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72" r:id="rId12"/>
    <p:sldId id="273" r:id="rId13"/>
    <p:sldId id="274" r:id="rId14"/>
    <p:sldId id="266" r:id="rId15"/>
    <p:sldId id="267" r:id="rId16"/>
    <p:sldId id="268" r:id="rId17"/>
    <p:sldId id="269" r:id="rId18"/>
    <p:sldId id="270" r:id="rId19"/>
    <p:sldId id="271" r:id="rId2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8000"/>
    <a:srgbClr val="FFFF00"/>
    <a:srgbClr val="FF3300"/>
    <a:srgbClr val="000000"/>
    <a:srgbClr val="0000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28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0F2E05-5676-452D-B2B7-EC056B7E27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FCEC8D-EB28-428B-923A-62B47A60DC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21A2E2-BD99-429D-BB2D-74EFC15E62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58DD0E-DD05-4490-811A-21E0E4C116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ADCB29-E205-46C0-A817-F61AD142F3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C73083-A8EF-4A60-A7BD-34BEB12E62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78EC55-0A63-4444-89FC-3A7E66D8DA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CB9960-DB4B-411B-8BDC-6390B941F6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F2D01D-B0B2-455B-9043-FB78A9645F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25C614-DD8E-4E68-9D5F-BFDDBEF9FB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9F2DDD-2D7D-46BC-99E8-6F60A10274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cs typeface="+mn-cs"/>
              </a:defRPr>
            </a:lvl1pPr>
          </a:lstStyle>
          <a:p>
            <a:pPr>
              <a:defRPr/>
            </a:pPr>
            <a:fld id="{E15B5C50-6EE1-4585-8FE5-5FF26774A1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18.xml"/><Relationship Id="rId3" Type="http://schemas.openxmlformats.org/officeDocument/2006/relationships/slide" Target="slide14.xml"/><Relationship Id="rId7" Type="http://schemas.openxmlformats.org/officeDocument/2006/relationships/slide" Target="slide17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16.xml"/><Relationship Id="rId5" Type="http://schemas.openxmlformats.org/officeDocument/2006/relationships/slide" Target="slide15.xml"/><Relationship Id="rId4" Type="http://schemas.openxmlformats.org/officeDocument/2006/relationships/image" Target="../media/image19.jpeg"/><Relationship Id="rId9" Type="http://schemas.openxmlformats.org/officeDocument/2006/relationships/slide" Target="slide1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&#1040;&#1083;&#1077;&#1082;&#1089;&#1072;&#1085;&#1076;&#1088;\&#1056;&#1072;&#1073;&#1086;&#1095;&#1080;&#1081;%20&#1089;&#1090;&#1086;&#1083;\afca77a9d552.mp3" TargetMode="External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5" descr="Конкурсная работа на тему: &quot;Школа вчера, сегодня, завтра&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95288" y="981075"/>
            <a:ext cx="8062912" cy="2619375"/>
          </a:xfrm>
        </p:spPr>
        <p:txBody>
          <a:bodyPr/>
          <a:lstStyle/>
          <a:p>
            <a:pPr eaLnBrk="1" hangingPunct="1"/>
            <a:r>
              <a:rPr lang="ru-RU" sz="7200" smtClean="0">
                <a:solidFill>
                  <a:schemeClr val="bg1"/>
                </a:solidFill>
                <a:latin typeface="Times New Roman" pitchFamily="18" charset="0"/>
              </a:rPr>
              <a:t>По экологическим тропинкам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5" descr="Sunbikini.ru Интернет магазин Купальники 2014, продажа купальников мини бикини, купить микро бикини, экстрим бикини, мини-бикин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-242888"/>
            <a:ext cx="8964612" cy="1143001"/>
          </a:xfrm>
        </p:spPr>
        <p:txBody>
          <a:bodyPr/>
          <a:lstStyle/>
          <a:p>
            <a:pPr eaLnBrk="1" hangingPunct="1"/>
            <a:r>
              <a:rPr lang="ru-RU" sz="3200" b="1" u="sng" smtClean="0">
                <a:solidFill>
                  <a:srgbClr val="008000"/>
                </a:solidFill>
              </a:rPr>
              <a:t>5 тур «ВОПРОСЫ – ШУТКИ» (2 команда)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620713"/>
            <a:ext cx="9144000" cy="6237287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000" b="1" smtClean="0"/>
              <a:t>Какому дереву дети очень радуются зимой? 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sz="2000" b="1" smtClean="0"/>
              <a:t>(Ель</a:t>
            </a:r>
            <a:r>
              <a:rPr lang="ru-RU" sz="2000" smtClean="0"/>
              <a:t> </a:t>
            </a:r>
            <a:r>
              <a:rPr lang="ru-RU" sz="2000" b="1" smtClean="0"/>
              <a:t>)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000" b="1" smtClean="0"/>
              <a:t>  Во что превратит буква "к" лён, если встанет рядом?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sz="2000" b="1" smtClean="0"/>
              <a:t> (Клён</a:t>
            </a:r>
            <a:r>
              <a:rPr lang="ru-RU" sz="2000" smtClean="0"/>
              <a:t> </a:t>
            </a:r>
            <a:r>
              <a:rPr lang="ru-RU" sz="2000" b="1" smtClean="0"/>
              <a:t>)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000" b="1" smtClean="0"/>
              <a:t>  Дерево с шишками?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sz="2000" b="1" smtClean="0"/>
              <a:t>(Ель, сосна)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000" b="1" smtClean="0"/>
              <a:t>  Какие камни в море? 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sz="2000" b="1" smtClean="0"/>
              <a:t>(Мокрые)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000" b="1" smtClean="0"/>
              <a:t>  Целый день летает, всем надоедает…?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sz="2000" b="1" smtClean="0"/>
              <a:t>(Муха)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000" b="1" smtClean="0"/>
              <a:t>  Какие животные вылезают из кожи вон?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sz="2000" b="1" smtClean="0"/>
              <a:t>(Змея)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000" b="1" smtClean="0"/>
              <a:t>  Рыжая плутовка?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sz="2000" b="1" smtClean="0"/>
              <a:t>(Лиса)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000" b="1" smtClean="0"/>
              <a:t>  Он начинает неделю? 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sz="2000" b="1" smtClean="0"/>
              <a:t>(Понедельник)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000" b="1" smtClean="0"/>
              <a:t>  Первый весенний цветок? 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sz="2000" b="1" smtClean="0"/>
              <a:t>(Подснежник)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000" b="1" smtClean="0"/>
              <a:t>  Какого цвета хамелеон? 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sz="2000" b="1" smtClean="0"/>
              <a:t>(Разного, он меняет цвет)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1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12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12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126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126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1126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1126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1126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1126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1126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1126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1126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11267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11267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2" dur="500"/>
                                        <p:tgtEl>
                                          <p:spTgt spid="11267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6" descr="Картинки, Герберы на фоне обоев - картинки и прикольные обои…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500063"/>
            <a:ext cx="4429125" cy="4286250"/>
          </a:xfrm>
        </p:spPr>
        <p:txBody>
          <a:bodyPr/>
          <a:lstStyle/>
          <a:p>
            <a:pPr eaLnBrk="1" hangingPunct="1"/>
            <a:r>
              <a:rPr lang="ru-RU" sz="4000" b="1" smtClean="0">
                <a:solidFill>
                  <a:srgbClr val="000099"/>
                </a:solidFill>
              </a:rPr>
              <a:t>6 тур </a:t>
            </a:r>
            <a:br>
              <a:rPr lang="ru-RU" sz="4000" b="1" smtClean="0">
                <a:solidFill>
                  <a:srgbClr val="000099"/>
                </a:solidFill>
              </a:rPr>
            </a:br>
            <a:r>
              <a:rPr lang="ru-RU" sz="4000" b="1" smtClean="0">
                <a:solidFill>
                  <a:srgbClr val="000099"/>
                </a:solidFill>
              </a:rPr>
              <a:t>«СБЕРЕЖЁМ РОДНУЮ ПРИРОДУ»</a:t>
            </a:r>
            <a:r>
              <a:rPr lang="ru-RU" sz="4000" smtClean="0">
                <a:solidFill>
                  <a:srgbClr val="000099"/>
                </a:solidFill>
              </a:rPr>
              <a:t> </a:t>
            </a:r>
            <a:br>
              <a:rPr lang="ru-RU" sz="4000" smtClean="0">
                <a:solidFill>
                  <a:srgbClr val="000099"/>
                </a:solidFill>
              </a:rPr>
            </a:br>
            <a:r>
              <a:rPr lang="ru-RU" sz="4000" smtClean="0">
                <a:solidFill>
                  <a:srgbClr val="000099"/>
                </a:solidFill>
              </a:rPr>
              <a:t>(домашнее задание,</a:t>
            </a:r>
            <a:br>
              <a:rPr lang="ru-RU" sz="4000" smtClean="0">
                <a:solidFill>
                  <a:srgbClr val="000099"/>
                </a:solidFill>
              </a:rPr>
            </a:br>
            <a:r>
              <a:rPr lang="ru-RU" sz="4000" smtClean="0">
                <a:solidFill>
                  <a:srgbClr val="000099"/>
                </a:solidFill>
              </a:rPr>
              <a:t>представление плакатов)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651500" y="5084763"/>
            <a:ext cx="3035300" cy="1041400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5" descr="Дискуссии пользователя Inor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solidFill>
                  <a:srgbClr val="000099"/>
                </a:solidFill>
              </a:rPr>
              <a:t>7 тур «Правила экологии»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7188" y="1571625"/>
            <a:ext cx="8329612" cy="4554538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400" smtClean="0">
                <a:solidFill>
                  <a:srgbClr val="000099"/>
                </a:solidFill>
              </a:rPr>
              <a:t>1.Охранять …...….     как источник материальных благ, ………… и духовного богатства человека.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400" smtClean="0">
                <a:solidFill>
                  <a:srgbClr val="000099"/>
                </a:solidFill>
              </a:rPr>
              <a:t> 2. Изучать законы  ………...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400" smtClean="0">
                <a:solidFill>
                  <a:srgbClr val="000099"/>
                </a:solidFill>
              </a:rPr>
              <a:t> 3. Оказать практическую ……...…… в охране природы и умножать её богатства.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400" smtClean="0">
                <a:solidFill>
                  <a:srgbClr val="000099"/>
                </a:solidFill>
              </a:rPr>
              <a:t> 4. Вести борьбу с браконьерами и всеми, кто наносит ……….. природе.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400" smtClean="0">
                <a:solidFill>
                  <a:srgbClr val="000099"/>
                </a:solidFill>
              </a:rPr>
              <a:t> 5. Вести …….…. против несанкционированных свалок.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400" smtClean="0">
                <a:solidFill>
                  <a:srgbClr val="000099"/>
                </a:solidFill>
              </a:rPr>
              <a:t> 6. Быть верным девизу </a:t>
            </a:r>
            <a:r>
              <a:rPr lang="ru-RU" sz="2400" b="1" smtClean="0">
                <a:solidFill>
                  <a:srgbClr val="FF3300"/>
                </a:solidFill>
              </a:rPr>
              <a:t>«……………. природу - значит охранять ……….. !"</a:t>
            </a:r>
            <a:r>
              <a:rPr lang="ru-RU" sz="2400" smtClean="0">
                <a:solidFill>
                  <a:srgbClr val="000099"/>
                </a:solidFill>
              </a:rPr>
              <a:t> 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14313" y="5572125"/>
            <a:ext cx="15716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000099"/>
                </a:solidFill>
              </a:rPr>
              <a:t>природу</a:t>
            </a:r>
            <a:endParaRPr lang="ru-RU" sz="2400" b="1"/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14313" y="6072188"/>
            <a:ext cx="2286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000099"/>
                </a:solidFill>
              </a:rPr>
              <a:t>здоровья</a:t>
            </a:r>
            <a:endParaRPr lang="ru-RU" sz="2400" b="1"/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000250" y="5572125"/>
            <a:ext cx="20716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000099"/>
                </a:solidFill>
              </a:rPr>
              <a:t>природы</a:t>
            </a:r>
            <a:endParaRPr lang="ru-RU" sz="2400" b="1"/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2000250" y="6072188"/>
            <a:ext cx="17145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000099"/>
                </a:solidFill>
              </a:rPr>
              <a:t>помощь</a:t>
            </a:r>
            <a:endParaRPr lang="ru-RU" sz="2400" b="1"/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3571875" y="6072188"/>
            <a:ext cx="19288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000099"/>
                </a:solidFill>
              </a:rPr>
              <a:t>ущерб</a:t>
            </a:r>
            <a:endParaRPr lang="ru-RU" sz="2400" b="1"/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3643313" y="5572125"/>
            <a:ext cx="178593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000099"/>
                </a:solidFill>
              </a:rPr>
              <a:t>борьбу</a:t>
            </a:r>
            <a:endParaRPr lang="ru-RU" sz="2400" b="1"/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5072063" y="5643563"/>
            <a:ext cx="17859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FF3300"/>
                </a:solidFill>
              </a:rPr>
              <a:t>Охранять</a:t>
            </a:r>
            <a:endParaRPr lang="ru-RU"/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4929188" y="6072188"/>
            <a:ext cx="17557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FF3300"/>
                </a:solidFill>
              </a:rPr>
              <a:t>родину</a:t>
            </a:r>
            <a:endParaRPr lang="ru-RU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563 -0.00439 C 0.35729 0.04306 0.59913 0.09074 0.61389 -0.00648 C 0.62865 -0.1037 0.27205 -0.49189 0.20434 -0.58727 " pathEditMode="relative" rAng="0" ptsTypes="aaA">
                                      <p:cBhvr>
                                        <p:cTn id="6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6" y="-2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246 0.01783 C 0.35885 0.06991 0.68524 0.12199 0.68073 0.01783 C 0.67621 -0.08634 0.34062 -0.34722 0.00503 -0.60787 " pathEditMode="relative" rAng="0" ptsTypes="aaA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3" y="-2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285 0.00116 C 0.35035 -0.01458 0.58785 -0.03009 0.59184 -0.11064 C 0.59584 -0.1912 0.36632 -0.33703 0.13698 -0.48263 " pathEditMode="relative" rAng="0" ptsTypes="aaA"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1" y="-2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726 0.05579 C 0.33455 0.05185 0.59184 0.04815 0.62083 -0.04329 C 0.64983 -0.13472 0.31319 -0.41782 0.25139 -0.49259 " pathEditMode="relative" rAng="0" ptsTypes="aaA">
                                      <p:cBhvr>
                                        <p:cTn id="1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6" y="-2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017 0.01783 C 0.10017 0.01806 -0.10157 -0.15856 -0.30313 -0.33495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2" y="-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9462 0.0051 C 0.09462 0.00533 -0.05712 -0.09699 -0.20868 -0.19907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2" y="-1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628 0.00023 C 0.01892 -0.0669 -0.04827 -0.13403 -0.07344 -0.16088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" y="-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9132 -0.00116 C -0.06858 -0.07454 -0.22847 -0.14768 -0.29254 -0.17754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2" y="-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2" grpId="0"/>
      <p:bldP spid="13" grpId="0"/>
      <p:bldP spid="14" grpId="0"/>
      <p:bldP spid="15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5" descr="Форум для родителей Детство.ру - Показать сообщение отдельно - ФОНЫ для Photoshop в JPG, PNG (Трафик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8575"/>
            <a:ext cx="9144000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-892175"/>
            <a:ext cx="8229600" cy="1143000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620713"/>
            <a:ext cx="9144000" cy="685800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b="1" i="1" smtClean="0">
                <a:solidFill>
                  <a:srgbClr val="000099"/>
                </a:solidFill>
              </a:rPr>
              <a:t>Давайте будем</a:t>
            </a:r>
          </a:p>
          <a:p>
            <a:pPr algn="ctr" eaLnBrk="1" hangingPunct="1">
              <a:buFontTx/>
              <a:buNone/>
            </a:pPr>
            <a:r>
              <a:rPr lang="ru-RU" b="1" i="1" smtClean="0">
                <a:solidFill>
                  <a:srgbClr val="000099"/>
                </a:solidFill>
              </a:rPr>
              <a:t>Беречь планету!</a:t>
            </a:r>
          </a:p>
          <a:p>
            <a:pPr algn="ctr" eaLnBrk="1" hangingPunct="1">
              <a:buFontTx/>
              <a:buNone/>
            </a:pPr>
            <a:r>
              <a:rPr lang="ru-RU" b="1" i="1" smtClean="0">
                <a:solidFill>
                  <a:srgbClr val="000099"/>
                </a:solidFill>
              </a:rPr>
              <a:t>Во всей Вселенной</a:t>
            </a:r>
          </a:p>
          <a:p>
            <a:pPr algn="ctr" eaLnBrk="1" hangingPunct="1">
              <a:buFontTx/>
              <a:buNone/>
            </a:pPr>
            <a:r>
              <a:rPr lang="ru-RU" b="1" i="1" smtClean="0">
                <a:solidFill>
                  <a:srgbClr val="000099"/>
                </a:solidFill>
              </a:rPr>
              <a:t>Красивей нету.</a:t>
            </a:r>
          </a:p>
          <a:p>
            <a:pPr algn="ctr" eaLnBrk="1" hangingPunct="1">
              <a:buFontTx/>
              <a:buNone/>
            </a:pPr>
            <a:r>
              <a:rPr lang="ru-RU" b="1" i="1" smtClean="0">
                <a:solidFill>
                  <a:srgbClr val="000099"/>
                </a:solidFill>
              </a:rPr>
              <a:t>Во всей Вселенной </a:t>
            </a:r>
          </a:p>
          <a:p>
            <a:pPr algn="ctr" eaLnBrk="1" hangingPunct="1">
              <a:buFontTx/>
              <a:buNone/>
            </a:pPr>
            <a:r>
              <a:rPr lang="ru-RU" b="1" i="1" smtClean="0">
                <a:solidFill>
                  <a:srgbClr val="000099"/>
                </a:solidFill>
              </a:rPr>
              <a:t>Совсем одна!</a:t>
            </a:r>
          </a:p>
          <a:p>
            <a:pPr algn="ctr" eaLnBrk="1" hangingPunct="1">
              <a:buFontTx/>
              <a:buNone/>
            </a:pPr>
            <a:r>
              <a:rPr lang="ru-RU" b="1" i="1" smtClean="0">
                <a:solidFill>
                  <a:srgbClr val="000099"/>
                </a:solidFill>
              </a:rPr>
              <a:t>Что будет делать </a:t>
            </a:r>
          </a:p>
          <a:p>
            <a:pPr algn="ctr" eaLnBrk="1" hangingPunct="1">
              <a:buFontTx/>
              <a:buNone/>
            </a:pPr>
            <a:r>
              <a:rPr lang="ru-RU" b="1" i="1" smtClean="0">
                <a:solidFill>
                  <a:srgbClr val="000099"/>
                </a:solidFill>
              </a:rPr>
              <a:t>Без нас она?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7" descr="Фон для презентации цветы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/>
              <a:t>Карточка 1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ru-RU" smtClean="0"/>
              <a:t>   Очень ценный пушной зверёк. Средняя длина тела 50 см, масса - 1, 1,5 кг. Основное место обитания - глухая и темная тайга с преобладанием кедра, ели и пихты. </a:t>
            </a:r>
          </a:p>
        </p:txBody>
      </p:sp>
      <p:pic>
        <p:nvPicPr>
          <p:cNvPr id="12293" name="Picture 5" descr="3b021bc435b67d272b172fa0f7e4385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95738" y="3573463"/>
            <a:ext cx="3960812" cy="327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9" name="AutoShape 9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7956550" y="188913"/>
            <a:ext cx="1008063" cy="936625"/>
          </a:xfrm>
          <a:prstGeom prst="sun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8" descr="Фон для презентации цветы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/>
              <a:t>Карточка 2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ru-RU" smtClean="0"/>
              <a:t>  Владыка Арктики. Живет 40 лет. Самый крупный хищный зверь. </a:t>
            </a:r>
          </a:p>
        </p:txBody>
      </p:sp>
      <p:pic>
        <p:nvPicPr>
          <p:cNvPr id="13317" name="Picture 5" descr="Медведь - Ольга Васильевна Смирнов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47813" y="2205038"/>
            <a:ext cx="5903912" cy="427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3" name="AutoShape 9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7956550" y="188913"/>
            <a:ext cx="1008063" cy="936625"/>
          </a:xfrm>
          <a:prstGeom prst="sun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6" descr="Фон для презентации цветы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/>
              <a:t>Карточка 3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12875"/>
            <a:ext cx="8229600" cy="45259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mtClean="0"/>
              <a:t>  Это большая белая птица служит символом красоты и любви чистоты и нежности. </a:t>
            </a:r>
          </a:p>
        </p:txBody>
      </p:sp>
      <p:pic>
        <p:nvPicPr>
          <p:cNvPr id="14341" name="Picture 5" descr="Лебеди на прозрачном фоне (Free OnLine Service). Обсуждение на LiveInternet - Российский Сервис Онлайн-Дневников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00113" y="2867025"/>
            <a:ext cx="7620000" cy="399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7" name="AutoShape 7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7956550" y="188913"/>
            <a:ext cx="1008063" cy="936625"/>
          </a:xfrm>
          <a:prstGeom prst="sun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6" descr="Фон для презентации цветы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/>
              <a:t>Карточка 4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628775"/>
            <a:ext cx="6130925" cy="4497388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smtClean="0"/>
              <a:t>В двух - трёхлетнем возрасте эти птицы создают пары и больше никогда не расстаются. Они стройные, длинные ноги, длинная шея, большой клюв. Гнезда они строят на земле. В нашей стране обитает семь видов этих птиц. </a:t>
            </a:r>
          </a:p>
        </p:txBody>
      </p:sp>
      <p:pic>
        <p:nvPicPr>
          <p:cNvPr id="15365" name="Picture 5" descr="Планета животных - Клипарт павлины и страусы и журавл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6225" y="1341438"/>
            <a:ext cx="3787775" cy="506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1" name="AutoShape 7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7956550" y="188913"/>
            <a:ext cx="1008063" cy="936625"/>
          </a:xfrm>
          <a:prstGeom prst="sun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6" descr="Фон для презентации цветы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-242888"/>
            <a:ext cx="8229600" cy="1143001"/>
          </a:xfrm>
        </p:spPr>
        <p:txBody>
          <a:bodyPr/>
          <a:lstStyle/>
          <a:p>
            <a:pPr eaLnBrk="1" hangingPunct="1"/>
            <a:r>
              <a:rPr lang="ru-RU" b="1" smtClean="0"/>
              <a:t>Карточка 5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765175"/>
            <a:ext cx="8229600" cy="4525963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smtClean="0"/>
              <a:t>Самый крупный зверь семейства диких кошек. Тело длиной до 4 м. Весит 390 кг. Питается крупно - копытными животными. Знахари готовили из частей его тела лекарства от слабости и трусости. </a:t>
            </a:r>
          </a:p>
        </p:txBody>
      </p:sp>
      <p:pic>
        <p:nvPicPr>
          <p:cNvPr id="16389" name="Picture 5" descr="Животные жарких стран (видео + стихи) / животные холодных стран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4663" y="3733800"/>
            <a:ext cx="42672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5" name="AutoShape 7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7956550" y="188913"/>
            <a:ext cx="1008063" cy="936625"/>
          </a:xfrm>
          <a:prstGeom prst="sun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6" descr="Фон для презентации цветы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/>
              <a:t>Карточка 6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>
              <a:buFontTx/>
              <a:buNone/>
            </a:pPr>
            <a:r>
              <a:rPr lang="ru-RU" smtClean="0"/>
              <a:t>   Детёныши этих птиц рождаются с длинными толстыми ногами, прямым красным клювом и ходят два года в сером оперении, а затем одеваются в розовый цвет. </a:t>
            </a:r>
          </a:p>
        </p:txBody>
      </p:sp>
      <p:pic>
        <p:nvPicPr>
          <p:cNvPr id="17413" name="Picture 5" descr="Flamingo - Dressed.ru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3392488"/>
            <a:ext cx="3671888" cy="3465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9" name="AutoShape 7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7956550" y="188913"/>
            <a:ext cx="1008063" cy="936625"/>
          </a:xfrm>
          <a:prstGeom prst="sun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6" descr="Best Nature Wallpapers Free Nature Wallpape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549275"/>
            <a:ext cx="9144000" cy="4581525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sz="3400" b="1" i="1" smtClean="0"/>
              <a:t>Природа - первооснова красоты и величия.</a:t>
            </a:r>
          </a:p>
          <a:p>
            <a:pPr algn="ctr" eaLnBrk="1" hangingPunct="1">
              <a:buFontTx/>
              <a:buNone/>
            </a:pPr>
            <a:r>
              <a:rPr lang="ru-RU" sz="3400" b="1" i="1" smtClean="0"/>
              <a:t> Мы - её часть и призваны быть не жадными потребителями, а мудрыми друзьями. </a:t>
            </a:r>
          </a:p>
          <a:p>
            <a:pPr algn="ctr" eaLnBrk="1" hangingPunct="1">
              <a:buFontTx/>
              <a:buNone/>
            </a:pPr>
            <a:r>
              <a:rPr lang="ru-RU" sz="3400" b="1" i="1" smtClean="0"/>
              <a:t>Мы все - дети природы.</a:t>
            </a:r>
            <a:r>
              <a:rPr lang="ru-RU" smtClean="0">
                <a:solidFill>
                  <a:srgbClr val="000000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6" descr="i?id=7d9a612f14d7aad3938b162a86c56524-20-144&amp;n=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-171450"/>
            <a:ext cx="8229600" cy="1143000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FFFF00"/>
                </a:solidFill>
              </a:rPr>
              <a:t>Делимся на две команды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3827463" cy="5257800"/>
          </a:xfrm>
        </p:spPr>
        <p:txBody>
          <a:bodyPr/>
          <a:lstStyle/>
          <a:p>
            <a:pPr eaLnBrk="1" hangingPunct="1">
              <a:buFontTx/>
              <a:buNone/>
            </a:pPr>
            <a:endParaRPr lang="ru-RU" smtClean="0"/>
          </a:p>
          <a:p>
            <a:pPr eaLnBrk="1" hangingPunct="1">
              <a:buFontTx/>
              <a:buNone/>
            </a:pPr>
            <a:endParaRPr lang="ru-RU" smtClean="0"/>
          </a:p>
          <a:p>
            <a:pPr eaLnBrk="1" hangingPunct="1">
              <a:buFontTx/>
              <a:buNone/>
            </a:pPr>
            <a:endParaRPr lang="ru-RU" smtClean="0"/>
          </a:p>
        </p:txBody>
      </p:sp>
      <p:sp>
        <p:nvSpPr>
          <p:cNvPr id="4104" name="Text Box 8"/>
          <p:cNvSpPr txBox="1">
            <a:spLocks noChangeArrowheads="1"/>
          </p:cNvSpPr>
          <p:nvPr/>
        </p:nvSpPr>
        <p:spPr bwMode="auto">
          <a:xfrm>
            <a:off x="5148263" y="981075"/>
            <a:ext cx="4140200" cy="436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solidFill>
                  <a:srgbClr val="FF3300"/>
                </a:solidFill>
              </a:rPr>
              <a:t>Команда:</a:t>
            </a:r>
            <a:r>
              <a:rPr lang="ru-RU" sz="2800"/>
              <a:t> </a:t>
            </a:r>
            <a:r>
              <a:rPr lang="ru-RU" sz="2800" b="1">
                <a:solidFill>
                  <a:srgbClr val="FFFF00"/>
                </a:solidFill>
              </a:rPr>
              <a:t>«Юннаты»</a:t>
            </a:r>
          </a:p>
          <a:p>
            <a:r>
              <a:rPr lang="ru-RU" sz="2800">
                <a:solidFill>
                  <a:srgbClr val="FF3300"/>
                </a:solidFill>
              </a:rPr>
              <a:t>Девиз:</a:t>
            </a:r>
          </a:p>
          <a:p>
            <a:r>
              <a:rPr lang="ru-RU" sz="2800" b="1" i="1"/>
              <a:t>Мы ждём - не дождемся сраженья</a:t>
            </a:r>
          </a:p>
          <a:p>
            <a:r>
              <a:rPr lang="ru-RU" sz="2800" b="1" i="1"/>
              <a:t>И баллов тревожный подсчёт.</a:t>
            </a:r>
          </a:p>
          <a:p>
            <a:r>
              <a:rPr lang="ru-RU" sz="2800" b="1" i="1"/>
              <a:t>Не бойтесь, друзья, поражения,</a:t>
            </a:r>
          </a:p>
          <a:p>
            <a:r>
              <a:rPr lang="ru-RU" sz="2800" b="1" i="1"/>
              <a:t>Нас в бой капитан поведёт.</a:t>
            </a:r>
          </a:p>
        </p:txBody>
      </p:sp>
      <p:sp>
        <p:nvSpPr>
          <p:cNvPr id="4105" name="Text Box 9"/>
          <p:cNvSpPr txBox="1">
            <a:spLocks noChangeArrowheads="1"/>
          </p:cNvSpPr>
          <p:nvPr/>
        </p:nvSpPr>
        <p:spPr bwMode="auto">
          <a:xfrm>
            <a:off x="250825" y="908050"/>
            <a:ext cx="3744913" cy="500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solidFill>
                  <a:srgbClr val="FF3300"/>
                </a:solidFill>
              </a:rPr>
              <a:t>Команда:</a:t>
            </a:r>
            <a:r>
              <a:rPr lang="ru-RU" sz="2800"/>
              <a:t> </a:t>
            </a:r>
            <a:r>
              <a:rPr lang="ru-RU" sz="2800" b="1">
                <a:solidFill>
                  <a:srgbClr val="FFFF00"/>
                </a:solidFill>
              </a:rPr>
              <a:t>«Экологи»</a:t>
            </a:r>
          </a:p>
          <a:p>
            <a:r>
              <a:rPr lang="ru-RU" sz="2800">
                <a:solidFill>
                  <a:srgbClr val="FF3300"/>
                </a:solidFill>
              </a:rPr>
              <a:t>Девиз:</a:t>
            </a:r>
          </a:p>
          <a:p>
            <a:r>
              <a:rPr lang="ru-RU" sz="2800" b="1" i="1"/>
              <a:t>Соперников наших мы знаем, </a:t>
            </a:r>
          </a:p>
          <a:p>
            <a:r>
              <a:rPr lang="ru-RU" sz="2800" b="1" i="1"/>
              <a:t>Удачи желаем мы им. </a:t>
            </a:r>
          </a:p>
          <a:p>
            <a:r>
              <a:rPr lang="ru-RU" sz="2800" b="1" i="1"/>
              <a:t>Но твердо жюри объявляем: </a:t>
            </a:r>
          </a:p>
          <a:p>
            <a:r>
              <a:rPr lang="ru-RU" sz="2800" b="1" i="1"/>
              <a:t>В обиду себя не дадим!</a:t>
            </a:r>
          </a:p>
          <a:p>
            <a:pPr>
              <a:spcBef>
                <a:spcPct val="50000"/>
              </a:spcBef>
            </a:pPr>
            <a:endParaRPr lang="ru-RU" sz="2800" b="1" i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41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41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41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41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41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41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41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41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41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41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41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41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80"/>
                                        <p:tgtEl>
                                          <p:spTgt spid="41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80"/>
                                        <p:tgtEl>
                                          <p:spTgt spid="41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80"/>
                                        <p:tgtEl>
                                          <p:spTgt spid="41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9" dur="80"/>
                                        <p:tgtEl>
                                          <p:spTgt spid="4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0" dur="80"/>
                                        <p:tgtEl>
                                          <p:spTgt spid="4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80"/>
                                        <p:tgtEl>
                                          <p:spTgt spid="4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4" dur="80"/>
                                        <p:tgtEl>
                                          <p:spTgt spid="41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5" dur="80"/>
                                        <p:tgtEl>
                                          <p:spTgt spid="41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80"/>
                                        <p:tgtEl>
                                          <p:spTgt spid="41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41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41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41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4" dur="80"/>
                                        <p:tgtEl>
                                          <p:spTgt spid="41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5" dur="80"/>
                                        <p:tgtEl>
                                          <p:spTgt spid="41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80"/>
                                        <p:tgtEl>
                                          <p:spTgt spid="41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9" dur="80"/>
                                        <p:tgtEl>
                                          <p:spTgt spid="410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0" dur="80"/>
                                        <p:tgtEl>
                                          <p:spTgt spid="410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80"/>
                                        <p:tgtEl>
                                          <p:spTgt spid="410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4" dur="80"/>
                                        <p:tgtEl>
                                          <p:spTgt spid="410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5" dur="80"/>
                                        <p:tgtEl>
                                          <p:spTgt spid="410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80"/>
                                        <p:tgtEl>
                                          <p:spTgt spid="410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6" descr="Остров Повеглия (Poveglia) - &quot;мертвое счастье&quot; проклятой земл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-252413" y="-171450"/>
            <a:ext cx="9793288" cy="1143000"/>
          </a:xfrm>
        </p:spPr>
        <p:txBody>
          <a:bodyPr/>
          <a:lstStyle/>
          <a:p>
            <a:pPr eaLnBrk="1" hangingPunct="1"/>
            <a:r>
              <a:rPr lang="ru-RU" sz="3600" smtClean="0">
                <a:solidFill>
                  <a:srgbClr val="FFFF00"/>
                </a:solidFill>
              </a:rPr>
              <a:t>1 тур «Таинственный остров» (1 команда)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836613"/>
            <a:ext cx="9144000" cy="5068887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1600" b="1" smtClean="0">
                <a:solidFill>
                  <a:schemeClr val="bg1"/>
                </a:solidFill>
              </a:rPr>
              <a:t>1) Длинные иголки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1600" b="1" smtClean="0">
                <a:solidFill>
                  <a:schemeClr val="bg1"/>
                </a:solidFill>
              </a:rPr>
              <a:t>По земле волочатся,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1600" b="1" smtClean="0">
                <a:solidFill>
                  <a:schemeClr val="bg1"/>
                </a:solidFill>
              </a:rPr>
              <a:t>Приставать к нему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1600" b="1" smtClean="0">
                <a:solidFill>
                  <a:schemeClr val="bg1"/>
                </a:solidFill>
              </a:rPr>
              <a:t>Никому не хочется!</a:t>
            </a:r>
            <a:r>
              <a:rPr lang="ru-RU" sz="1600" b="1" smtClean="0">
                <a:solidFill>
                  <a:srgbClr val="000099"/>
                </a:solidFill>
              </a:rPr>
              <a:t>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sz="1600" b="1" smtClean="0">
              <a:solidFill>
                <a:srgbClr val="000099"/>
              </a:solidFill>
            </a:endParaRPr>
          </a:p>
          <a:p>
            <a:pPr algn="r" eaLnBrk="1" hangingPunct="1">
              <a:lnSpc>
                <a:spcPct val="80000"/>
              </a:lnSpc>
              <a:buFontTx/>
              <a:buNone/>
            </a:pPr>
            <a:r>
              <a:rPr lang="ru-RU" sz="1600" b="1" smtClean="0">
                <a:solidFill>
                  <a:srgbClr val="FFFF00"/>
                </a:solidFill>
              </a:rPr>
              <a:t>2) В земле живёт,</a:t>
            </a:r>
          </a:p>
          <a:p>
            <a:pPr algn="r" eaLnBrk="1" hangingPunct="1">
              <a:lnSpc>
                <a:spcPct val="80000"/>
              </a:lnSpc>
              <a:buFontTx/>
              <a:buNone/>
            </a:pPr>
            <a:r>
              <a:rPr lang="ru-RU" sz="1600" b="1" smtClean="0">
                <a:solidFill>
                  <a:srgbClr val="FFFF00"/>
                </a:solidFill>
              </a:rPr>
              <a:t>Под землёй ползет,</a:t>
            </a:r>
          </a:p>
          <a:p>
            <a:pPr algn="r" eaLnBrk="1" hangingPunct="1">
              <a:lnSpc>
                <a:spcPct val="80000"/>
              </a:lnSpc>
              <a:buFontTx/>
              <a:buNone/>
            </a:pPr>
            <a:r>
              <a:rPr lang="ru-RU" sz="1600" b="1" smtClean="0">
                <a:solidFill>
                  <a:srgbClr val="FFFF00"/>
                </a:solidFill>
              </a:rPr>
              <a:t>За собой ходы оставляет,</a:t>
            </a:r>
          </a:p>
          <a:p>
            <a:pPr algn="r" eaLnBrk="1" hangingPunct="1">
              <a:lnSpc>
                <a:spcPct val="80000"/>
              </a:lnSpc>
              <a:buFontTx/>
              <a:buNone/>
            </a:pPr>
            <a:r>
              <a:rPr lang="ru-RU" sz="1600" b="1" smtClean="0">
                <a:solidFill>
                  <a:srgbClr val="FFFF00"/>
                </a:solidFill>
              </a:rPr>
              <a:t>Землю разрыхляет.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sz="1600" b="1" smtClean="0">
              <a:solidFill>
                <a:srgbClr val="FFFF00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1600" b="1" smtClean="0">
                <a:solidFill>
                  <a:schemeClr val="bg1"/>
                </a:solidFill>
              </a:rPr>
              <a:t>3) И гол, и лохмат,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1600" b="1" smtClean="0">
                <a:solidFill>
                  <a:schemeClr val="bg1"/>
                </a:solidFill>
              </a:rPr>
              <a:t>Царь - да не богат.</a:t>
            </a:r>
            <a:r>
              <a:rPr lang="ru-RU" sz="1600" b="1" smtClean="0">
                <a:solidFill>
                  <a:srgbClr val="000099"/>
                </a:solidFill>
              </a:rPr>
              <a:t>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sz="1600" b="1" smtClean="0">
              <a:solidFill>
                <a:srgbClr val="000099"/>
              </a:solidFill>
            </a:endParaRPr>
          </a:p>
          <a:p>
            <a:pPr algn="r" eaLnBrk="1" hangingPunct="1">
              <a:lnSpc>
                <a:spcPct val="80000"/>
              </a:lnSpc>
              <a:buFontTx/>
              <a:buNone/>
            </a:pPr>
            <a:r>
              <a:rPr lang="ru-RU" sz="1600" b="1" smtClean="0">
                <a:solidFill>
                  <a:srgbClr val="FFFF00"/>
                </a:solidFill>
              </a:rPr>
              <a:t>4) На травке - муравке</a:t>
            </a:r>
          </a:p>
          <a:p>
            <a:pPr algn="r" eaLnBrk="1" hangingPunct="1">
              <a:lnSpc>
                <a:spcPct val="80000"/>
              </a:lnSpc>
              <a:buFontTx/>
              <a:buNone/>
            </a:pPr>
            <a:r>
              <a:rPr lang="ru-RU" sz="1600" b="1" smtClean="0">
                <a:solidFill>
                  <a:srgbClr val="FFFF00"/>
                </a:solidFill>
              </a:rPr>
              <a:t>Да на резной лавке</a:t>
            </a:r>
          </a:p>
          <a:p>
            <a:pPr algn="r" eaLnBrk="1" hangingPunct="1">
              <a:lnSpc>
                <a:spcPct val="80000"/>
              </a:lnSpc>
              <a:buFontTx/>
              <a:buNone/>
            </a:pPr>
            <a:r>
              <a:rPr lang="ru-RU" sz="1600" b="1" smtClean="0">
                <a:solidFill>
                  <a:srgbClr val="FFFF00"/>
                </a:solidFill>
              </a:rPr>
              <a:t>Сидят - грустят Наташки,</a:t>
            </a:r>
          </a:p>
          <a:p>
            <a:pPr algn="r" eaLnBrk="1" hangingPunct="1">
              <a:lnSpc>
                <a:spcPct val="80000"/>
              </a:lnSpc>
              <a:buFontTx/>
              <a:buNone/>
            </a:pPr>
            <a:r>
              <a:rPr lang="ru-RU" sz="1600" b="1" smtClean="0">
                <a:solidFill>
                  <a:srgbClr val="FFFF00"/>
                </a:solidFill>
              </a:rPr>
              <a:t>Белые юбки, жёлтые рубашки.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sz="1600" b="1" smtClean="0">
              <a:solidFill>
                <a:srgbClr val="FFFF00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1600" b="1" smtClean="0">
                <a:solidFill>
                  <a:schemeClr val="bg1"/>
                </a:solidFill>
              </a:rPr>
              <a:t>5) Серая скала,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1600" b="1" smtClean="0">
                <a:solidFill>
                  <a:schemeClr val="bg1"/>
                </a:solidFill>
              </a:rPr>
              <a:t>У скалы - два крыла,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1600" b="1" smtClean="0">
                <a:solidFill>
                  <a:schemeClr val="bg1"/>
                </a:solidFill>
              </a:rPr>
              <a:t>Длинный трос,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1600" b="1" smtClean="0">
                <a:solidFill>
                  <a:schemeClr val="bg1"/>
                </a:solidFill>
              </a:rPr>
              <a:t>К скале прирос,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1600" b="1" smtClean="0">
                <a:solidFill>
                  <a:schemeClr val="bg1"/>
                </a:solidFill>
              </a:rPr>
              <a:t>Скала на месте не стоит-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1600" b="1" smtClean="0">
                <a:solidFill>
                  <a:schemeClr val="bg1"/>
                </a:solidFill>
              </a:rPr>
              <a:t>Топчет землю и трубит.</a:t>
            </a:r>
          </a:p>
        </p:txBody>
      </p:sp>
      <p:pic>
        <p:nvPicPr>
          <p:cNvPr id="5130" name="Picture 10" descr="0_69e6a_c915b456_X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35150" y="188913"/>
            <a:ext cx="3217863" cy="2697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3" name="Picture 13" descr="Земляных Червей, Червь, Милый - Бесплатное изображение - 15103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8263" y="1125538"/>
            <a:ext cx="1871662" cy="145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5" name="Picture 15" descr="Клипарт лев, для Фотошоп в PSD и PNG, без фона Животные Клипарты для Фотошопа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95513" y="2781300"/>
            <a:ext cx="2019300" cy="162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7" name="Picture 17" descr="Плейкаст &quot;РОМАШКИ&quot;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164388" y="5157788"/>
            <a:ext cx="1512887" cy="151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9" name="Picture 19" descr="Слон картинки для детей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555875" y="4346575"/>
            <a:ext cx="2520950" cy="251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51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1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51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0" dur="2000"/>
                                        <p:tgtEl>
                                          <p:spTgt spid="512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3" dur="2000"/>
                                        <p:tgtEl>
                                          <p:spTgt spid="512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8" dur="2000"/>
                                        <p:tgtEl>
                                          <p:spTgt spid="5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512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6" dur="500"/>
                                        <p:tgtEl>
                                          <p:spTgt spid="512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9" dur="500"/>
                                        <p:tgtEl>
                                          <p:spTgt spid="512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512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5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2" dur="500"/>
                                        <p:tgtEl>
                                          <p:spTgt spid="512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5" dur="500"/>
                                        <p:tgtEl>
                                          <p:spTgt spid="512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8" dur="500"/>
                                        <p:tgtEl>
                                          <p:spTgt spid="512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1" dur="500"/>
                                        <p:tgtEl>
                                          <p:spTgt spid="5123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4" dur="500"/>
                                        <p:tgtEl>
                                          <p:spTgt spid="5123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7" dur="500"/>
                                        <p:tgtEl>
                                          <p:spTgt spid="5123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2" dur="500"/>
                                        <p:tgtEl>
                                          <p:spTgt spid="5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5" descr="Остров Повеглия (Poveglia) - &quot;мертвое счастье&quot; проклятой земл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-107950" y="-171450"/>
            <a:ext cx="9467850" cy="1143000"/>
          </a:xfrm>
        </p:spPr>
        <p:txBody>
          <a:bodyPr/>
          <a:lstStyle/>
          <a:p>
            <a:pPr eaLnBrk="1" hangingPunct="1"/>
            <a:r>
              <a:rPr lang="ru-RU" sz="3600" smtClean="0">
                <a:solidFill>
                  <a:srgbClr val="FFFF00"/>
                </a:solidFill>
              </a:rPr>
              <a:t>1 тур «Таинственный остров» (2 команда)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692150"/>
            <a:ext cx="9144000" cy="616585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1600" b="1" smtClean="0">
                <a:solidFill>
                  <a:srgbClr val="FFFF00"/>
                </a:solidFill>
              </a:rPr>
              <a:t>1) Солнечная лесенка -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1600" b="1" smtClean="0">
                <a:solidFill>
                  <a:srgbClr val="FFFF00"/>
                </a:solidFill>
              </a:rPr>
              <a:t>Да поди долезь - ка!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1600" b="1" smtClean="0">
                <a:solidFill>
                  <a:srgbClr val="FFFF00"/>
                </a:solidFill>
              </a:rPr>
              <a:t>На лестнице - рожки,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1600" b="1" smtClean="0">
                <a:solidFill>
                  <a:srgbClr val="FFFF00"/>
                </a:solidFill>
              </a:rPr>
              <a:t>Под лестницей - ножки. </a:t>
            </a:r>
          </a:p>
          <a:p>
            <a:pPr algn="r" eaLnBrk="1" hangingPunct="1">
              <a:lnSpc>
                <a:spcPct val="80000"/>
              </a:lnSpc>
              <a:buFontTx/>
              <a:buNone/>
            </a:pPr>
            <a:r>
              <a:rPr lang="ru-RU" sz="1600" b="1" smtClean="0">
                <a:solidFill>
                  <a:schemeClr val="bg1"/>
                </a:solidFill>
              </a:rPr>
              <a:t>2) Горел в траве росистой</a:t>
            </a:r>
          </a:p>
          <a:p>
            <a:pPr algn="r" eaLnBrk="1" hangingPunct="1">
              <a:lnSpc>
                <a:spcPct val="80000"/>
              </a:lnSpc>
              <a:buFontTx/>
              <a:buNone/>
            </a:pPr>
            <a:r>
              <a:rPr lang="ru-RU" sz="1600" b="1" smtClean="0">
                <a:solidFill>
                  <a:schemeClr val="bg1"/>
                </a:solidFill>
              </a:rPr>
              <a:t>Фонарик золотистый,</a:t>
            </a:r>
          </a:p>
          <a:p>
            <a:pPr algn="r" eaLnBrk="1" hangingPunct="1">
              <a:lnSpc>
                <a:spcPct val="80000"/>
              </a:lnSpc>
              <a:buFontTx/>
              <a:buNone/>
            </a:pPr>
            <a:r>
              <a:rPr lang="ru-RU" sz="1600" b="1" smtClean="0">
                <a:solidFill>
                  <a:schemeClr val="bg1"/>
                </a:solidFill>
              </a:rPr>
              <a:t>Потом померк, потух</a:t>
            </a:r>
          </a:p>
          <a:p>
            <a:pPr algn="r" eaLnBrk="1" hangingPunct="1">
              <a:lnSpc>
                <a:spcPct val="80000"/>
              </a:lnSpc>
              <a:buFontTx/>
              <a:buNone/>
            </a:pPr>
            <a:r>
              <a:rPr lang="ru-RU" sz="1600" b="1" smtClean="0">
                <a:solidFill>
                  <a:schemeClr val="bg1"/>
                </a:solidFill>
              </a:rPr>
              <a:t>И превратился в пух.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1600" b="1" smtClean="0">
                <a:solidFill>
                  <a:srgbClr val="FFFF00"/>
                </a:solidFill>
              </a:rPr>
              <a:t>3) Нос крючком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1600" b="1" smtClean="0">
                <a:solidFill>
                  <a:srgbClr val="FFFF00"/>
                </a:solidFill>
              </a:rPr>
              <a:t>Да чуб торчком,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1600" b="1" smtClean="0">
                <a:solidFill>
                  <a:srgbClr val="FFFF00"/>
                </a:solidFill>
              </a:rPr>
              <a:t>Яркий наряд-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1600" b="1" smtClean="0">
                <a:solidFill>
                  <a:srgbClr val="FFFF00"/>
                </a:solidFill>
              </a:rPr>
              <a:t>Болтает все подряд. </a:t>
            </a:r>
          </a:p>
          <a:p>
            <a:pPr algn="r" eaLnBrk="1" hangingPunct="1">
              <a:lnSpc>
                <a:spcPct val="80000"/>
              </a:lnSpc>
              <a:buFontTx/>
              <a:buNone/>
            </a:pPr>
            <a:endParaRPr lang="ru-RU" sz="1600" b="1" smtClean="0">
              <a:solidFill>
                <a:srgbClr val="000099"/>
              </a:solidFill>
            </a:endParaRPr>
          </a:p>
          <a:p>
            <a:pPr algn="r" eaLnBrk="1" hangingPunct="1">
              <a:lnSpc>
                <a:spcPct val="80000"/>
              </a:lnSpc>
              <a:buFontTx/>
              <a:buNone/>
            </a:pPr>
            <a:r>
              <a:rPr lang="ru-RU" sz="1600" b="1" smtClean="0">
                <a:solidFill>
                  <a:schemeClr val="bg1"/>
                </a:solidFill>
              </a:rPr>
              <a:t>4) Мишка плюшевый -</a:t>
            </a:r>
          </a:p>
          <a:p>
            <a:pPr algn="r" eaLnBrk="1" hangingPunct="1">
              <a:lnSpc>
                <a:spcPct val="80000"/>
              </a:lnSpc>
              <a:buFontTx/>
              <a:buNone/>
            </a:pPr>
            <a:r>
              <a:rPr lang="ru-RU" sz="1600" b="1" smtClean="0">
                <a:solidFill>
                  <a:schemeClr val="bg1"/>
                </a:solidFill>
              </a:rPr>
              <a:t>Круглые уши,</a:t>
            </a:r>
          </a:p>
          <a:p>
            <a:pPr algn="r" eaLnBrk="1" hangingPunct="1">
              <a:lnSpc>
                <a:spcPct val="80000"/>
              </a:lnSpc>
              <a:buFontTx/>
              <a:buNone/>
            </a:pPr>
            <a:r>
              <a:rPr lang="ru-RU" sz="1600" b="1" smtClean="0">
                <a:solidFill>
                  <a:schemeClr val="bg1"/>
                </a:solidFill>
              </a:rPr>
              <a:t>В ветвях поселился,</a:t>
            </a:r>
          </a:p>
          <a:p>
            <a:pPr algn="r" eaLnBrk="1" hangingPunct="1">
              <a:lnSpc>
                <a:spcPct val="80000"/>
              </a:lnSpc>
              <a:buFontTx/>
              <a:buNone/>
            </a:pPr>
            <a:r>
              <a:rPr lang="ru-RU" sz="1600" b="1" smtClean="0">
                <a:solidFill>
                  <a:schemeClr val="bg1"/>
                </a:solidFill>
              </a:rPr>
              <a:t>К стволу прилепился,</a:t>
            </a:r>
          </a:p>
          <a:p>
            <a:pPr algn="r" eaLnBrk="1" hangingPunct="1">
              <a:lnSpc>
                <a:spcPct val="80000"/>
              </a:lnSpc>
              <a:buFontTx/>
              <a:buNone/>
            </a:pPr>
            <a:r>
              <a:rPr lang="ru-RU" sz="1600" b="1" smtClean="0">
                <a:solidFill>
                  <a:schemeClr val="bg1"/>
                </a:solidFill>
              </a:rPr>
              <a:t>Любит этот медведь</a:t>
            </a:r>
          </a:p>
          <a:p>
            <a:pPr algn="r" eaLnBrk="1" hangingPunct="1">
              <a:lnSpc>
                <a:spcPct val="80000"/>
              </a:lnSpc>
              <a:buFontTx/>
              <a:buNone/>
            </a:pPr>
            <a:r>
              <a:rPr lang="ru-RU" sz="1600" b="1" smtClean="0">
                <a:solidFill>
                  <a:schemeClr val="bg1"/>
                </a:solidFill>
              </a:rPr>
              <a:t>Вниз головой висеть.</a:t>
            </a:r>
            <a:r>
              <a:rPr lang="ru-RU" sz="1600" b="1" smtClean="0"/>
              <a:t>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1600" b="1" smtClean="0">
                <a:solidFill>
                  <a:srgbClr val="FFFF00"/>
                </a:solidFill>
              </a:rPr>
              <a:t>5) Кривоногий Кирилл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1600" b="1" smtClean="0">
                <a:solidFill>
                  <a:srgbClr val="FFFF00"/>
                </a:solidFill>
              </a:rPr>
              <a:t>Рыбку ловил,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1600" b="1" smtClean="0">
                <a:solidFill>
                  <a:srgbClr val="FFFF00"/>
                </a:solidFill>
              </a:rPr>
              <a:t>Что ни поймает -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1600" b="1" smtClean="0">
                <a:solidFill>
                  <a:srgbClr val="FFFF00"/>
                </a:solidFill>
              </a:rPr>
              <a:t>В мешок кладет,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1600" b="1" smtClean="0">
                <a:solidFill>
                  <a:srgbClr val="FFFF00"/>
                </a:solidFill>
              </a:rPr>
              <a:t>На нос мешок повесил,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1600" b="1" smtClean="0">
                <a:solidFill>
                  <a:srgbClr val="FFFF00"/>
                </a:solidFill>
              </a:rPr>
              <a:t>Доволен он и весел. </a:t>
            </a:r>
          </a:p>
        </p:txBody>
      </p:sp>
      <p:pic>
        <p:nvPicPr>
          <p:cNvPr id="6151" name="Picture 7" descr="Александра Тимофеев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27313" y="549275"/>
            <a:ext cx="1371600" cy="25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3" name="Picture 9" descr="Предметы растровый клипарт png высокого разрешения - бесплат…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11638" y="981075"/>
            <a:ext cx="2146300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5" name="Picture 11" descr="Морской клипарт для коллажей - Корабли, морские ракушки, песок, ветки пальм, попугай, солнце &quot; Выпускные фотокниги, детские порт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24075" y="2636838"/>
            <a:ext cx="1571625" cy="187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9" name="Picture 15" descr="Hug - vector clip art online, royalty free &amp; public domain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87900" y="3357563"/>
            <a:ext cx="1865313" cy="201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61" name="Picture 17" descr="Free pictures PELICAN - 86 images found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771775" y="4681538"/>
            <a:ext cx="2016125" cy="2176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61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0" dur="500"/>
                                        <p:tgtEl>
                                          <p:spTgt spid="61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3" dur="500"/>
                                        <p:tgtEl>
                                          <p:spTgt spid="614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6" dur="500"/>
                                        <p:tgtEl>
                                          <p:spTgt spid="614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" dur="500"/>
                                        <p:tgtEl>
                                          <p:spTgt spid="614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4" dur="5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9" dur="2000"/>
                                        <p:tgtEl>
                                          <p:spTgt spid="614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2" dur="2000"/>
                                        <p:tgtEl>
                                          <p:spTgt spid="614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5" dur="2000"/>
                                        <p:tgtEl>
                                          <p:spTgt spid="614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8" dur="2000"/>
                                        <p:tgtEl>
                                          <p:spTgt spid="614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1" dur="2000"/>
                                        <p:tgtEl>
                                          <p:spTgt spid="6147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4" dur="2000"/>
                                        <p:tgtEl>
                                          <p:spTgt spid="6147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9" dur="2000"/>
                                        <p:tgtEl>
                                          <p:spTgt spid="6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4" dur="500"/>
                                        <p:tgtEl>
                                          <p:spTgt spid="6147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6147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0" dur="500"/>
                                        <p:tgtEl>
                                          <p:spTgt spid="6147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3" dur="500"/>
                                        <p:tgtEl>
                                          <p:spTgt spid="6147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6" dur="500"/>
                                        <p:tgtEl>
                                          <p:spTgt spid="6147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9" dur="500"/>
                                        <p:tgtEl>
                                          <p:spTgt spid="6147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4" dur="500"/>
                                        <p:tgtEl>
                                          <p:spTgt spid="6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10" descr="Фон для презентации зелёный - и другие образцы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9525"/>
            <a:ext cx="914400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800" b="1" smtClean="0">
                <a:solidFill>
                  <a:srgbClr val="000099"/>
                </a:solidFill>
              </a:rPr>
              <a:t>2 тур «Грибная поляна»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5843588" cy="4525963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3600" b="1" smtClean="0">
                <a:solidFill>
                  <a:srgbClr val="000099"/>
                </a:solidFill>
              </a:rPr>
              <a:t>   Вопрос: </a:t>
            </a:r>
            <a:r>
              <a:rPr lang="ru-RU" sz="3600" i="1" smtClean="0">
                <a:solidFill>
                  <a:srgbClr val="000099"/>
                </a:solidFill>
              </a:rPr>
              <a:t>ребята, а как правильно надо собирать грибы?</a:t>
            </a:r>
            <a:r>
              <a:rPr lang="ru-RU" sz="3600" b="1" smtClean="0">
                <a:solidFill>
                  <a:srgbClr val="000099"/>
                </a:solidFill>
              </a:rPr>
              <a:t>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3600" b="1" smtClean="0">
                <a:solidFill>
                  <a:srgbClr val="000099"/>
                </a:solidFill>
              </a:rPr>
              <a:t>   Ответ: </a:t>
            </a:r>
            <a:r>
              <a:rPr lang="ru-RU" sz="3600" i="1" smtClean="0">
                <a:solidFill>
                  <a:srgbClr val="000099"/>
                </a:solidFill>
              </a:rPr>
              <a:t>не вырывать их вместе с грибницей, не нарушать моховой ковёр под деревьями, аккуратно срезать ножом.</a:t>
            </a:r>
            <a:r>
              <a:rPr lang="ru-RU" sz="2800" smtClean="0">
                <a:solidFill>
                  <a:srgbClr val="000099"/>
                </a:solidFill>
              </a:rPr>
              <a:t> </a:t>
            </a:r>
          </a:p>
        </p:txBody>
      </p:sp>
      <p:pic>
        <p:nvPicPr>
          <p:cNvPr id="7176" name="Picture 8" descr="Сказочные грибы, мухоморы, кластеры с грибами - клипарт на прозрачном фоне &quot; Выпускные фотокниги, детские портреты, свадебные фо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92950" y="1268413"/>
            <a:ext cx="2401888" cy="2636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0" name="Picture 12" descr="Грибы. - Растения. - Клипарты PNG - Клипарты у Анны.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27763" y="3141663"/>
            <a:ext cx="1755775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2" name="Picture 14" descr="Грибы. - Растения. - Клипарты PNG - Клипарты у Анны.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32363" y="4868863"/>
            <a:ext cx="2232025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800" decel="1000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4" descr="Конкурсная работа на тему: &quot;Школа вчера, сегодня, завтра&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-180975" y="0"/>
            <a:ext cx="9324975" cy="1143000"/>
          </a:xfrm>
        </p:spPr>
        <p:txBody>
          <a:bodyPr/>
          <a:lstStyle/>
          <a:p>
            <a:pPr eaLnBrk="1" hangingPunct="1"/>
            <a:r>
              <a:rPr lang="ru-RU" sz="4000" b="1" smtClean="0">
                <a:solidFill>
                  <a:schemeClr val="bg1"/>
                </a:solidFill>
              </a:rPr>
              <a:t>З тур «ЗАВЕТНАЯ ШКАТУЛКА ПРИРОДЫ»</a:t>
            </a:r>
            <a:endParaRPr lang="ru-RU" sz="4000" smtClean="0">
              <a:solidFill>
                <a:schemeClr val="bg1"/>
              </a:solidFill>
            </a:endParaRP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9460" name="Picture 6" descr="Музыкальная шкатулка для украшений от Giglio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8313" y="1628775"/>
            <a:ext cx="2232025" cy="176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7" descr="Музыкальная шкатулка для украшений от Giglio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48038" y="1628775"/>
            <a:ext cx="2232025" cy="176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2" name="Picture 8" descr="Музыкальная шкатулка для украшений от Giglio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00788" y="1628775"/>
            <a:ext cx="2232025" cy="176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Picture 9" descr="Музыкальная шкатулка для украшений от Giglio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8313" y="4437063"/>
            <a:ext cx="2232025" cy="176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4" name="Picture 10" descr="Музыкальная шкатулка для украшений от Giglio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19475" y="4437063"/>
            <a:ext cx="2232025" cy="176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5" name="Picture 11" descr="Музыкальная шкатулка для украшений от Giglio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43663" y="4365625"/>
            <a:ext cx="2232025" cy="176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6" descr="Миссия &quot;Фотошоп&quot; Клипарты и скрап наборы: Новогодние брилльянтовые фоны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3175"/>
            <a:ext cx="9144000" cy="686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-242888"/>
            <a:ext cx="8229600" cy="1143001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000099"/>
                </a:solidFill>
              </a:rPr>
              <a:t>4 тур «Привал»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836613"/>
            <a:ext cx="8229600" cy="4525962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000" b="1" smtClean="0">
                <a:solidFill>
                  <a:srgbClr val="000099"/>
                </a:solidFill>
              </a:rPr>
              <a:t>1</a:t>
            </a:r>
            <a:r>
              <a:rPr lang="ru-RU" sz="2000" b="1" i="1" smtClean="0">
                <a:solidFill>
                  <a:srgbClr val="000099"/>
                </a:solidFill>
              </a:rPr>
              <a:t>)</a:t>
            </a:r>
            <a:r>
              <a:rPr lang="ru-RU" sz="2000" b="1" smtClean="0">
                <a:solidFill>
                  <a:srgbClr val="000099"/>
                </a:solidFill>
              </a:rPr>
              <a:t> Если б только-только только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000" b="1" smtClean="0">
                <a:solidFill>
                  <a:srgbClr val="000099"/>
                </a:solidFill>
              </a:rPr>
              <a:t>Если б только на планете,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000" b="1" smtClean="0">
                <a:solidFill>
                  <a:srgbClr val="000099"/>
                </a:solidFill>
              </a:rPr>
              <a:t>Если б только все земляне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000" b="1" smtClean="0">
                <a:solidFill>
                  <a:srgbClr val="000099"/>
                </a:solidFill>
              </a:rPr>
              <a:t>Все живое берегли,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000" b="1" smtClean="0">
                <a:solidFill>
                  <a:srgbClr val="000099"/>
                </a:solidFill>
              </a:rPr>
              <a:t>То возможно - можно-можно,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000" b="1" smtClean="0">
                <a:solidFill>
                  <a:srgbClr val="000099"/>
                </a:solidFill>
              </a:rPr>
              <a:t>То наверно - верно-верно,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000" b="1" smtClean="0">
                <a:solidFill>
                  <a:srgbClr val="000099"/>
                </a:solidFill>
              </a:rPr>
              <a:t>Книги Красной точно-точно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000" b="1" smtClean="0">
                <a:solidFill>
                  <a:srgbClr val="000099"/>
                </a:solidFill>
              </a:rPr>
              <a:t>Никогда б не завели!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sz="2000" b="1" smtClean="0">
              <a:solidFill>
                <a:srgbClr val="000099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000" b="1" i="1" smtClean="0">
                <a:solidFill>
                  <a:srgbClr val="000099"/>
                </a:solidFill>
              </a:rPr>
              <a:t>Припев:</a:t>
            </a:r>
            <a:r>
              <a:rPr lang="ru-RU" sz="2000" b="1" smtClean="0">
                <a:solidFill>
                  <a:srgbClr val="000099"/>
                </a:solidFill>
              </a:rPr>
              <a:t> А- а, здравствуйте,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000" b="1" smtClean="0">
                <a:solidFill>
                  <a:srgbClr val="000099"/>
                </a:solidFill>
              </a:rPr>
              <a:t>Горы вот такой вышины!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000" b="1" smtClean="0">
                <a:solidFill>
                  <a:srgbClr val="000099"/>
                </a:solidFill>
              </a:rPr>
              <a:t>А-а, здравствуйте,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000" b="1" smtClean="0">
                <a:solidFill>
                  <a:srgbClr val="000099"/>
                </a:solidFill>
              </a:rPr>
              <a:t>Реки вот такой ширины!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000" b="1" smtClean="0">
                <a:solidFill>
                  <a:srgbClr val="000099"/>
                </a:solidFill>
              </a:rPr>
              <a:t>А-а, крокодилы, бегемоты,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000" b="1" smtClean="0">
                <a:solidFill>
                  <a:srgbClr val="000099"/>
                </a:solidFill>
              </a:rPr>
              <a:t>А-а, обезьяны, кашалоты,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000" b="1" smtClean="0">
                <a:solidFill>
                  <a:srgbClr val="000099"/>
                </a:solidFill>
              </a:rPr>
              <a:t>А-а, и зелёный попугай!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000" b="1" smtClean="0">
                <a:solidFill>
                  <a:srgbClr val="000099"/>
                </a:solidFill>
              </a:rPr>
              <a:t>А-а, и зелёный попугай!</a:t>
            </a:r>
          </a:p>
        </p:txBody>
      </p:sp>
      <p:sp>
        <p:nvSpPr>
          <p:cNvPr id="20484" name="Text Box 7"/>
          <p:cNvSpPr txBox="1">
            <a:spLocks noChangeArrowheads="1"/>
          </p:cNvSpPr>
          <p:nvPr/>
        </p:nvSpPr>
        <p:spPr bwMode="auto">
          <a:xfrm>
            <a:off x="4859338" y="765175"/>
            <a:ext cx="3816350" cy="329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solidFill>
                  <a:srgbClr val="000099"/>
                </a:solidFill>
              </a:rPr>
              <a:t>2</a:t>
            </a:r>
            <a:r>
              <a:rPr lang="ru-RU" sz="2000" b="1" i="1">
                <a:solidFill>
                  <a:srgbClr val="000099"/>
                </a:solidFill>
              </a:rPr>
              <a:t>) </a:t>
            </a:r>
            <a:r>
              <a:rPr lang="ru-RU" sz="2000" b="1">
                <a:solidFill>
                  <a:srgbClr val="000099"/>
                </a:solidFill>
              </a:rPr>
              <a:t>И пускай у этой речки,</a:t>
            </a:r>
          </a:p>
          <a:p>
            <a:r>
              <a:rPr lang="ru-RU" sz="2000" b="1">
                <a:solidFill>
                  <a:srgbClr val="000099"/>
                </a:solidFill>
              </a:rPr>
              <a:t>И пускай в зелёной роще,</a:t>
            </a:r>
          </a:p>
          <a:p>
            <a:r>
              <a:rPr lang="ru-RU" sz="2000" b="1">
                <a:solidFill>
                  <a:srgbClr val="000099"/>
                </a:solidFill>
              </a:rPr>
              <a:t>И пускай в лесу тенистом</a:t>
            </a:r>
          </a:p>
          <a:p>
            <a:r>
              <a:rPr lang="ru-RU" sz="2000" b="1">
                <a:solidFill>
                  <a:srgbClr val="000099"/>
                </a:solidFill>
              </a:rPr>
              <a:t>Слышен гомон птичьих стай.</a:t>
            </a:r>
          </a:p>
          <a:p>
            <a:r>
              <a:rPr lang="ru-RU" sz="2000" b="1">
                <a:solidFill>
                  <a:srgbClr val="000099"/>
                </a:solidFill>
              </a:rPr>
              <a:t>И запомни - помни-помни,</a:t>
            </a:r>
          </a:p>
          <a:p>
            <a:r>
              <a:rPr lang="ru-RU" sz="2000" b="1">
                <a:solidFill>
                  <a:srgbClr val="000099"/>
                </a:solidFill>
              </a:rPr>
              <a:t>Что беречь природу надо,</a:t>
            </a:r>
          </a:p>
          <a:p>
            <a:r>
              <a:rPr lang="ru-RU" sz="2000" b="1">
                <a:solidFill>
                  <a:srgbClr val="000099"/>
                </a:solidFill>
              </a:rPr>
              <a:t>Всем на этом белом свете</a:t>
            </a:r>
          </a:p>
          <a:p>
            <a:r>
              <a:rPr lang="ru-RU" sz="2000" b="1">
                <a:solidFill>
                  <a:srgbClr val="000099"/>
                </a:solidFill>
              </a:rPr>
              <a:t>Ты, как можешь, помогай!</a:t>
            </a:r>
          </a:p>
          <a:p>
            <a:pPr>
              <a:spcBef>
                <a:spcPct val="50000"/>
              </a:spcBef>
            </a:pPr>
            <a:endParaRPr lang="ru-RU" sz="2000" b="1">
              <a:solidFill>
                <a:srgbClr val="000099"/>
              </a:solidFill>
            </a:endParaRPr>
          </a:p>
        </p:txBody>
      </p:sp>
      <p:pic>
        <p:nvPicPr>
          <p:cNvPr id="9224" name="afca77a9d552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839200" y="6553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2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8324" fill="hold"/>
                                        <p:tgtEl>
                                          <p:spTgt spid="92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22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6" descr="Sunbikini.ru Интернет магазин Купальники 2014, продажа купальников мини бикини, купить микро бикини, экстрим бикини, мини-бикин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-323850" y="-171450"/>
            <a:ext cx="9467850" cy="1143000"/>
          </a:xfrm>
        </p:spPr>
        <p:txBody>
          <a:bodyPr/>
          <a:lstStyle/>
          <a:p>
            <a:pPr eaLnBrk="1" hangingPunct="1"/>
            <a:r>
              <a:rPr lang="ru-RU" sz="3200" b="1" u="sng" smtClean="0">
                <a:solidFill>
                  <a:srgbClr val="008000"/>
                </a:solidFill>
              </a:rPr>
              <a:t>5 тур «ВОПРОСЫ – ШУТКИ» (1 команда)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692150"/>
            <a:ext cx="9144000" cy="616585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000" b="1" smtClean="0"/>
              <a:t>Ветки, каких деревьев можно встретить в бане? 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sz="2000" b="1" smtClean="0"/>
              <a:t>(Береза, дуб)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000" b="1" smtClean="0"/>
              <a:t>  Что есть у сосны, тополя, осины, а у берёзы нет? 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sz="2000" b="1" smtClean="0"/>
              <a:t>(Буква «о»)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000" b="1" smtClean="0"/>
              <a:t>  Какой зверь в лесу знает, где находится мёд? 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sz="2000" b="1" smtClean="0"/>
              <a:t>(Медведь )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000" b="1" smtClean="0"/>
              <a:t> В названии какой птицы есть цифра 3? 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sz="2000" b="1" smtClean="0"/>
              <a:t>(Стриж )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000" b="1" smtClean="0"/>
              <a:t> От чего утки плавают? 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sz="2000" b="1" smtClean="0"/>
              <a:t>(От берега)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000" b="1" smtClean="0"/>
              <a:t>  Сколько лап у паука? 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sz="2000" b="1" smtClean="0"/>
              <a:t>(8)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000" b="1" smtClean="0"/>
              <a:t>  Первые весенние птицы?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sz="2000" b="1" smtClean="0"/>
              <a:t>(Грачи )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000" b="1" smtClean="0"/>
              <a:t>  Что делает ёж зимой? 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sz="2000" b="1" smtClean="0"/>
              <a:t>(Спит )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000" b="1" smtClean="0"/>
              <a:t>  Каркуша – это…?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sz="2000" b="1" smtClean="0"/>
              <a:t>(Ворона )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000" b="1" smtClean="0"/>
              <a:t>  Какая змея самая большая? 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sz="2000" b="1" smtClean="0"/>
              <a:t>(Анаконда 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02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02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02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024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24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024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024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1024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1024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1024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1024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1024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1024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1024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723</Words>
  <Application>Microsoft Office PowerPoint</Application>
  <PresentationFormat>Экран (4:3)</PresentationFormat>
  <Paragraphs>177</Paragraphs>
  <Slides>19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3" baseType="lpstr">
      <vt:lpstr>Arial</vt:lpstr>
      <vt:lpstr>Calibri</vt:lpstr>
      <vt:lpstr>Times New Roman</vt:lpstr>
      <vt:lpstr>Оформление по умолчанию</vt:lpstr>
      <vt:lpstr>По экологическим тропинкам</vt:lpstr>
      <vt:lpstr>Слайд 2</vt:lpstr>
      <vt:lpstr>Делимся на две команды</vt:lpstr>
      <vt:lpstr>1 тур «Таинственный остров» (1 команда)</vt:lpstr>
      <vt:lpstr>1 тур «Таинственный остров» (2 команда)</vt:lpstr>
      <vt:lpstr>2 тур «Грибная поляна»</vt:lpstr>
      <vt:lpstr>З тур «ЗАВЕТНАЯ ШКАТУЛКА ПРИРОДЫ»</vt:lpstr>
      <vt:lpstr>4 тур «Привал»</vt:lpstr>
      <vt:lpstr>5 тур «ВОПРОСЫ – ШУТКИ» (1 команда)</vt:lpstr>
      <vt:lpstr>5 тур «ВОПРОСЫ – ШУТКИ» (2 команда)</vt:lpstr>
      <vt:lpstr>6 тур  «СБЕРЕЖЁМ РОДНУЮ ПРИРОДУ»  (домашнее задание, представление плакатов)</vt:lpstr>
      <vt:lpstr>7 тур «Правила экологии»</vt:lpstr>
      <vt:lpstr>Слайд 13</vt:lpstr>
      <vt:lpstr>Карточка 1</vt:lpstr>
      <vt:lpstr>Карточка 2</vt:lpstr>
      <vt:lpstr>Карточка 3</vt:lpstr>
      <vt:lpstr>Карточка 4</vt:lpstr>
      <vt:lpstr>Карточка 5</vt:lpstr>
      <vt:lpstr>Карточка 6</vt:lpstr>
    </vt:vector>
  </TitlesOfParts>
  <Company>RePack by SPecialiST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 экологическим тропинкам</dc:title>
  <dc:creator>ячсмтт</dc:creator>
  <cp:lastModifiedBy>Пользователь</cp:lastModifiedBy>
  <cp:revision>6</cp:revision>
  <dcterms:created xsi:type="dcterms:W3CDTF">2014-10-28T14:24:07Z</dcterms:created>
  <dcterms:modified xsi:type="dcterms:W3CDTF">2023-10-02T16:31:09Z</dcterms:modified>
</cp:coreProperties>
</file>