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81" r:id="rId2"/>
    <p:sldId id="257" r:id="rId3"/>
    <p:sldId id="277" r:id="rId4"/>
    <p:sldId id="259" r:id="rId5"/>
    <p:sldId id="258" r:id="rId6"/>
    <p:sldId id="263" r:id="rId7"/>
    <p:sldId id="262" r:id="rId8"/>
    <p:sldId id="264" r:id="rId9"/>
    <p:sldId id="266" r:id="rId10"/>
    <p:sldId id="267" r:id="rId11"/>
    <p:sldId id="261" r:id="rId12"/>
    <p:sldId id="278" r:id="rId13"/>
    <p:sldId id="279"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6796" autoAdjust="0"/>
  </p:normalViewPr>
  <p:slideViewPr>
    <p:cSldViewPr snapToGrid="0">
      <p:cViewPr varScale="1">
        <p:scale>
          <a:sx n="48" d="100"/>
          <a:sy n="48" d="100"/>
        </p:scale>
        <p:origin x="104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A9DCC5-9829-4910-B971-0CA069128F1D}" type="datetimeFigureOut">
              <a:rPr lang="ru-RU" smtClean="0"/>
              <a:t>02.10.2023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5663D8-A832-45E5-A725-8F6411759523}" type="slidenum">
              <a:rPr lang="ru-RU" smtClean="0"/>
              <a:t>‹#›</a:t>
            </a:fld>
            <a:endParaRPr lang="ru-RU"/>
          </a:p>
        </p:txBody>
      </p:sp>
    </p:spTree>
    <p:extLst>
      <p:ext uri="{BB962C8B-B14F-4D97-AF65-F5344CB8AC3E}">
        <p14:creationId xmlns:p14="http://schemas.microsoft.com/office/powerpoint/2010/main" val="3156513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B5663D8-A832-45E5-A725-8F6411759523}" type="slidenum">
              <a:rPr lang="ru-RU" smtClean="0"/>
              <a:t>10</a:t>
            </a:fld>
            <a:endParaRPr lang="ru-RU"/>
          </a:p>
        </p:txBody>
      </p:sp>
    </p:spTree>
    <p:extLst>
      <p:ext uri="{BB962C8B-B14F-4D97-AF65-F5344CB8AC3E}">
        <p14:creationId xmlns:p14="http://schemas.microsoft.com/office/powerpoint/2010/main" val="4277144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E6A2E0-8FF6-4A36-BB84-A9CBC8B09D93}"/>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18544C4-E7B8-4FEC-BBA5-3DCC6607CF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ED36F6B3-5EDD-43FF-A915-93FAA00E7E64}"/>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5" name="Нижний колонтитул 4">
            <a:extLst>
              <a:ext uri="{FF2B5EF4-FFF2-40B4-BE49-F238E27FC236}">
                <a16:creationId xmlns:a16="http://schemas.microsoft.com/office/drawing/2014/main" id="{DC39DB58-ACDD-4F48-9505-4EB391A8ADF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44E3F3D-507A-4D97-9D7E-51458AEA240E}"/>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3091610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A234D75-33CD-418F-8C4A-1A887879C0F4}"/>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3C2C2CA4-0754-44EA-B8F2-78316FEB11C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8BD85F5-B97D-4A29-916A-CCAEEEB16A7B}"/>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5" name="Нижний колонтитул 4">
            <a:extLst>
              <a:ext uri="{FF2B5EF4-FFF2-40B4-BE49-F238E27FC236}">
                <a16:creationId xmlns:a16="http://schemas.microsoft.com/office/drawing/2014/main" id="{890D05F7-FA41-49FC-90EC-C4137B43410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4A9C040-89E3-4CF6-B204-BC5946204B1B}"/>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3704805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EDF8725C-2532-40D4-BED3-CF3BF620899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D6DFB8DF-7125-465D-B8D9-4BF9902C5465}"/>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F94F586-8C6D-411D-8020-5E84F62ED924}"/>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5" name="Нижний колонтитул 4">
            <a:extLst>
              <a:ext uri="{FF2B5EF4-FFF2-40B4-BE49-F238E27FC236}">
                <a16:creationId xmlns:a16="http://schemas.microsoft.com/office/drawing/2014/main" id="{D245854C-A050-46B1-9A17-C7078625517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E39B111-5888-4F7A-8E6C-A010723FBBFA}"/>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577676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701F7A-9EDF-4A7A-AA2D-97647A3834A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8F3CBA2-6A4F-4EC3-9C69-05B057B30692}"/>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8D6D590-41BC-45B7-9F30-92686396E958}"/>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5" name="Нижний колонтитул 4">
            <a:extLst>
              <a:ext uri="{FF2B5EF4-FFF2-40B4-BE49-F238E27FC236}">
                <a16:creationId xmlns:a16="http://schemas.microsoft.com/office/drawing/2014/main" id="{CE76B739-8DFB-416F-80C2-2C5BBACD6F5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9AC1DBB-30EC-4EA8-9310-166DDFCB3C38}"/>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139845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EA832D3-647D-4AE6-89EB-FFEF40565C21}"/>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C7E6BAD8-7A18-46C3-9712-4F8BF63AB8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76109B2F-8661-44E0-AF61-DB9B4010815B}"/>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5" name="Нижний колонтитул 4">
            <a:extLst>
              <a:ext uri="{FF2B5EF4-FFF2-40B4-BE49-F238E27FC236}">
                <a16:creationId xmlns:a16="http://schemas.microsoft.com/office/drawing/2014/main" id="{8DBF4A77-C1B8-4555-AB43-F47C344D3F8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AA9C39-4305-4944-B4B3-BE90F5DB8ADD}"/>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1570116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206C7A-C27E-490E-8E55-1EB948A2225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1FCB27F-D409-4801-9118-CAE85E92132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C003613-184B-46D9-9D44-BFDAED4E5095}"/>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ABA1635A-7B9D-49B0-8DE9-ECC607D49221}"/>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6" name="Нижний колонтитул 5">
            <a:extLst>
              <a:ext uri="{FF2B5EF4-FFF2-40B4-BE49-F238E27FC236}">
                <a16:creationId xmlns:a16="http://schemas.microsoft.com/office/drawing/2014/main" id="{F1FB8C42-86DF-4FC9-81E1-3C383B287E2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56361CD-CE9F-4E07-A853-49BF25F4ED1C}"/>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2095771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A320E1-55DB-45F0-9DB3-85810893C56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76D48D7F-7E2E-43B6-B287-C5068AFD5A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94319528-E667-449F-8BE2-210275CDD82A}"/>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6C08B437-CA43-43A1-9222-4FEC447347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4213D678-38A2-44CB-B93E-104092FDEF78}"/>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1AF044D0-5C8F-4CE2-B8A1-4D3581C3E9D5}"/>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8" name="Нижний колонтитул 7">
            <a:extLst>
              <a:ext uri="{FF2B5EF4-FFF2-40B4-BE49-F238E27FC236}">
                <a16:creationId xmlns:a16="http://schemas.microsoft.com/office/drawing/2014/main" id="{C981EB66-EEE4-43BD-8A14-3FAD0D2776D1}"/>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0C4E5C7D-5FBC-425E-97BB-422A687CFFAE}"/>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3716816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07FB70F-5609-4B78-8C38-5953569491E6}"/>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106C1795-DB83-44A8-A5E1-727DD5734060}"/>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4" name="Нижний колонтитул 3">
            <a:extLst>
              <a:ext uri="{FF2B5EF4-FFF2-40B4-BE49-F238E27FC236}">
                <a16:creationId xmlns:a16="http://schemas.microsoft.com/office/drawing/2014/main" id="{FC3C4273-359D-4C1E-9E31-B7FF57266FE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A55ED86C-2CC4-48AD-BACC-307983EC18DD}"/>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1779812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87A7F14-898E-460C-9559-21C02C2394DA}"/>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3" name="Нижний колонтитул 2">
            <a:extLst>
              <a:ext uri="{FF2B5EF4-FFF2-40B4-BE49-F238E27FC236}">
                <a16:creationId xmlns:a16="http://schemas.microsoft.com/office/drawing/2014/main" id="{DC95C25A-4C3F-4788-A734-A71C301C0828}"/>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65A4A032-72E3-4C50-8DFC-FDF73020BDA1}"/>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1756557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52EF5C-7B97-4148-9124-118FCE15FB02}"/>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F5846A2B-1145-4DA3-9904-93326DBEEC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3483A92C-FE4C-4192-8D7E-1207FE31F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A99DC4E-A9A3-495C-BF7E-8D440322A907}"/>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6" name="Нижний колонтитул 5">
            <a:extLst>
              <a:ext uri="{FF2B5EF4-FFF2-40B4-BE49-F238E27FC236}">
                <a16:creationId xmlns:a16="http://schemas.microsoft.com/office/drawing/2014/main" id="{57309FE8-0C43-4D49-B25E-25E073F0240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3E6830B-2816-4B37-B2EC-459E06ED8C03}"/>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1598851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6945493-D38F-48C8-9B25-885CD179BFC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C0747FC9-089E-4831-A57B-5B3D021B6F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4E12A26C-B91A-4D09-A9FC-00F8B84CC3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A9B6479-42F5-4CEF-8591-01C2C695644D}"/>
              </a:ext>
            </a:extLst>
          </p:cNvPr>
          <p:cNvSpPr>
            <a:spLocks noGrp="1"/>
          </p:cNvSpPr>
          <p:nvPr>
            <p:ph type="dt" sz="half" idx="10"/>
          </p:nvPr>
        </p:nvSpPr>
        <p:spPr/>
        <p:txBody>
          <a:bodyPr/>
          <a:lstStyle/>
          <a:p>
            <a:fld id="{F351C263-73DB-4AE4-9B97-7E15A474A852}" type="datetimeFigureOut">
              <a:rPr lang="ru-RU" smtClean="0"/>
              <a:t>02.10.2023</a:t>
            </a:fld>
            <a:endParaRPr lang="ru-RU"/>
          </a:p>
        </p:txBody>
      </p:sp>
      <p:sp>
        <p:nvSpPr>
          <p:cNvPr id="6" name="Нижний колонтитул 5">
            <a:extLst>
              <a:ext uri="{FF2B5EF4-FFF2-40B4-BE49-F238E27FC236}">
                <a16:creationId xmlns:a16="http://schemas.microsoft.com/office/drawing/2014/main" id="{0E723999-2B39-4A5D-81D5-24151FF9D97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F3D87B9-DD79-420A-95F3-0BA9DB6C8035}"/>
              </a:ext>
            </a:extLst>
          </p:cNvPr>
          <p:cNvSpPr>
            <a:spLocks noGrp="1"/>
          </p:cNvSpPr>
          <p:nvPr>
            <p:ph type="sldNum" sz="quarter" idx="12"/>
          </p:nvPr>
        </p:nvSpPr>
        <p:spPr/>
        <p:txBody>
          <a:bodyPr/>
          <a:lstStyle/>
          <a:p>
            <a:fld id="{E2BA1705-BB39-4679-ADFD-3E6913748FAA}" type="slidenum">
              <a:rPr lang="ru-RU" smtClean="0"/>
              <a:t>‹#›</a:t>
            </a:fld>
            <a:endParaRPr lang="ru-RU"/>
          </a:p>
        </p:txBody>
      </p:sp>
    </p:spTree>
    <p:extLst>
      <p:ext uri="{BB962C8B-B14F-4D97-AF65-F5344CB8AC3E}">
        <p14:creationId xmlns:p14="http://schemas.microsoft.com/office/powerpoint/2010/main" val="236671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FA72F5-F093-4B8A-A8D9-797D5C3A0A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CA278216-CB93-4109-A344-E9A18163E6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D86B841-CE90-46A9-8643-586DB3C812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51C263-73DB-4AE4-9B97-7E15A474A852}" type="datetimeFigureOut">
              <a:rPr lang="ru-RU" smtClean="0"/>
              <a:t>02.10.2023</a:t>
            </a:fld>
            <a:endParaRPr lang="ru-RU"/>
          </a:p>
        </p:txBody>
      </p:sp>
      <p:sp>
        <p:nvSpPr>
          <p:cNvPr id="5" name="Нижний колонтитул 4">
            <a:extLst>
              <a:ext uri="{FF2B5EF4-FFF2-40B4-BE49-F238E27FC236}">
                <a16:creationId xmlns:a16="http://schemas.microsoft.com/office/drawing/2014/main" id="{B7EE424A-9C8C-4877-9010-7A11B598C7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F000ED0E-E0BE-43C6-8381-819B878CF0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BA1705-BB39-4679-ADFD-3E6913748FAA}" type="slidenum">
              <a:rPr lang="ru-RU" smtClean="0"/>
              <a:t>‹#›</a:t>
            </a:fld>
            <a:endParaRPr lang="ru-RU"/>
          </a:p>
        </p:txBody>
      </p:sp>
    </p:spTree>
    <p:extLst>
      <p:ext uri="{BB962C8B-B14F-4D97-AF65-F5344CB8AC3E}">
        <p14:creationId xmlns:p14="http://schemas.microsoft.com/office/powerpoint/2010/main" val="3857071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mp3"/><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audio" Target="../media/media2.mp3"/></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yandex.ru/images/search?text=%C2%AB%D0%9C%D0%BE%D0%BB%D0%BE%D0%B4%D0%B5%D0%B6%D1%8C%2C%20%D0%BD%D0%B0%20%D1%86%D0%B5%D0%BB%D0%B8%D0%BD%D1%83!%C2%BB%20%D0%91%D1%80%D0%B5%D0%B6%D0%BD%D0%B5%D0%B2&amp;source=related-duck"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EC1B1C-133E-4AC9-8221-3F73AD4BFD07}"/>
              </a:ext>
            </a:extLst>
          </p:cNvPr>
          <p:cNvSpPr>
            <a:spLocks noGrp="1"/>
          </p:cNvSpPr>
          <p:nvPr>
            <p:ph type="ctrTitle"/>
          </p:nvPr>
        </p:nvSpPr>
        <p:spPr>
          <a:xfrm>
            <a:off x="803563" y="277092"/>
            <a:ext cx="10612581" cy="1098977"/>
          </a:xfrm>
        </p:spPr>
        <p:txBody>
          <a:bodyPr>
            <a:normAutofit fontScale="90000"/>
          </a:bodyPr>
          <a:lstStyle/>
          <a:p>
            <a:r>
              <a:rPr lang="ru-RU" sz="4000" b="1" dirty="0">
                <a:latin typeface="Times New Roman" panose="02020603050405020304" pitchFamily="18" charset="0"/>
                <a:cs typeface="Times New Roman" panose="02020603050405020304" pitchFamily="18" charset="0"/>
              </a:rPr>
              <a:t>Если тебе комсомолец имя — имя крепи делами своими</a:t>
            </a:r>
          </a:p>
        </p:txBody>
      </p:sp>
      <p:sp>
        <p:nvSpPr>
          <p:cNvPr id="3" name="Подзаголовок 2">
            <a:extLst>
              <a:ext uri="{FF2B5EF4-FFF2-40B4-BE49-F238E27FC236}">
                <a16:creationId xmlns:a16="http://schemas.microsoft.com/office/drawing/2014/main" id="{EBF8E8CE-2AB5-4C5C-9BCF-B7DA5CD81E74}"/>
              </a:ext>
            </a:extLst>
          </p:cNvPr>
          <p:cNvSpPr>
            <a:spLocks noGrp="1"/>
          </p:cNvSpPr>
          <p:nvPr>
            <p:ph type="subTitle" idx="1"/>
          </p:nvPr>
        </p:nvSpPr>
        <p:spPr>
          <a:xfrm>
            <a:off x="9227127" y="3428206"/>
            <a:ext cx="2964873" cy="2052931"/>
          </a:xfrm>
        </p:spPr>
        <p:txBody>
          <a:bodyPr/>
          <a:lstStyle/>
          <a:p>
            <a:r>
              <a:rPr lang="ru-RU" dirty="0">
                <a:latin typeface="Times New Roman" panose="02020603050405020304" pitchFamily="18" charset="0"/>
                <a:cs typeface="Times New Roman" panose="02020603050405020304" pitchFamily="18" charset="0"/>
              </a:rPr>
              <a:t>ГБПОУ «БОЛОГОВСКИЙ КОЛЛЕДЖ»</a:t>
            </a:r>
          </a:p>
          <a:p>
            <a:r>
              <a:rPr lang="ru-RU" dirty="0">
                <a:latin typeface="Times New Roman" panose="02020603050405020304" pitchFamily="18" charset="0"/>
                <a:cs typeface="Times New Roman" panose="02020603050405020304" pitchFamily="18" charset="0"/>
              </a:rPr>
              <a:t>ВАСИЛЬЕВА Л.М.</a:t>
            </a:r>
          </a:p>
        </p:txBody>
      </p:sp>
      <p:pic>
        <p:nvPicPr>
          <p:cNvPr id="1026" name="Picture 2" descr="Атрибуты комсомола">
            <a:extLst>
              <a:ext uri="{FF2B5EF4-FFF2-40B4-BE49-F238E27FC236}">
                <a16:creationId xmlns:a16="http://schemas.microsoft.com/office/drawing/2014/main" id="{E5390C0C-390F-4458-9267-8E8CC9C75E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191" y="966747"/>
            <a:ext cx="7633625" cy="5249612"/>
          </a:xfrm>
          <a:prstGeom prst="rect">
            <a:avLst/>
          </a:prstGeom>
          <a:noFill/>
          <a:extLst>
            <a:ext uri="{909E8E84-426E-40DD-AFC4-6F175D3DCCD1}">
              <a14:hiddenFill xmlns:a14="http://schemas.microsoft.com/office/drawing/2010/main">
                <a:solidFill>
                  <a:srgbClr val="FFFFFF"/>
                </a:solidFill>
              </a14:hiddenFill>
            </a:ext>
          </a:extLst>
        </p:spPr>
      </p:pic>
      <p:pic>
        <p:nvPicPr>
          <p:cNvPr id="6" name="И.Кобзон - Не расстанусь с комсомолом">
            <a:hlinkClick r:id="" action="ppaction://media"/>
            <a:extLst>
              <a:ext uri="{FF2B5EF4-FFF2-40B4-BE49-F238E27FC236}">
                <a16:creationId xmlns:a16="http://schemas.microsoft.com/office/drawing/2014/main" id="{08376046-B0F5-4F2E-B39B-AB40FA2A607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flipV="1">
            <a:off x="598191" y="6535188"/>
            <a:ext cx="4731958" cy="45719"/>
          </a:xfrm>
          <a:prstGeom prst="rect">
            <a:avLst/>
          </a:prstGeom>
        </p:spPr>
      </p:pic>
      <p:pic>
        <p:nvPicPr>
          <p:cNvPr id="7" name="Лещенко - Любовь Комсомол и Весна">
            <a:hlinkClick r:id="" action="ppaction://media"/>
            <a:extLst>
              <a:ext uri="{FF2B5EF4-FFF2-40B4-BE49-F238E27FC236}">
                <a16:creationId xmlns:a16="http://schemas.microsoft.com/office/drawing/2014/main" id="{54C1E247-A25F-46F9-87BD-1C091C7514E2}"/>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3525420" y="-461809"/>
            <a:ext cx="487363" cy="487363"/>
          </a:xfrm>
          <a:prstGeom prst="rect">
            <a:avLst/>
          </a:prstGeom>
        </p:spPr>
      </p:pic>
    </p:spTree>
    <p:extLst>
      <p:ext uri="{BB962C8B-B14F-4D97-AF65-F5344CB8AC3E}">
        <p14:creationId xmlns:p14="http://schemas.microsoft.com/office/powerpoint/2010/main" val="213269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932"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1935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7E3F173-FC12-43EE-A64C-6104EA1C97B4}"/>
              </a:ext>
            </a:extLst>
          </p:cNvPr>
          <p:cNvSpPr>
            <a:spLocks noGrp="1"/>
          </p:cNvSpPr>
          <p:nvPr>
            <p:ph type="title"/>
          </p:nvPr>
        </p:nvSpPr>
        <p:spPr>
          <a:xfrm>
            <a:off x="838200" y="365125"/>
            <a:ext cx="10515600" cy="714167"/>
          </a:xfrm>
        </p:spPr>
        <p:txBody>
          <a:bodyPr>
            <a:normAutofit/>
          </a:bodyPr>
          <a:lstStyle/>
          <a:p>
            <a:pPr algn="ctr"/>
            <a:r>
              <a:rPr lang="ru-RU" sz="3600" b="1" dirty="0">
                <a:latin typeface="Times New Roman" panose="02020603050405020304" pitchFamily="18" charset="0"/>
                <a:cs typeface="Times New Roman" panose="02020603050405020304" pitchFamily="18" charset="0"/>
              </a:rPr>
              <a:t>СТАХАНОВЦЫ В КУЗБАССЕ</a:t>
            </a:r>
          </a:p>
        </p:txBody>
      </p:sp>
      <p:pic>
        <p:nvPicPr>
          <p:cNvPr id="4" name="Объект 3">
            <a:extLst>
              <a:ext uri="{FF2B5EF4-FFF2-40B4-BE49-F238E27FC236}">
                <a16:creationId xmlns:a16="http://schemas.microsoft.com/office/drawing/2014/main" id="{5B5223E8-A2C4-46CD-A047-9EDA0F65D44D}"/>
              </a:ext>
            </a:extLst>
          </p:cNvPr>
          <p:cNvPicPr>
            <a:picLocks noGrp="1" noChangeAspect="1"/>
          </p:cNvPicPr>
          <p:nvPr>
            <p:ph idx="1"/>
          </p:nvPr>
        </p:nvPicPr>
        <p:blipFill>
          <a:blip r:embed="rId3"/>
          <a:stretch>
            <a:fillRect/>
          </a:stretch>
        </p:blipFill>
        <p:spPr>
          <a:xfrm>
            <a:off x="149902" y="1079292"/>
            <a:ext cx="6235908" cy="4831974"/>
          </a:xfrm>
          <a:prstGeom prst="rect">
            <a:avLst/>
          </a:prstGeom>
        </p:spPr>
      </p:pic>
      <p:pic>
        <p:nvPicPr>
          <p:cNvPr id="5" name="Объект 3">
            <a:extLst>
              <a:ext uri="{FF2B5EF4-FFF2-40B4-BE49-F238E27FC236}">
                <a16:creationId xmlns:a16="http://schemas.microsoft.com/office/drawing/2014/main" id="{432A77D2-E9F6-4673-8EC6-F906F33C100F}"/>
              </a:ext>
            </a:extLst>
          </p:cNvPr>
          <p:cNvPicPr>
            <a:picLocks noChangeAspect="1"/>
          </p:cNvPicPr>
          <p:nvPr/>
        </p:nvPicPr>
        <p:blipFill>
          <a:blip r:embed="rId4"/>
          <a:stretch>
            <a:fillRect/>
          </a:stretch>
        </p:blipFill>
        <p:spPr>
          <a:xfrm>
            <a:off x="6520722" y="1079292"/>
            <a:ext cx="5366478" cy="4831974"/>
          </a:xfrm>
          <a:prstGeom prst="rect">
            <a:avLst/>
          </a:prstGeom>
        </p:spPr>
      </p:pic>
      <p:sp>
        <p:nvSpPr>
          <p:cNvPr id="3" name="Прямоугольник 2">
            <a:extLst>
              <a:ext uri="{FF2B5EF4-FFF2-40B4-BE49-F238E27FC236}">
                <a16:creationId xmlns:a16="http://schemas.microsoft.com/office/drawing/2014/main" id="{7BF4024B-EA8E-4AAC-AE03-B9D598561F02}"/>
              </a:ext>
            </a:extLst>
          </p:cNvPr>
          <p:cNvSpPr/>
          <p:nvPr/>
        </p:nvSpPr>
        <p:spPr>
          <a:xfrm rot="10800000" flipH="1" flipV="1">
            <a:off x="374754" y="5876123"/>
            <a:ext cx="11667341" cy="923330"/>
          </a:xfrm>
          <a:prstGeom prst="rect">
            <a:avLst/>
          </a:prstGeom>
        </p:spPr>
        <p:txBody>
          <a:bodyPr wrap="square">
            <a:spAutoFit/>
          </a:bodyPr>
          <a:lstStyle/>
          <a:p>
            <a:pPr algn="just"/>
            <a:r>
              <a:rPr lang="ru-RU" b="1" dirty="0">
                <a:solidFill>
                  <a:srgbClr val="000000"/>
                </a:solidFill>
                <a:latin typeface="Times New Roman" panose="02020603050405020304" pitchFamily="18" charset="0"/>
                <a:cs typeface="Times New Roman" panose="02020603050405020304" pitchFamily="18" charset="0"/>
              </a:rPr>
              <a:t>В послевоенный период комсомольцы и молодежь Кузбасса внесли огромный вклад в создание индустриальной мощи региона. Ударными комсомольскими стройками были практически все строящиеся крупные промышленные объекты.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12692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6534C9-9485-4675-AF0B-A7B4A570D410}"/>
              </a:ext>
            </a:extLst>
          </p:cNvPr>
          <p:cNvSpPr>
            <a:spLocks noGrp="1"/>
          </p:cNvSpPr>
          <p:nvPr>
            <p:ph type="title"/>
          </p:nvPr>
        </p:nvSpPr>
        <p:spPr>
          <a:xfrm>
            <a:off x="959370" y="392123"/>
            <a:ext cx="10394430" cy="923330"/>
          </a:xfrm>
        </p:spPr>
        <p:txBody>
          <a:bodyPr>
            <a:noAutofit/>
          </a:bodyPr>
          <a:lstStyle/>
          <a:p>
            <a:pPr algn="ctr"/>
            <a:r>
              <a:rPr lang="ru-RU" sz="3600" b="1" dirty="0">
                <a:latin typeface="Times New Roman" panose="02020603050405020304" pitchFamily="18" charset="0"/>
                <a:cs typeface="Times New Roman" panose="02020603050405020304" pitchFamily="18" charset="0"/>
              </a:rPr>
              <a:t>КОМСОМОЛ И СПОРТ</a:t>
            </a:r>
            <a:br>
              <a:rPr lang="ru-RU" sz="3600" dirty="0">
                <a:latin typeface="Times New Roman" panose="02020603050405020304" pitchFamily="18" charset="0"/>
                <a:cs typeface="Times New Roman" panose="02020603050405020304" pitchFamily="18" charset="0"/>
              </a:rPr>
            </a:br>
            <a:endParaRPr lang="ru-RU" sz="3600" dirty="0">
              <a:latin typeface="Times New Roman" panose="02020603050405020304" pitchFamily="18" charset="0"/>
              <a:cs typeface="Times New Roman" panose="02020603050405020304" pitchFamily="18" charset="0"/>
            </a:endParaRPr>
          </a:p>
        </p:txBody>
      </p:sp>
      <p:pic>
        <p:nvPicPr>
          <p:cNvPr id="4" name="Объект 3">
            <a:extLst>
              <a:ext uri="{FF2B5EF4-FFF2-40B4-BE49-F238E27FC236}">
                <a16:creationId xmlns:a16="http://schemas.microsoft.com/office/drawing/2014/main" id="{95BBF402-79D2-4771-A9A0-29467FDCB39D}"/>
              </a:ext>
            </a:extLst>
          </p:cNvPr>
          <p:cNvPicPr>
            <a:picLocks noGrp="1" noChangeAspect="1"/>
          </p:cNvPicPr>
          <p:nvPr>
            <p:ph idx="1"/>
          </p:nvPr>
        </p:nvPicPr>
        <p:blipFill>
          <a:blip r:embed="rId2"/>
          <a:stretch>
            <a:fillRect/>
          </a:stretch>
        </p:blipFill>
        <p:spPr>
          <a:xfrm>
            <a:off x="959370" y="1523998"/>
            <a:ext cx="5344447" cy="3689685"/>
          </a:xfrm>
          <a:prstGeom prst="rect">
            <a:avLst/>
          </a:prstGeom>
        </p:spPr>
      </p:pic>
      <p:sp>
        <p:nvSpPr>
          <p:cNvPr id="3" name="Прямоугольник 2">
            <a:extLst>
              <a:ext uri="{FF2B5EF4-FFF2-40B4-BE49-F238E27FC236}">
                <a16:creationId xmlns:a16="http://schemas.microsoft.com/office/drawing/2014/main" id="{08ED51D4-4978-4FD0-930A-65AC4BD9D54D}"/>
              </a:ext>
            </a:extLst>
          </p:cNvPr>
          <p:cNvSpPr/>
          <p:nvPr/>
        </p:nvSpPr>
        <p:spPr>
          <a:xfrm>
            <a:off x="959370" y="5711132"/>
            <a:ext cx="10394429" cy="923330"/>
          </a:xfrm>
          <a:prstGeom prst="rect">
            <a:avLst/>
          </a:prstGeom>
        </p:spPr>
        <p:txBody>
          <a:bodyPr wrap="square">
            <a:spAutoFit/>
          </a:bodyPr>
          <a:lstStyle/>
          <a:p>
            <a:pPr algn="just"/>
            <a:r>
              <a:rPr lang="ru-RU" b="1" dirty="0">
                <a:solidFill>
                  <a:srgbClr val="333333"/>
                </a:solidFill>
                <a:latin typeface="Tahoma" panose="020B0604030504040204" pitchFamily="34" charset="0"/>
              </a:rPr>
              <a:t>     Комсомольцы занимались спортом. Вот такими молодыми и целеустремленными, стремящимися к высоким достижениям, были они, спортсмены-комсомольцы.</a:t>
            </a:r>
            <a:endParaRPr lang="ru-RU" dirty="0"/>
          </a:p>
        </p:txBody>
      </p:sp>
      <p:pic>
        <p:nvPicPr>
          <p:cNvPr id="1026" name="Picture 2">
            <a:extLst>
              <a:ext uri="{FF2B5EF4-FFF2-40B4-BE49-F238E27FC236}">
                <a16:creationId xmlns:a16="http://schemas.microsoft.com/office/drawing/2014/main" id="{CAEF76A7-5E6D-49CC-99CB-7A723EAA3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2155" y="1523999"/>
            <a:ext cx="5554650" cy="3689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925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EC659B-F6CE-4ED5-93B2-1743EFD90136}"/>
              </a:ext>
            </a:extLst>
          </p:cNvPr>
          <p:cNvSpPr>
            <a:spLocks noGrp="1"/>
          </p:cNvSpPr>
          <p:nvPr>
            <p:ph type="title"/>
          </p:nvPr>
        </p:nvSpPr>
        <p:spPr>
          <a:xfrm>
            <a:off x="705853" y="768937"/>
            <a:ext cx="10647947" cy="1056688"/>
          </a:xfrm>
        </p:spPr>
        <p:txBody>
          <a:bodyPr>
            <a:noAutofit/>
          </a:bodyPr>
          <a:lstStyle/>
          <a:p>
            <a:pPr algn="ctr"/>
            <a:r>
              <a:rPr lang="ru-RU" sz="2800" b="1" dirty="0">
                <a:latin typeface="Times New Roman" panose="02020603050405020304" pitchFamily="18" charset="0"/>
                <a:cs typeface="Times New Roman" panose="02020603050405020304" pitchFamily="18" charset="0"/>
              </a:rPr>
              <a:t>МЫ ПРОЙДЕМ СКВОЗЬ ШТОРМ И ДЫМ,</a:t>
            </a:r>
            <a:br>
              <a:rPr lang="ru-RU" sz="2800" b="1" dirty="0">
                <a:latin typeface="Times New Roman" panose="02020603050405020304" pitchFamily="18" charset="0"/>
                <a:cs typeface="Times New Roman" panose="02020603050405020304" pitchFamily="18" charset="0"/>
              </a:rPr>
            </a:br>
            <a:r>
              <a:rPr lang="ru-RU" sz="2800" b="1" dirty="0">
                <a:latin typeface="Times New Roman" panose="02020603050405020304" pitchFamily="18" charset="0"/>
                <a:cs typeface="Times New Roman" panose="02020603050405020304" pitchFamily="18" charset="0"/>
              </a:rPr>
              <a:t>СТАНЕТ НЕБО ГОЛУБЫМ…</a:t>
            </a:r>
            <a:br>
              <a:rPr lang="ru-RU" sz="2800" b="1" dirty="0">
                <a:latin typeface="Times New Roman" panose="02020603050405020304" pitchFamily="18" charset="0"/>
                <a:cs typeface="Times New Roman" panose="02020603050405020304" pitchFamily="18" charset="0"/>
              </a:rPr>
            </a:br>
            <a:r>
              <a:rPr lang="ru-RU" sz="2800" b="1" dirty="0">
                <a:latin typeface="Times New Roman" panose="02020603050405020304" pitchFamily="18" charset="0"/>
                <a:cs typeface="Times New Roman" panose="02020603050405020304" pitchFamily="18" charset="0"/>
              </a:rPr>
              <a:t>НЕ РАССТАНУСЬ С КОМСОМОЛОМ,</a:t>
            </a:r>
            <a:br>
              <a:rPr lang="ru-RU" sz="2800" b="1" dirty="0">
                <a:latin typeface="Times New Roman" panose="02020603050405020304" pitchFamily="18" charset="0"/>
                <a:cs typeface="Times New Roman" panose="02020603050405020304" pitchFamily="18" charset="0"/>
              </a:rPr>
            </a:br>
            <a:r>
              <a:rPr lang="ru-RU" sz="2800" b="1" dirty="0">
                <a:latin typeface="Times New Roman" panose="02020603050405020304" pitchFamily="18" charset="0"/>
                <a:cs typeface="Times New Roman" panose="02020603050405020304" pitchFamily="18" charset="0"/>
              </a:rPr>
              <a:t>БУДУ ВЕЧНО МОЛОДЫМ!</a:t>
            </a:r>
            <a:br>
              <a:rPr lang="ru-RU" sz="2800" b="1" dirty="0">
                <a:latin typeface="Times New Roman" panose="02020603050405020304" pitchFamily="18" charset="0"/>
                <a:cs typeface="Times New Roman" panose="02020603050405020304" pitchFamily="18" charset="0"/>
              </a:rPr>
            </a:br>
            <a:endParaRPr lang="ru-RU" sz="2800" b="1" dirty="0">
              <a:latin typeface="Times New Roman" panose="02020603050405020304" pitchFamily="18" charset="0"/>
              <a:cs typeface="Times New Roman" panose="02020603050405020304" pitchFamily="18" charset="0"/>
            </a:endParaRPr>
          </a:p>
        </p:txBody>
      </p:sp>
      <p:pic>
        <p:nvPicPr>
          <p:cNvPr id="2050" name="Picture 2">
            <a:extLst>
              <a:ext uri="{FF2B5EF4-FFF2-40B4-BE49-F238E27FC236}">
                <a16:creationId xmlns:a16="http://schemas.microsoft.com/office/drawing/2014/main" id="{484F5EBC-C869-4637-83C0-3423572CB500}"/>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331495" y="1825625"/>
            <a:ext cx="6769767" cy="478372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97AC5434-6D8E-449B-B105-6BD7771C0A8B}"/>
              </a:ext>
            </a:extLst>
          </p:cNvPr>
          <p:cNvSpPr/>
          <p:nvPr/>
        </p:nvSpPr>
        <p:spPr>
          <a:xfrm>
            <a:off x="7844589" y="2136339"/>
            <a:ext cx="3882189" cy="3416320"/>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     ВЛКСМ (Всесоюзный Ленинский Коммунистический Союз Молодежи) прекратил свое существование через месяц после августовского путча ГКЧП 1991 года. На Чрезвычайном XXII съезде ВЛКСМ 27 сентября 1991 года было объявлено, что комсомол выполнил свою историческую роль и прекращает существование, а его правопреемниками являются республиканские Союзы молодежи. </a:t>
            </a:r>
          </a:p>
        </p:txBody>
      </p:sp>
      <p:pic>
        <p:nvPicPr>
          <p:cNvPr id="3" name="Лещенко - Любовь Комсомол и Весна">
            <a:hlinkClick r:id="" action="ppaction://media"/>
            <a:extLst>
              <a:ext uri="{FF2B5EF4-FFF2-40B4-BE49-F238E27FC236}">
                <a16:creationId xmlns:a16="http://schemas.microsoft.com/office/drawing/2014/main" id="{0102E452-90D3-442A-ABC3-0086A344FB0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Tree>
    <p:extLst>
      <p:ext uri="{BB962C8B-B14F-4D97-AF65-F5344CB8AC3E}">
        <p14:creationId xmlns:p14="http://schemas.microsoft.com/office/powerpoint/2010/main" val="287653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3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653DDE97-1B24-41BC-9FCC-F4F50883D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484" y="401052"/>
            <a:ext cx="10138612" cy="6456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218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D330E8-B3D0-434A-B0D9-13ACEF24B963}"/>
              </a:ext>
            </a:extLst>
          </p:cNvPr>
          <p:cNvSpPr>
            <a:spLocks noGrp="1"/>
          </p:cNvSpPr>
          <p:nvPr>
            <p:ph type="title"/>
          </p:nvPr>
        </p:nvSpPr>
        <p:spPr/>
        <p:txBody>
          <a:bodyPr>
            <a:normAutofit/>
          </a:bodyPr>
          <a:lstStyle/>
          <a:p>
            <a:pPr algn="ctr"/>
            <a:r>
              <a:rPr lang="ru-RU" sz="3600" b="1" dirty="0">
                <a:latin typeface="Times New Roman" panose="02020603050405020304" pitchFamily="18" charset="0"/>
                <a:cs typeface="Times New Roman" panose="02020603050405020304" pitchFamily="18" charset="0"/>
              </a:rPr>
              <a:t>ЗАРОЖДЕНИЕ КОМСМОЛА</a:t>
            </a:r>
          </a:p>
        </p:txBody>
      </p:sp>
      <p:pic>
        <p:nvPicPr>
          <p:cNvPr id="1026" name="Picture 2">
            <a:extLst>
              <a:ext uri="{FF2B5EF4-FFF2-40B4-BE49-F238E27FC236}">
                <a16:creationId xmlns:a16="http://schemas.microsoft.com/office/drawing/2014/main" id="{A5D3E755-C4B0-4FC5-8244-98D18D46AD0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42109" y="1482436"/>
            <a:ext cx="5915891" cy="4694527"/>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35A165A9-E6C0-4122-9B26-0FCEC5898C42}"/>
              </a:ext>
            </a:extLst>
          </p:cNvPr>
          <p:cNvSpPr/>
          <p:nvPr/>
        </p:nvSpPr>
        <p:spPr>
          <a:xfrm>
            <a:off x="6858000" y="1482436"/>
            <a:ext cx="4668981" cy="4893647"/>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    Комсомол появился как Российский коммунистический союз молодежи </a:t>
            </a:r>
            <a:r>
              <a:rPr lang="ru-RU" sz="2400" b="1" dirty="0">
                <a:latin typeface="Times New Roman" panose="02020603050405020304" pitchFamily="18" charset="0"/>
                <a:cs typeface="Times New Roman" panose="02020603050405020304" pitchFamily="18" charset="0"/>
              </a:rPr>
              <a:t>29 октября 1918 года</a:t>
            </a:r>
            <a:r>
              <a:rPr lang="ru-RU" sz="2400" dirty="0">
                <a:latin typeface="Times New Roman" panose="02020603050405020304" pitchFamily="18" charset="0"/>
                <a:cs typeface="Times New Roman" panose="02020603050405020304" pitchFamily="18" charset="0"/>
              </a:rPr>
              <a:t>. Тогда компартия озаботилась тем, чтобы собрать в единую организацию разрозненные по составу, деятельности и даже идеологическим убеждениям молодежные движения и сообщества. В том же году в ряды союза молодежи вступили более 20 тысяч человек</a:t>
            </a:r>
            <a:r>
              <a:rPr lang="ru-RU"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51113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2196F5-5A8F-4E57-81E8-E46346DFD7B3}"/>
              </a:ext>
            </a:extLst>
          </p:cNvPr>
          <p:cNvSpPr>
            <a:spLocks noGrp="1"/>
          </p:cNvSpPr>
          <p:nvPr>
            <p:ph type="title"/>
          </p:nvPr>
        </p:nvSpPr>
        <p:spPr>
          <a:xfrm>
            <a:off x="838200" y="365125"/>
            <a:ext cx="10515600" cy="660111"/>
          </a:xfrm>
        </p:spPr>
        <p:txBody>
          <a:bodyPr>
            <a:normAutofit/>
          </a:bodyPr>
          <a:lstStyle/>
          <a:p>
            <a:pPr algn="ctr"/>
            <a:r>
              <a:rPr lang="ru-RU" sz="3600" b="1" dirty="0">
                <a:latin typeface="Times New Roman" panose="02020603050405020304" pitchFamily="18" charset="0"/>
                <a:cs typeface="Times New Roman" panose="02020603050405020304" pitchFamily="18" charset="0"/>
              </a:rPr>
              <a:t>КОМСОМОЛЬСКАЯ АТРИБУТИКА</a:t>
            </a:r>
          </a:p>
        </p:txBody>
      </p:sp>
      <p:pic>
        <p:nvPicPr>
          <p:cNvPr id="4098" name="Picture 2">
            <a:extLst>
              <a:ext uri="{FF2B5EF4-FFF2-40B4-BE49-F238E27FC236}">
                <a16:creationId xmlns:a16="http://schemas.microsoft.com/office/drawing/2014/main" id="{57DDF8B6-411D-4681-9257-28683C64E51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10145" y="1288472"/>
            <a:ext cx="9434946" cy="5375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472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AE3491-815A-4469-B66F-3DAF42F5F224}"/>
              </a:ext>
            </a:extLst>
          </p:cNvPr>
          <p:cNvSpPr>
            <a:spLocks noGrp="1"/>
          </p:cNvSpPr>
          <p:nvPr>
            <p:ph type="title"/>
          </p:nvPr>
        </p:nvSpPr>
        <p:spPr>
          <a:xfrm>
            <a:off x="838200" y="337388"/>
            <a:ext cx="10515600" cy="523221"/>
          </a:xfrm>
        </p:spPr>
        <p:txBody>
          <a:bodyPr>
            <a:noAutofit/>
          </a:bodyPr>
          <a:lstStyle/>
          <a:p>
            <a:pPr algn="ctr"/>
            <a:r>
              <a:rPr lang="ru-RU" sz="3600" b="1" dirty="0">
                <a:latin typeface="Times New Roman" panose="02020603050405020304" pitchFamily="18" charset="0"/>
                <a:cs typeface="Times New Roman" panose="02020603050405020304" pitchFamily="18" charset="0"/>
              </a:rPr>
              <a:t>КТО, ЕСЛИ НЕ Я?</a:t>
            </a:r>
          </a:p>
        </p:txBody>
      </p:sp>
      <p:pic>
        <p:nvPicPr>
          <p:cNvPr id="4" name="Объект 3">
            <a:extLst>
              <a:ext uri="{FF2B5EF4-FFF2-40B4-BE49-F238E27FC236}">
                <a16:creationId xmlns:a16="http://schemas.microsoft.com/office/drawing/2014/main" id="{40A3D906-F382-450A-A2AE-A4A1A22F1099}"/>
              </a:ext>
            </a:extLst>
          </p:cNvPr>
          <p:cNvPicPr>
            <a:picLocks noGrp="1" noChangeAspect="1"/>
          </p:cNvPicPr>
          <p:nvPr>
            <p:ph idx="1"/>
          </p:nvPr>
        </p:nvPicPr>
        <p:blipFill>
          <a:blip r:embed="rId2"/>
          <a:stretch>
            <a:fillRect/>
          </a:stretch>
        </p:blipFill>
        <p:spPr>
          <a:xfrm>
            <a:off x="671947" y="1049311"/>
            <a:ext cx="6073627" cy="5209690"/>
          </a:xfrm>
          <a:prstGeom prst="rect">
            <a:avLst/>
          </a:prstGeom>
        </p:spPr>
      </p:pic>
      <p:sp>
        <p:nvSpPr>
          <p:cNvPr id="5" name="Прямоугольник 4">
            <a:extLst>
              <a:ext uri="{FF2B5EF4-FFF2-40B4-BE49-F238E27FC236}">
                <a16:creationId xmlns:a16="http://schemas.microsoft.com/office/drawing/2014/main" id="{A9AC138C-D747-4560-8417-7ED19C9CA386}"/>
              </a:ext>
            </a:extLst>
          </p:cNvPr>
          <p:cNvSpPr/>
          <p:nvPr/>
        </p:nvSpPr>
        <p:spPr>
          <a:xfrm>
            <a:off x="6865494" y="1582341"/>
            <a:ext cx="4961745" cy="3539430"/>
          </a:xfrm>
          <a:prstGeom prst="rect">
            <a:avLst/>
          </a:prstGeom>
        </p:spPr>
        <p:txBody>
          <a:bodyPr wrap="square">
            <a:spAutoFit/>
          </a:bodyPr>
          <a:lstStyle/>
          <a:p>
            <a:pPr algn="just"/>
            <a:r>
              <a:rPr lang="ru-RU" sz="2400" dirty="0">
                <a:solidFill>
                  <a:srgbClr val="000000"/>
                </a:solidFill>
                <a:latin typeface="Times New Roman" panose="02020603050405020304" pitchFamily="18" charset="0"/>
                <a:cs typeface="Times New Roman" panose="02020603050405020304" pitchFamily="18" charset="0"/>
              </a:rPr>
              <a:t> </a:t>
            </a:r>
            <a:r>
              <a:rPr lang="ru-RU" sz="2000" dirty="0">
                <a:solidFill>
                  <a:srgbClr val="000000"/>
                </a:solidFill>
                <a:latin typeface="Times New Roman" panose="02020603050405020304" pitchFamily="18" charset="0"/>
                <a:cs typeface="Times New Roman" panose="02020603050405020304" pitchFamily="18" charset="0"/>
              </a:rPr>
              <a:t>Молодёжь активно вступала в ряды комсомольской организации.</a:t>
            </a:r>
          </a:p>
          <a:p>
            <a:pPr algn="just"/>
            <a:r>
              <a:rPr lang="ru-RU" sz="2000" dirty="0">
                <a:solidFill>
                  <a:srgbClr val="000000"/>
                </a:solidFill>
                <a:latin typeface="Times New Roman" panose="02020603050405020304" pitchFamily="18" charset="0"/>
                <a:cs typeface="Times New Roman" panose="02020603050405020304" pitchFamily="18" charset="0"/>
              </a:rPr>
              <a:t>  Принципы комсомола—это дружба, коллективизм, дисциплинированность, взаимопомощь, активная жизненная позиция, чувство долга , стремление к победе.</a:t>
            </a:r>
          </a:p>
          <a:p>
            <a:pPr algn="just"/>
            <a:r>
              <a:rPr lang="ru-RU" sz="2000" dirty="0">
                <a:solidFill>
                  <a:srgbClr val="000000"/>
                </a:solidFill>
                <a:latin typeface="Times New Roman" panose="02020603050405020304" pitchFamily="18" charset="0"/>
                <a:cs typeface="Times New Roman" panose="02020603050405020304" pitchFamily="18" charset="0"/>
              </a:rPr>
              <a:t>  Девиз комсомольцев: </a:t>
            </a:r>
          </a:p>
          <a:p>
            <a:pPr algn="just"/>
            <a:r>
              <a:rPr lang="ru-RU" sz="2000" dirty="0">
                <a:solidFill>
                  <a:srgbClr val="000000"/>
                </a:solidFill>
                <a:latin typeface="Times New Roman" panose="02020603050405020304" pitchFamily="18" charset="0"/>
                <a:cs typeface="Times New Roman" panose="02020603050405020304" pitchFamily="18" charset="0"/>
              </a:rPr>
              <a:t>«Прежде думай о Родине, а потом о себе!»</a:t>
            </a:r>
            <a:br>
              <a:rPr lang="ru-RU" sz="2000" dirty="0"/>
            </a:br>
            <a:br>
              <a:rPr lang="ru-RU" sz="2000" dirty="0"/>
            </a:br>
            <a:endParaRPr lang="ru-RU" sz="2000" dirty="0"/>
          </a:p>
        </p:txBody>
      </p:sp>
    </p:spTree>
    <p:extLst>
      <p:ext uri="{BB962C8B-B14F-4D97-AF65-F5344CB8AC3E}">
        <p14:creationId xmlns:p14="http://schemas.microsoft.com/office/powerpoint/2010/main" val="1677326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1346D4-0101-4484-8B2C-0875CDFDD986}"/>
              </a:ext>
            </a:extLst>
          </p:cNvPr>
          <p:cNvSpPr>
            <a:spLocks noGrp="1"/>
          </p:cNvSpPr>
          <p:nvPr>
            <p:ph type="title"/>
          </p:nvPr>
        </p:nvSpPr>
        <p:spPr/>
        <p:txBody>
          <a:bodyPr>
            <a:normAutofit/>
          </a:bodyPr>
          <a:lstStyle/>
          <a:p>
            <a:pPr algn="ctr"/>
            <a:r>
              <a:rPr lang="ru-RU" sz="3600" b="1" dirty="0">
                <a:latin typeface="Times New Roman" panose="02020603050405020304" pitchFamily="18" charset="0"/>
                <a:cs typeface="Times New Roman" panose="02020603050405020304" pitchFamily="18" charset="0"/>
              </a:rPr>
              <a:t>КОМСОМОЛЬЦЫ В ГОДЫ ГРАЖДАНСКОЙ ВОЙНЫ</a:t>
            </a:r>
          </a:p>
        </p:txBody>
      </p:sp>
      <p:pic>
        <p:nvPicPr>
          <p:cNvPr id="4" name="Объект 3">
            <a:extLst>
              <a:ext uri="{FF2B5EF4-FFF2-40B4-BE49-F238E27FC236}">
                <a16:creationId xmlns:a16="http://schemas.microsoft.com/office/drawing/2014/main" id="{66E6CD82-DC09-4841-8833-981866D58F10}"/>
              </a:ext>
            </a:extLst>
          </p:cNvPr>
          <p:cNvPicPr>
            <a:picLocks noGrp="1" noChangeAspect="1"/>
          </p:cNvPicPr>
          <p:nvPr>
            <p:ph idx="1"/>
          </p:nvPr>
        </p:nvPicPr>
        <p:blipFill>
          <a:blip r:embed="rId2"/>
          <a:stretch>
            <a:fillRect/>
          </a:stretch>
        </p:blipFill>
        <p:spPr>
          <a:xfrm>
            <a:off x="734292" y="1825624"/>
            <a:ext cx="6428508" cy="5032375"/>
          </a:xfrm>
          <a:prstGeom prst="rect">
            <a:avLst/>
          </a:prstGeom>
        </p:spPr>
      </p:pic>
      <p:sp>
        <p:nvSpPr>
          <p:cNvPr id="3" name="Прямоугольник 2">
            <a:extLst>
              <a:ext uri="{FF2B5EF4-FFF2-40B4-BE49-F238E27FC236}">
                <a16:creationId xmlns:a16="http://schemas.microsoft.com/office/drawing/2014/main" id="{0AA1851A-2AFA-4AFF-BBEB-7C013EEEC68F}"/>
              </a:ext>
            </a:extLst>
          </p:cNvPr>
          <p:cNvSpPr/>
          <p:nvPr/>
        </p:nvSpPr>
        <p:spPr>
          <a:xfrm>
            <a:off x="7162800" y="1859340"/>
            <a:ext cx="4835236" cy="4093428"/>
          </a:xfrm>
          <a:prstGeom prst="rect">
            <a:avLst/>
          </a:prstGeom>
        </p:spPr>
        <p:txBody>
          <a:bodyPr wrap="square">
            <a:spAutoFit/>
          </a:bodyPr>
          <a:lstStyle/>
          <a:p>
            <a:pPr algn="just"/>
            <a:r>
              <a:rPr lang="ru-RU" sz="2000" dirty="0">
                <a:solidFill>
                  <a:srgbClr val="000000"/>
                </a:solidFill>
                <a:latin typeface="Times New Roman" panose="02020603050405020304" pitchFamily="18" charset="0"/>
                <a:cs typeface="Times New Roman" panose="02020603050405020304" pitchFamily="18" charset="0"/>
              </a:rPr>
              <a:t>   Весной 1919 года, когда был брошен клич «Все на борьбу с Колчаком!», комсомольцы взялись за оружие. Каждый четвертый комсомолец Москвы, каждый пятый комсомолец Петрограда ушел на фронт. Из Рыбинска, Ржева и Скопина комсомольские организации выступили на фронт в полном составе.</a:t>
            </a:r>
          </a:p>
          <a:p>
            <a:pPr algn="just"/>
            <a:r>
              <a:rPr lang="ru-RU" sz="2000" dirty="0">
                <a:solidFill>
                  <a:srgbClr val="000000"/>
                </a:solidFill>
                <a:latin typeface="Times New Roman" panose="02020603050405020304" pitchFamily="18" charset="0"/>
                <a:cs typeface="Times New Roman" panose="02020603050405020304" pitchFamily="18" charset="0"/>
              </a:rPr>
              <a:t>    В октябре 1919 года была объявила мобилизация комсомольцев для борьбы с Деникиным. Южный фронт получил в результате мобилизации десять тысяч доблестных бойцов.</a:t>
            </a:r>
          </a:p>
        </p:txBody>
      </p:sp>
    </p:spTree>
    <p:extLst>
      <p:ext uri="{BB962C8B-B14F-4D97-AF65-F5344CB8AC3E}">
        <p14:creationId xmlns:p14="http://schemas.microsoft.com/office/powerpoint/2010/main" val="126106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79C394-5BD8-415D-9A90-70D9566E4F00}"/>
              </a:ext>
            </a:extLst>
          </p:cNvPr>
          <p:cNvSpPr>
            <a:spLocks noGrp="1"/>
          </p:cNvSpPr>
          <p:nvPr>
            <p:ph type="title"/>
          </p:nvPr>
        </p:nvSpPr>
        <p:spPr/>
        <p:txBody>
          <a:bodyPr>
            <a:normAutofit/>
          </a:bodyPr>
          <a:lstStyle/>
          <a:p>
            <a:pPr algn="ctr"/>
            <a:r>
              <a:rPr lang="ru-RU" sz="3600" b="1" dirty="0">
                <a:latin typeface="Times New Roman" panose="02020603050405020304" pitchFamily="18" charset="0"/>
                <a:cs typeface="Times New Roman" panose="02020603050405020304" pitchFamily="18" charset="0"/>
              </a:rPr>
              <a:t>ЗА НАШУ ПОБЕДУ! ФАШИЗМ НЕ ПРОЙДЕТ!</a:t>
            </a:r>
          </a:p>
        </p:txBody>
      </p:sp>
      <p:pic>
        <p:nvPicPr>
          <p:cNvPr id="4" name="Объект 3">
            <a:extLst>
              <a:ext uri="{FF2B5EF4-FFF2-40B4-BE49-F238E27FC236}">
                <a16:creationId xmlns:a16="http://schemas.microsoft.com/office/drawing/2014/main" id="{0D1635AC-0AD4-4444-8C38-4FA6EEF66842}"/>
              </a:ext>
            </a:extLst>
          </p:cNvPr>
          <p:cNvPicPr>
            <a:picLocks noGrp="1" noChangeAspect="1"/>
          </p:cNvPicPr>
          <p:nvPr>
            <p:ph idx="1"/>
          </p:nvPr>
        </p:nvPicPr>
        <p:blipFill>
          <a:blip r:embed="rId2"/>
          <a:stretch>
            <a:fillRect/>
          </a:stretch>
        </p:blipFill>
        <p:spPr>
          <a:xfrm>
            <a:off x="221673" y="1806153"/>
            <a:ext cx="6774872" cy="5051847"/>
          </a:xfrm>
          <a:prstGeom prst="rect">
            <a:avLst/>
          </a:prstGeom>
        </p:spPr>
      </p:pic>
      <p:sp>
        <p:nvSpPr>
          <p:cNvPr id="5" name="Прямоугольник 4">
            <a:extLst>
              <a:ext uri="{FF2B5EF4-FFF2-40B4-BE49-F238E27FC236}">
                <a16:creationId xmlns:a16="http://schemas.microsoft.com/office/drawing/2014/main" id="{609929D9-F075-4685-9A86-84954470AC1D}"/>
              </a:ext>
            </a:extLst>
          </p:cNvPr>
          <p:cNvSpPr/>
          <p:nvPr/>
        </p:nvSpPr>
        <p:spPr>
          <a:xfrm>
            <a:off x="7180289" y="1806153"/>
            <a:ext cx="4467067" cy="5016758"/>
          </a:xfrm>
          <a:prstGeom prst="rect">
            <a:avLst/>
          </a:prstGeom>
        </p:spPr>
        <p:txBody>
          <a:bodyPr wrap="square">
            <a:spAutoFit/>
          </a:bodyPr>
          <a:lstStyle/>
          <a:p>
            <a:pPr algn="just"/>
            <a:r>
              <a:rPr lang="ru-RU" sz="2000" dirty="0">
                <a:solidFill>
                  <a:srgbClr val="3C3C3C"/>
                </a:solidFill>
                <a:latin typeface="belta_f"/>
              </a:rPr>
              <a:t>       Значительная роль в победе над немецко-фашистскими захватчиками в Великой Отечественной войне принадлежит советской молодежи.</a:t>
            </a:r>
          </a:p>
          <a:p>
            <a:pPr algn="just"/>
            <a:r>
              <a:rPr lang="ru-RU" sz="2000" dirty="0">
                <a:solidFill>
                  <a:srgbClr val="3C3C3C"/>
                </a:solidFill>
                <a:latin typeface="belta_f"/>
              </a:rPr>
              <a:t>       С первых дней войны сотни тысяч членов Всесоюзного ленинского коммунистического союза молодежи (ВЛКСМ), не дожидаясь повесток, добровольцами записывались в Красную Армию и народное ополчение. Всего за годы войны в армию и на флот было отправлено свыше 3,5 млн комсомольцев. Члены ВЛКСМ составляли от 20% до 25% личного состава Красной Армии и Военно-морского флота.</a:t>
            </a:r>
            <a:endParaRPr lang="ru-RU" sz="2000" b="0" i="0" dirty="0">
              <a:solidFill>
                <a:srgbClr val="3C3C3C"/>
              </a:solidFill>
              <a:effectLst/>
              <a:latin typeface="belta_f"/>
            </a:endParaRPr>
          </a:p>
        </p:txBody>
      </p:sp>
    </p:spTree>
    <p:extLst>
      <p:ext uri="{BB962C8B-B14F-4D97-AF65-F5344CB8AC3E}">
        <p14:creationId xmlns:p14="http://schemas.microsoft.com/office/powerpoint/2010/main" val="3910845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3FB7A7-3691-4019-AF50-DCF1890A1C66}"/>
              </a:ext>
            </a:extLst>
          </p:cNvPr>
          <p:cNvSpPr>
            <a:spLocks noGrp="1"/>
          </p:cNvSpPr>
          <p:nvPr>
            <p:ph type="title"/>
          </p:nvPr>
        </p:nvSpPr>
        <p:spPr/>
        <p:txBody>
          <a:bodyPr>
            <a:normAutofit/>
          </a:bodyPr>
          <a:lstStyle/>
          <a:p>
            <a:pPr algn="ctr"/>
            <a:r>
              <a:rPr lang="ru-RU" sz="3600" b="1" dirty="0">
                <a:latin typeface="Times New Roman" panose="02020603050405020304" pitchFamily="18" charset="0"/>
                <a:cs typeface="Times New Roman" panose="02020603050405020304" pitchFamily="18" charset="0"/>
              </a:rPr>
              <a:t>КОМСОМОЛЬЦЫ ГЕРОИ</a:t>
            </a:r>
          </a:p>
        </p:txBody>
      </p:sp>
      <p:pic>
        <p:nvPicPr>
          <p:cNvPr id="4" name="Объект 3">
            <a:extLst>
              <a:ext uri="{FF2B5EF4-FFF2-40B4-BE49-F238E27FC236}">
                <a16:creationId xmlns:a16="http://schemas.microsoft.com/office/drawing/2014/main" id="{FC02C661-A252-4E6E-A4B3-77B9DAA4C56A}"/>
              </a:ext>
            </a:extLst>
          </p:cNvPr>
          <p:cNvPicPr>
            <a:picLocks noGrp="1" noChangeAspect="1"/>
          </p:cNvPicPr>
          <p:nvPr>
            <p:ph idx="1"/>
          </p:nvPr>
        </p:nvPicPr>
        <p:blipFill>
          <a:blip r:embed="rId2"/>
          <a:stretch>
            <a:fillRect/>
          </a:stretch>
        </p:blipFill>
        <p:spPr>
          <a:xfrm>
            <a:off x="346364" y="1439056"/>
            <a:ext cx="6938856" cy="4779471"/>
          </a:xfrm>
          <a:prstGeom prst="rect">
            <a:avLst/>
          </a:prstGeom>
        </p:spPr>
      </p:pic>
      <p:sp>
        <p:nvSpPr>
          <p:cNvPr id="5" name="Прямоугольник 4">
            <a:extLst>
              <a:ext uri="{FF2B5EF4-FFF2-40B4-BE49-F238E27FC236}">
                <a16:creationId xmlns:a16="http://schemas.microsoft.com/office/drawing/2014/main" id="{DD2164BF-22BA-4D3F-B13A-8163A7ACDA32}"/>
              </a:ext>
            </a:extLst>
          </p:cNvPr>
          <p:cNvSpPr/>
          <p:nvPr/>
        </p:nvSpPr>
        <p:spPr>
          <a:xfrm>
            <a:off x="7495082" y="1867189"/>
            <a:ext cx="4350553" cy="4524315"/>
          </a:xfrm>
          <a:prstGeom prst="rect">
            <a:avLst/>
          </a:prstGeom>
        </p:spPr>
        <p:txBody>
          <a:bodyPr wrap="square">
            <a:spAutoFit/>
          </a:bodyPr>
          <a:lstStyle/>
          <a:p>
            <a:pPr algn="just"/>
            <a:r>
              <a:rPr lang="ru-RU" sz="2400" dirty="0">
                <a:solidFill>
                  <a:srgbClr val="3C3C3C"/>
                </a:solidFill>
                <a:latin typeface="Times New Roman" panose="02020603050405020304" pitchFamily="18" charset="0"/>
                <a:cs typeface="Times New Roman" panose="02020603050405020304" pitchFamily="18" charset="0"/>
              </a:rPr>
              <a:t>  Характерным проявлением патриотизма советской молодежи в военные годы был массовый героизм. Воины-комсомольцы шли на подвиги в приграничных сражениях, в боях под Перемышлем, при обороне Брестской крепости, Минска, Киева, Севастополя, Одессы, в битвах под Смоленском, Ленинградом, Москвой, Сталинградом.</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3097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2D25F6-E53F-4E7F-A056-5A07E760F198}"/>
              </a:ext>
            </a:extLst>
          </p:cNvPr>
          <p:cNvSpPr>
            <a:spLocks noGrp="1"/>
          </p:cNvSpPr>
          <p:nvPr>
            <p:ph type="title"/>
          </p:nvPr>
        </p:nvSpPr>
        <p:spPr/>
        <p:txBody>
          <a:bodyPr/>
          <a:lstStyle/>
          <a:p>
            <a:pPr algn="ctr"/>
            <a:r>
              <a:rPr lang="ru-RU" b="1"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МОЛОДЕЖЬ, НА ЦЕЛИНУ!</a:t>
            </a:r>
            <a:endParaRPr lang="ru-RU" b="1" dirty="0">
              <a:latin typeface="Times New Roman" panose="02020603050405020304" pitchFamily="18" charset="0"/>
              <a:cs typeface="Times New Roman" panose="02020603050405020304" pitchFamily="18" charset="0"/>
            </a:endParaRPr>
          </a:p>
        </p:txBody>
      </p:sp>
      <p:pic>
        <p:nvPicPr>
          <p:cNvPr id="4" name="Объект 3">
            <a:extLst>
              <a:ext uri="{FF2B5EF4-FFF2-40B4-BE49-F238E27FC236}">
                <a16:creationId xmlns:a16="http://schemas.microsoft.com/office/drawing/2014/main" id="{7A27BF28-2E8B-46B3-A24A-6BEFD5CF1F9F}"/>
              </a:ext>
            </a:extLst>
          </p:cNvPr>
          <p:cNvPicPr>
            <a:picLocks noGrp="1" noChangeAspect="1"/>
          </p:cNvPicPr>
          <p:nvPr>
            <p:ph idx="1"/>
          </p:nvPr>
        </p:nvPicPr>
        <p:blipFill>
          <a:blip r:embed="rId3"/>
          <a:stretch>
            <a:fillRect/>
          </a:stretch>
        </p:blipFill>
        <p:spPr>
          <a:xfrm>
            <a:off x="1219201" y="1775757"/>
            <a:ext cx="5361708" cy="4717117"/>
          </a:xfrm>
          <a:prstGeom prst="rect">
            <a:avLst/>
          </a:prstGeom>
        </p:spPr>
      </p:pic>
      <p:sp>
        <p:nvSpPr>
          <p:cNvPr id="5" name="Прямоугольник 4">
            <a:extLst>
              <a:ext uri="{FF2B5EF4-FFF2-40B4-BE49-F238E27FC236}">
                <a16:creationId xmlns:a16="http://schemas.microsoft.com/office/drawing/2014/main" id="{8CA115C1-0365-4178-ADBC-124ADCA43D7D}"/>
              </a:ext>
            </a:extLst>
          </p:cNvPr>
          <p:cNvSpPr/>
          <p:nvPr/>
        </p:nvSpPr>
        <p:spPr>
          <a:xfrm>
            <a:off x="6910467" y="2274838"/>
            <a:ext cx="5036694" cy="4401205"/>
          </a:xfrm>
          <a:prstGeom prst="rect">
            <a:avLst/>
          </a:prstGeom>
        </p:spPr>
        <p:txBody>
          <a:bodyPr wrap="square">
            <a:spAutoFit/>
          </a:bodyPr>
          <a:lstStyle/>
          <a:p>
            <a:pPr algn="just"/>
            <a:r>
              <a:rPr lang="ru-RU" sz="2000" b="0" i="0" dirty="0">
                <a:solidFill>
                  <a:srgbClr val="3C3C3C"/>
                </a:solidFill>
                <a:effectLst/>
                <a:latin typeface="belta_f"/>
              </a:rPr>
              <a:t>   После победы в Великой Отечественной войне, комсомольцы дружно подключились к восстановлению городов, строительству новых объектов. Только за период с 1929 по 1970 год на важнейшие участки строительства комсомол направил более 3 млн юношей и девушек. Комсомол был шефом целых отраслей промышленности и экономических районов. Комитетам комсомола приходилось участвовать в решении множества сопутствующих вопросов, таких как строительство жилья для молодых рабочих, налаживание их быта, организация досуга.</a:t>
            </a:r>
            <a:endParaRPr lang="ru-RU" sz="2000" dirty="0"/>
          </a:p>
        </p:txBody>
      </p:sp>
    </p:spTree>
    <p:extLst>
      <p:ext uri="{BB962C8B-B14F-4D97-AF65-F5344CB8AC3E}">
        <p14:creationId xmlns:p14="http://schemas.microsoft.com/office/powerpoint/2010/main" val="2315597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C86284-EE99-447C-9946-75FE063EBBB2}"/>
              </a:ext>
            </a:extLst>
          </p:cNvPr>
          <p:cNvSpPr>
            <a:spLocks noGrp="1"/>
          </p:cNvSpPr>
          <p:nvPr>
            <p:ph type="title"/>
          </p:nvPr>
        </p:nvSpPr>
        <p:spPr>
          <a:xfrm>
            <a:off x="838200" y="365125"/>
            <a:ext cx="10515600" cy="744147"/>
          </a:xfrm>
        </p:spPr>
        <p:txBody>
          <a:bodyPr>
            <a:normAutofit/>
          </a:bodyPr>
          <a:lstStyle/>
          <a:p>
            <a:pPr algn="ctr"/>
            <a:r>
              <a:rPr lang="ru-RU" sz="3600" b="1" dirty="0">
                <a:latin typeface="Times New Roman" panose="02020603050405020304" pitchFamily="18" charset="0"/>
                <a:cs typeface="Times New Roman" panose="02020603050405020304" pitchFamily="18" charset="0"/>
              </a:rPr>
              <a:t>БАЙКАЛО-АМУРСКАЯ МАГИСТРАЛЬ</a:t>
            </a:r>
          </a:p>
        </p:txBody>
      </p:sp>
      <p:pic>
        <p:nvPicPr>
          <p:cNvPr id="4" name="Объект 3">
            <a:extLst>
              <a:ext uri="{FF2B5EF4-FFF2-40B4-BE49-F238E27FC236}">
                <a16:creationId xmlns:a16="http://schemas.microsoft.com/office/drawing/2014/main" id="{95A2670E-434F-42AA-A8C9-5DADDF303B20}"/>
              </a:ext>
            </a:extLst>
          </p:cNvPr>
          <p:cNvPicPr>
            <a:picLocks noGrp="1" noChangeAspect="1"/>
          </p:cNvPicPr>
          <p:nvPr>
            <p:ph idx="1"/>
          </p:nvPr>
        </p:nvPicPr>
        <p:blipFill>
          <a:blip r:embed="rId2"/>
          <a:stretch>
            <a:fillRect/>
          </a:stretch>
        </p:blipFill>
        <p:spPr>
          <a:xfrm>
            <a:off x="0" y="1499017"/>
            <a:ext cx="4122295" cy="4573926"/>
          </a:xfrm>
          <a:prstGeom prst="rect">
            <a:avLst/>
          </a:prstGeom>
        </p:spPr>
      </p:pic>
      <p:sp>
        <p:nvSpPr>
          <p:cNvPr id="3" name="Прямоугольник 2">
            <a:extLst>
              <a:ext uri="{FF2B5EF4-FFF2-40B4-BE49-F238E27FC236}">
                <a16:creationId xmlns:a16="http://schemas.microsoft.com/office/drawing/2014/main" id="{02B83B7F-90A1-46F2-B883-EDA98970C922}"/>
              </a:ext>
            </a:extLst>
          </p:cNvPr>
          <p:cNvSpPr/>
          <p:nvPr/>
        </p:nvSpPr>
        <p:spPr>
          <a:xfrm>
            <a:off x="7090348" y="1825625"/>
            <a:ext cx="4397114" cy="4247317"/>
          </a:xfrm>
          <a:prstGeom prst="rect">
            <a:avLst/>
          </a:prstGeom>
        </p:spPr>
        <p:txBody>
          <a:bodyPr wrap="square">
            <a:spAutoFit/>
          </a:bodyPr>
          <a:lstStyle/>
          <a:p>
            <a:pPr algn="just"/>
            <a:r>
              <a:rPr lang="ru-RU" dirty="0">
                <a:solidFill>
                  <a:srgbClr val="3C3C3C"/>
                </a:solidFill>
                <a:latin typeface="Times New Roman" panose="02020603050405020304" pitchFamily="18" charset="0"/>
                <a:cs typeface="Times New Roman" panose="02020603050405020304" pitchFamily="18" charset="0"/>
              </a:rPr>
              <a:t> Молодежь ехала на БАМ за таежной романтикой, "за туманом и за запахом тайги". Стройка БАМ была воспета в советских песнях ("Большой привет с большого БАМа", "А я еду за туманом", "Байкало-Амурская магистраль", "До отправленья поезда", "В песнях останемся мы", "Где-то багульник на сопках цветет", "</a:t>
            </a:r>
            <a:r>
              <a:rPr lang="ru-RU" dirty="0" err="1">
                <a:solidFill>
                  <a:srgbClr val="3C3C3C"/>
                </a:solidFill>
                <a:latin typeface="Times New Roman" panose="02020603050405020304" pitchFamily="18" charset="0"/>
                <a:cs typeface="Times New Roman" panose="02020603050405020304" pitchFamily="18" charset="0"/>
              </a:rPr>
              <a:t>БАМовский</a:t>
            </a:r>
            <a:r>
              <a:rPr lang="ru-RU" dirty="0">
                <a:solidFill>
                  <a:srgbClr val="3C3C3C"/>
                </a:solidFill>
                <a:latin typeface="Times New Roman" panose="02020603050405020304" pitchFamily="18" charset="0"/>
                <a:cs typeface="Times New Roman" panose="02020603050405020304" pitchFamily="18" charset="0"/>
              </a:rPr>
              <a:t> марш") и стихах, она показана в десятках документальных фильмов и сотнях телепередач. Труд комсомольцев и молодежи БАМа удостоился высокой оценки. Многие из них получили правительственные награды.</a:t>
            </a:r>
            <a:endParaRPr lang="ru-RU" dirty="0"/>
          </a:p>
        </p:txBody>
      </p:sp>
      <p:pic>
        <p:nvPicPr>
          <p:cNvPr id="5" name="Объект 3">
            <a:extLst>
              <a:ext uri="{FF2B5EF4-FFF2-40B4-BE49-F238E27FC236}">
                <a16:creationId xmlns:a16="http://schemas.microsoft.com/office/drawing/2014/main" id="{3D423ACB-D9B5-41FF-BEC2-D28949F3134A}"/>
              </a:ext>
            </a:extLst>
          </p:cNvPr>
          <p:cNvPicPr>
            <a:picLocks noChangeAspect="1"/>
          </p:cNvPicPr>
          <p:nvPr/>
        </p:nvPicPr>
        <p:blipFill>
          <a:blip r:embed="rId3"/>
          <a:stretch>
            <a:fillRect/>
          </a:stretch>
        </p:blipFill>
        <p:spPr>
          <a:xfrm>
            <a:off x="4122295" y="1499017"/>
            <a:ext cx="2968053" cy="4573925"/>
          </a:xfrm>
          <a:prstGeom prst="rect">
            <a:avLst/>
          </a:prstGeom>
        </p:spPr>
      </p:pic>
    </p:spTree>
    <p:extLst>
      <p:ext uri="{BB962C8B-B14F-4D97-AF65-F5344CB8AC3E}">
        <p14:creationId xmlns:p14="http://schemas.microsoft.com/office/powerpoint/2010/main" val="353601545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TotalTime>
  <Words>653</Words>
  <Application>Microsoft Office PowerPoint</Application>
  <PresentationFormat>Широкоэкранный</PresentationFormat>
  <Paragraphs>30</Paragraphs>
  <Slides>13</Slides>
  <Notes>1</Notes>
  <HiddenSlides>0</HiddenSlides>
  <MMClips>3</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13</vt:i4>
      </vt:variant>
    </vt:vector>
  </HeadingPairs>
  <TitlesOfParts>
    <vt:vector size="20" baseType="lpstr">
      <vt:lpstr>Arial</vt:lpstr>
      <vt:lpstr>belta_f</vt:lpstr>
      <vt:lpstr>Calibri</vt:lpstr>
      <vt:lpstr>Calibri Light</vt:lpstr>
      <vt:lpstr>Tahoma</vt:lpstr>
      <vt:lpstr>Times New Roman</vt:lpstr>
      <vt:lpstr>Тема Office</vt:lpstr>
      <vt:lpstr>Если тебе комсомолец имя — имя крепи делами своими</vt:lpstr>
      <vt:lpstr>ЗАРОЖДЕНИЕ КОМСМОЛА</vt:lpstr>
      <vt:lpstr>КОМСОМОЛЬСКАЯ АТРИБУТИКА</vt:lpstr>
      <vt:lpstr>КТО, ЕСЛИ НЕ Я?</vt:lpstr>
      <vt:lpstr>КОМСОМОЛЬЦЫ В ГОДЫ ГРАЖДАНСКОЙ ВОЙНЫ</vt:lpstr>
      <vt:lpstr>ЗА НАШУ ПОБЕДУ! ФАШИЗМ НЕ ПРОЙДЕТ!</vt:lpstr>
      <vt:lpstr>КОМСОМОЛЬЦЫ ГЕРОИ</vt:lpstr>
      <vt:lpstr>МОЛОДЕЖЬ, НА ЦЕЛИНУ!</vt:lpstr>
      <vt:lpstr>БАЙКАЛО-АМУРСКАЯ МАГИСТРАЛЬ</vt:lpstr>
      <vt:lpstr>СТАХАНОВЦЫ В КУЗБАССЕ</vt:lpstr>
      <vt:lpstr>КОМСОМОЛ И СПОРТ </vt:lpstr>
      <vt:lpstr>МЫ ПРОЙДЕМ СКВОЗЬ ШТОРМ И ДЫМ, СТАНЕТ НЕБО ГОЛУБЫМ… НЕ РАССТАНУСЬ С КОМСОМОЛОМ, БУДУ ВЕЧНО МОЛОДЫМ!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New</dc:creator>
  <cp:lastModifiedBy>New</cp:lastModifiedBy>
  <cp:revision>15</cp:revision>
  <dcterms:created xsi:type="dcterms:W3CDTF">2023-09-28T18:33:41Z</dcterms:created>
  <dcterms:modified xsi:type="dcterms:W3CDTF">2023-10-02T15:57:30Z</dcterms:modified>
</cp:coreProperties>
</file>