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67" r:id="rId4"/>
    <p:sldId id="258" r:id="rId5"/>
    <p:sldId id="265" r:id="rId6"/>
    <p:sldId id="262" r:id="rId7"/>
    <p:sldId id="260" r:id="rId8"/>
    <p:sldId id="259" r:id="rId9"/>
    <p:sldId id="261" r:id="rId10"/>
    <p:sldId id="263" r:id="rId11"/>
    <p:sldId id="266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napToGrid="0">
      <p:cViewPr>
        <p:scale>
          <a:sx n="100" d="100"/>
          <a:sy n="100" d="100"/>
        </p:scale>
        <p:origin x="58" y="-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Назовите верное неравенство, которое получится, если: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949" y="2142309"/>
            <a:ext cx="7721737" cy="3727268"/>
          </a:xfrm>
        </p:spPr>
        <p:txBody>
          <a:bodyPr>
            <a:normAutofit/>
          </a:bodyPr>
          <a:lstStyle/>
          <a:p>
            <a:r>
              <a:rPr lang="ru-RU" dirty="0"/>
              <a:t>а) к обеим частям неравенства –1 &lt; 3 прибавить число 4; число –2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б) из обеих частей неравенства –15 &lt; –2 вычесть число 3; число –5;</a:t>
            </a:r>
          </a:p>
          <a:p>
            <a:r>
              <a:rPr lang="ru-RU" dirty="0"/>
              <a:t>в) обе части неравенства 6 &gt; –1 умножить на 8; на –5;</a:t>
            </a:r>
          </a:p>
          <a:p>
            <a:r>
              <a:rPr lang="ru-RU" dirty="0"/>
              <a:t>г) обе части неравенства 9 &lt; 27 разделить на 9; на –3; на –1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Задание №13 ОГЭ по математики </a:t>
            </a:r>
          </a:p>
          <a:p>
            <a:endParaRPr lang="ru-RU" dirty="0"/>
          </a:p>
          <a:p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59" y="4877752"/>
            <a:ext cx="5176257" cy="11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4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самостоятельно: 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95229" y="2030381"/>
            <a:ext cx="8440152" cy="362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3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Самопроверка: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670658" y="2206058"/>
                <a:ext cx="8915400" cy="3777622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ru-RU" dirty="0" smtClean="0"/>
                  <a:t>1) а) открытый луч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∞;16</m:t>
                        </m:r>
                      </m:e>
                    </m:d>
                    <m:r>
                      <a:rPr lang="ru-RU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dirty="0" smtClean="0"/>
                  <a:t>     б) отрезок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−30;19</m:t>
                        </m:r>
                      </m:e>
                    </m:d>
                  </m:oMath>
                </a14:m>
                <a:endParaRPr lang="ru-RU" dirty="0" smtClean="0"/>
              </a:p>
              <a:p>
                <a:r>
                  <a:rPr lang="ru-RU" dirty="0" smtClean="0"/>
                  <a:t>2)</a:t>
                </a:r>
              </a:p>
              <a:p>
                <a:pPr marL="0" indent="0">
                  <a:buNone/>
                </a:pPr>
                <a:r>
                  <a:rPr lang="ru-RU" dirty="0" smtClean="0"/>
                  <a:t>а)</a:t>
                </a: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 smtClean="0"/>
                  <a:t>б)</a:t>
                </a:r>
              </a:p>
              <a:p>
                <a:pPr marL="0" indent="0">
                  <a:buNone/>
                </a:pPr>
                <a:r>
                  <a:rPr lang="ru-RU" dirty="0" smtClean="0"/>
                  <a:t> </a:t>
                </a:r>
              </a:p>
              <a:p>
                <a:pPr marL="0" indent="0">
                  <a:buNone/>
                </a:pPr>
                <a:r>
                  <a:rPr lang="ru-RU" dirty="0" smtClean="0"/>
                  <a:t>в)</a:t>
                </a:r>
              </a:p>
              <a:p>
                <a:pPr marL="0" indent="0">
                  <a:buNone/>
                </a:pPr>
                <a:r>
                  <a:rPr lang="ru-RU" dirty="0" smtClean="0"/>
                  <a:t> </a:t>
                </a:r>
              </a:p>
              <a:p>
                <a:pPr marL="0" indent="0">
                  <a:buNone/>
                </a:pPr>
                <a:r>
                  <a:rPr lang="ru-RU" dirty="0" smtClean="0"/>
                  <a:t>г)</a:t>
                </a: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 smtClean="0"/>
                  <a:t>д)</a:t>
                </a: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:r>
                  <a:rPr lang="ru-RU" dirty="0" smtClean="0"/>
                  <a:t>е)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0658" y="2206058"/>
                <a:ext cx="8915400" cy="3777622"/>
              </a:xfrm>
              <a:blipFill>
                <a:blip r:embed="rId2"/>
                <a:stretch>
                  <a:fillRect l="-68" t="-11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Прямая соединительная линия 77"/>
          <p:cNvCxnSpPr/>
          <p:nvPr/>
        </p:nvCxnSpPr>
        <p:spPr>
          <a:xfrm flipV="1">
            <a:off x="3848352" y="2873396"/>
            <a:ext cx="93863" cy="93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Группа 99"/>
          <p:cNvGrpSpPr/>
          <p:nvPr/>
        </p:nvGrpSpPr>
        <p:grpSpPr>
          <a:xfrm>
            <a:off x="3117537" y="5126108"/>
            <a:ext cx="2542905" cy="844853"/>
            <a:chOff x="3117537" y="5126108"/>
            <a:chExt cx="2542905" cy="844853"/>
          </a:xfrm>
        </p:grpSpPr>
        <p:cxnSp>
          <p:nvCxnSpPr>
            <p:cNvPr id="12" name="Прямая со стрелкой 11"/>
            <p:cNvCxnSpPr/>
            <p:nvPr/>
          </p:nvCxnSpPr>
          <p:spPr>
            <a:xfrm>
              <a:off x="3117539" y="5893805"/>
              <a:ext cx="2542903" cy="1741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5430" y="5828999"/>
              <a:ext cx="97544" cy="109738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1517" y="5861223"/>
              <a:ext cx="97544" cy="109738"/>
            </a:xfrm>
            <a:prstGeom prst="rect">
              <a:avLst/>
            </a:prstGeom>
          </p:spPr>
        </p:pic>
        <p:pic>
          <p:nvPicPr>
            <p:cNvPr id="85" name="Рисунок 8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2974" y="5780653"/>
              <a:ext cx="109738" cy="109738"/>
            </a:xfrm>
            <a:prstGeom prst="rect">
              <a:avLst/>
            </a:prstGeom>
          </p:spPr>
        </p:pic>
        <p:pic>
          <p:nvPicPr>
            <p:cNvPr id="86" name="Рисунок 8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7389" y="5792776"/>
              <a:ext cx="109738" cy="109738"/>
            </a:xfrm>
            <a:prstGeom prst="rect">
              <a:avLst/>
            </a:prstGeom>
          </p:spPr>
        </p:pic>
        <p:grpSp>
          <p:nvGrpSpPr>
            <p:cNvPr id="99" name="Группа 98"/>
            <p:cNvGrpSpPr/>
            <p:nvPr/>
          </p:nvGrpSpPr>
          <p:grpSpPr>
            <a:xfrm>
              <a:off x="3117537" y="5126108"/>
              <a:ext cx="2542905" cy="178185"/>
              <a:chOff x="3108956" y="5126108"/>
              <a:chExt cx="2542905" cy="178185"/>
            </a:xfrm>
          </p:grpSpPr>
          <p:cxnSp>
            <p:nvCxnSpPr>
              <p:cNvPr id="9" name="Прямая со стрелкой 8"/>
              <p:cNvCxnSpPr/>
              <p:nvPr/>
            </p:nvCxnSpPr>
            <p:spPr>
              <a:xfrm>
                <a:off x="3108958" y="5240716"/>
                <a:ext cx="2542903" cy="1741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61517" y="5194555"/>
                <a:ext cx="97544" cy="109738"/>
              </a:xfrm>
              <a:prstGeom prst="rect">
                <a:avLst/>
              </a:prstGeom>
            </p:spPr>
          </p:pic>
          <p:pic>
            <p:nvPicPr>
              <p:cNvPr id="73" name="Рисунок 7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08956" y="5136231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5" name="Рисунок 7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2707" y="512610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6" name="Рисунок 7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15627" y="514335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7" name="Рисунок 7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27032" y="5130978"/>
                <a:ext cx="109738" cy="109738"/>
              </a:xfrm>
              <a:prstGeom prst="rect">
                <a:avLst/>
              </a:prstGeom>
            </p:spPr>
          </p:pic>
          <p:cxnSp>
            <p:nvCxnSpPr>
              <p:cNvPr id="79" name="Прямая соединительная линия 78"/>
              <p:cNvCxnSpPr/>
              <p:nvPr/>
            </p:nvCxnSpPr>
            <p:spPr>
              <a:xfrm flipV="1">
                <a:off x="3321773" y="5140893"/>
                <a:ext cx="93863" cy="9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единительная линия 79"/>
              <p:cNvCxnSpPr/>
              <p:nvPr/>
            </p:nvCxnSpPr>
            <p:spPr>
              <a:xfrm flipV="1">
                <a:off x="3420839" y="5133488"/>
                <a:ext cx="93863" cy="9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единительная линия 80"/>
              <p:cNvCxnSpPr/>
              <p:nvPr/>
            </p:nvCxnSpPr>
            <p:spPr>
              <a:xfrm flipV="1">
                <a:off x="3744443" y="5139325"/>
                <a:ext cx="93863" cy="9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2" name="Рисунок 8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2660" y="5148395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83" name="Рисунок 8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63901" y="5140893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84" name="Рисунок 8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4451" y="515404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87" name="Рисунок 8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87284" y="5153961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88" name="Рисунок 8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93266" y="515404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89" name="Рисунок 8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40414" y="5148395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90" name="Рисунок 8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9500" y="5153837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91" name="Рисунок 9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74126" y="5139858"/>
                <a:ext cx="109738" cy="109738"/>
              </a:xfrm>
              <a:prstGeom prst="rect">
                <a:avLst/>
              </a:prstGeom>
            </p:spPr>
          </p:pic>
        </p:grpSp>
        <p:pic>
          <p:nvPicPr>
            <p:cNvPr id="92" name="Рисунок 9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5603" y="5802867"/>
              <a:ext cx="109738" cy="109738"/>
            </a:xfrm>
            <a:prstGeom prst="rect">
              <a:avLst/>
            </a:prstGeom>
          </p:spPr>
        </p:pic>
        <p:pic>
          <p:nvPicPr>
            <p:cNvPr id="93" name="Рисунок 9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847" y="5805688"/>
              <a:ext cx="109738" cy="109738"/>
            </a:xfrm>
            <a:prstGeom prst="rect">
              <a:avLst/>
            </a:prstGeom>
          </p:spPr>
        </p:pic>
        <p:pic>
          <p:nvPicPr>
            <p:cNvPr id="94" name="Рисунок 9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20109" y="5795498"/>
              <a:ext cx="109738" cy="109738"/>
            </a:xfrm>
            <a:prstGeom prst="rect">
              <a:avLst/>
            </a:prstGeom>
          </p:spPr>
        </p:pic>
        <p:pic>
          <p:nvPicPr>
            <p:cNvPr id="95" name="Рисунок 9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1241" y="5792536"/>
              <a:ext cx="109738" cy="109738"/>
            </a:xfrm>
            <a:prstGeom prst="rect">
              <a:avLst/>
            </a:prstGeom>
          </p:spPr>
        </p:pic>
        <p:pic>
          <p:nvPicPr>
            <p:cNvPr id="96" name="Рисунок 9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82862" y="5788302"/>
              <a:ext cx="109738" cy="109738"/>
            </a:xfrm>
            <a:prstGeom prst="rect">
              <a:avLst/>
            </a:prstGeom>
          </p:spPr>
        </p:pic>
        <p:pic>
          <p:nvPicPr>
            <p:cNvPr id="97" name="Рисунок 9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39585" y="5788302"/>
              <a:ext cx="109738" cy="109738"/>
            </a:xfrm>
            <a:prstGeom prst="rect">
              <a:avLst/>
            </a:prstGeom>
          </p:spPr>
        </p:pic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1482" y="5809832"/>
              <a:ext cx="109738" cy="109738"/>
            </a:xfrm>
            <a:prstGeom prst="rect">
              <a:avLst/>
            </a:prstGeom>
          </p:spPr>
        </p:pic>
      </p:grpSp>
      <p:grpSp>
        <p:nvGrpSpPr>
          <p:cNvPr id="102" name="Группа 101"/>
          <p:cNvGrpSpPr/>
          <p:nvPr/>
        </p:nvGrpSpPr>
        <p:grpSpPr>
          <a:xfrm>
            <a:off x="3108956" y="2860849"/>
            <a:ext cx="2542903" cy="399241"/>
            <a:chOff x="3108956" y="2860849"/>
            <a:chExt cx="2542903" cy="399241"/>
          </a:xfrm>
        </p:grpSpPr>
        <p:sp>
          <p:nvSpPr>
            <p:cNvPr id="28" name="TextBox 27"/>
            <p:cNvSpPr txBox="1"/>
            <p:nvPr/>
          </p:nvSpPr>
          <p:spPr>
            <a:xfrm>
              <a:off x="3611467" y="2998480"/>
              <a:ext cx="41559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-9</a:t>
              </a:r>
              <a:endParaRPr lang="ru-RU" sz="1100" dirty="0"/>
            </a:p>
          </p:txBody>
        </p:sp>
        <p:grpSp>
          <p:nvGrpSpPr>
            <p:cNvPr id="40" name="Группа 39"/>
            <p:cNvGrpSpPr/>
            <p:nvPr/>
          </p:nvGrpSpPr>
          <p:grpSpPr>
            <a:xfrm>
              <a:off x="3108956" y="2860849"/>
              <a:ext cx="2542903" cy="169120"/>
              <a:chOff x="3108956" y="2860849"/>
              <a:chExt cx="2542903" cy="169120"/>
            </a:xfrm>
          </p:grpSpPr>
          <p:cxnSp>
            <p:nvCxnSpPr>
              <p:cNvPr id="5" name="Прямая со стрелкой 4"/>
              <p:cNvCxnSpPr/>
              <p:nvPr/>
            </p:nvCxnSpPr>
            <p:spPr>
              <a:xfrm>
                <a:off x="3108956" y="2969349"/>
                <a:ext cx="2542903" cy="1741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Овал 13"/>
              <p:cNvSpPr/>
              <p:nvPr/>
            </p:nvSpPr>
            <p:spPr>
              <a:xfrm>
                <a:off x="3733379" y="2936805"/>
                <a:ext cx="85883" cy="87366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49323" y="2920231"/>
                <a:ext cx="109738" cy="109738"/>
              </a:xfrm>
              <a:prstGeom prst="rect">
                <a:avLst/>
              </a:prstGeom>
            </p:spPr>
          </p:pic>
          <p:cxnSp>
            <p:nvCxnSpPr>
              <p:cNvPr id="31" name="Прямая соединительная линия 30"/>
              <p:cNvCxnSpPr/>
              <p:nvPr/>
            </p:nvCxnSpPr>
            <p:spPr>
              <a:xfrm flipV="1">
                <a:off x="3848352" y="2876306"/>
                <a:ext cx="93863" cy="9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2" name="Рисунок 3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1174" y="2876981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40083" y="287208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36056" y="286937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6828" y="287638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6" name="Рисунок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40758" y="2863036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7" name="Рисунок 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42577" y="2860849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45460" y="2863036"/>
                <a:ext cx="109738" cy="109738"/>
              </a:xfrm>
              <a:prstGeom prst="rect">
                <a:avLst/>
              </a:prstGeom>
            </p:spPr>
          </p:pic>
        </p:grpSp>
        <p:sp>
          <p:nvSpPr>
            <p:cNvPr id="101" name="TextBox 100"/>
            <p:cNvSpPr txBox="1"/>
            <p:nvPr/>
          </p:nvSpPr>
          <p:spPr>
            <a:xfrm>
              <a:off x="4558796" y="2996959"/>
              <a:ext cx="2651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7</a:t>
              </a:r>
              <a:endParaRPr lang="ru-RU" sz="1100" dirty="0"/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3108956" y="3516711"/>
            <a:ext cx="2542903" cy="424273"/>
            <a:chOff x="3108956" y="3516711"/>
            <a:chExt cx="2542903" cy="42427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3108956" y="3516711"/>
              <a:ext cx="2542903" cy="182024"/>
              <a:chOff x="3108956" y="3516711"/>
              <a:chExt cx="2542903" cy="182024"/>
            </a:xfrm>
          </p:grpSpPr>
          <p:cxnSp>
            <p:nvCxnSpPr>
              <p:cNvPr id="10" name="Прямая со стрелкой 9"/>
              <p:cNvCxnSpPr/>
              <p:nvPr/>
            </p:nvCxnSpPr>
            <p:spPr>
              <a:xfrm>
                <a:off x="3108956" y="3626449"/>
                <a:ext cx="2542903" cy="1741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09524" y="3580288"/>
                <a:ext cx="109738" cy="109738"/>
              </a:xfrm>
              <a:prstGeom prst="rect">
                <a:avLst/>
              </a:prstGeom>
            </p:spPr>
          </p:pic>
          <p:sp>
            <p:nvSpPr>
              <p:cNvPr id="20" name="Овал 19"/>
              <p:cNvSpPr/>
              <p:nvPr/>
            </p:nvSpPr>
            <p:spPr>
              <a:xfrm>
                <a:off x="4649323" y="3607723"/>
                <a:ext cx="81813" cy="9101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9" name="Рисунок 3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19262" y="3516711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1" name="Рисунок 4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5491" y="3534394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2" name="Рисунок 4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40083" y="352833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3" name="Рисунок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45110" y="353706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4" name="Рисунок 4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0137" y="353010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55164" y="353706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6" name="Рисунок 4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72509" y="353706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47" name="Рисунок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80491" y="3525419"/>
                <a:ext cx="109738" cy="109738"/>
              </a:xfrm>
              <a:prstGeom prst="rect">
                <a:avLst/>
              </a:prstGeom>
            </p:spPr>
          </p:pic>
        </p:grpSp>
        <p:sp>
          <p:nvSpPr>
            <p:cNvPr id="103" name="TextBox 102"/>
            <p:cNvSpPr txBox="1"/>
            <p:nvPr/>
          </p:nvSpPr>
          <p:spPr>
            <a:xfrm>
              <a:off x="3566690" y="3679374"/>
              <a:ext cx="4210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-2</a:t>
              </a:r>
              <a:endParaRPr lang="ru-RU" sz="1100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521534" y="3672078"/>
              <a:ext cx="4210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3</a:t>
              </a:r>
              <a:endParaRPr lang="ru-RU" sz="1100" dirty="0"/>
            </a:p>
          </p:txBody>
        </p:sp>
      </p:grpSp>
      <p:grpSp>
        <p:nvGrpSpPr>
          <p:cNvPr id="115" name="Группа 114"/>
          <p:cNvGrpSpPr/>
          <p:nvPr/>
        </p:nvGrpSpPr>
        <p:grpSpPr>
          <a:xfrm>
            <a:off x="3108957" y="3988923"/>
            <a:ext cx="2542903" cy="442241"/>
            <a:chOff x="3108957" y="3988923"/>
            <a:chExt cx="2542903" cy="442241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3108957" y="3988923"/>
              <a:ext cx="2542903" cy="188169"/>
              <a:chOff x="3108957" y="3988923"/>
              <a:chExt cx="2542903" cy="188169"/>
            </a:xfrm>
          </p:grpSpPr>
          <p:cxnSp>
            <p:nvCxnSpPr>
              <p:cNvPr id="11" name="Прямая со стрелкой 10"/>
              <p:cNvCxnSpPr/>
              <p:nvPr/>
            </p:nvCxnSpPr>
            <p:spPr>
              <a:xfrm>
                <a:off x="3108957" y="4094869"/>
                <a:ext cx="2542903" cy="1741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52691" y="4040000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27548" y="4067354"/>
                <a:ext cx="97544" cy="109738"/>
              </a:xfrm>
              <a:prstGeom prst="rect">
                <a:avLst/>
              </a:prstGeom>
            </p:spPr>
          </p:pic>
          <p:pic>
            <p:nvPicPr>
              <p:cNvPr id="49" name="Рисунок 4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31436" y="3988923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0" name="Рисунок 4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5491" y="3995736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35773" y="3995736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2" name="Рисунок 5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42020" y="3995736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3" name="Рисунок 5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45426" y="400053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51673" y="3995736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49058" y="400783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6" name="Рисунок 5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67629" y="4007832"/>
                <a:ext cx="109738" cy="109738"/>
              </a:xfrm>
              <a:prstGeom prst="rect">
                <a:avLst/>
              </a:prstGeom>
            </p:spPr>
          </p:pic>
        </p:grpSp>
        <p:sp>
          <p:nvSpPr>
            <p:cNvPr id="107" name="TextBox 106"/>
            <p:cNvSpPr txBox="1"/>
            <p:nvPr/>
          </p:nvSpPr>
          <p:spPr>
            <a:xfrm>
              <a:off x="3605079" y="4169554"/>
              <a:ext cx="5039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-0,3</a:t>
              </a:r>
              <a:endParaRPr lang="ru-RU" sz="1100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4528615" y="4131229"/>
              <a:ext cx="4210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/>
                <a:t>4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3108958" y="4566763"/>
            <a:ext cx="2542903" cy="413706"/>
            <a:chOff x="3108958" y="4566763"/>
            <a:chExt cx="2542903" cy="413706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3108958" y="4566763"/>
              <a:ext cx="2542903" cy="160867"/>
              <a:chOff x="3108958" y="4566763"/>
              <a:chExt cx="2542903" cy="160867"/>
            </a:xfrm>
          </p:grpSpPr>
          <p:cxnSp>
            <p:nvCxnSpPr>
              <p:cNvPr id="8" name="Прямая со стрелкой 7"/>
              <p:cNvCxnSpPr/>
              <p:nvPr/>
            </p:nvCxnSpPr>
            <p:spPr>
              <a:xfrm>
                <a:off x="3108958" y="4672761"/>
                <a:ext cx="2542903" cy="1741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09524" y="461789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7" name="Рисунок 5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5943" y="4566763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8" name="Рисунок 5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2215" y="457362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59" name="Рисунок 5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8487" y="4575644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1" name="Рисунок 6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71959" y="4582757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2" name="Рисунок 6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88231" y="457362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3" name="Рисунок 6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94189" y="4582757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4" name="Рисунок 6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00147" y="457362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5" name="Рисунок 6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06648" y="4582757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6" name="Рисунок 6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15360" y="4571731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7" name="Рисунок 6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20315" y="458017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8" name="Рисунок 6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37814" y="4581198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69" name="Рисунок 6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47663" y="4581472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0" name="Рисунок 6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9213" y="4586244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1" name="Рисунок 7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50384" y="4589984"/>
                <a:ext cx="109738" cy="109738"/>
              </a:xfrm>
              <a:prstGeom prst="rect">
                <a:avLst/>
              </a:prstGeom>
            </p:spPr>
          </p:pic>
          <p:pic>
            <p:nvPicPr>
              <p:cNvPr id="72" name="Рисунок 7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62876" y="4580178"/>
                <a:ext cx="109738" cy="109738"/>
              </a:xfrm>
              <a:prstGeom prst="rect">
                <a:avLst/>
              </a:prstGeom>
            </p:spPr>
          </p:pic>
        </p:grpSp>
        <p:sp>
          <p:nvSpPr>
            <p:cNvPr id="110" name="TextBox 109"/>
            <p:cNvSpPr txBox="1"/>
            <p:nvPr/>
          </p:nvSpPr>
          <p:spPr>
            <a:xfrm>
              <a:off x="3637456" y="4718859"/>
              <a:ext cx="4210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/>
                <a:t>5</a:t>
              </a: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4573366" y="5270355"/>
            <a:ext cx="421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6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541987" y="5946372"/>
            <a:ext cx="4932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-2,7</a:t>
            </a:r>
            <a:endParaRPr lang="ru-RU" sz="1100" dirty="0"/>
          </a:p>
        </p:txBody>
      </p:sp>
      <p:sp>
        <p:nvSpPr>
          <p:cNvPr id="113" name="TextBox 112"/>
          <p:cNvSpPr txBox="1"/>
          <p:nvPr/>
        </p:nvSpPr>
        <p:spPr>
          <a:xfrm>
            <a:off x="4584328" y="5924129"/>
            <a:ext cx="4210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824103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0" y="624110"/>
            <a:ext cx="9425940" cy="2644870"/>
          </a:xfrm>
        </p:spPr>
        <p:txBody>
          <a:bodyPr>
            <a:normAutofit fontScale="90000"/>
          </a:bodyPr>
          <a:lstStyle/>
          <a:p>
            <a:pPr indent="228600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) Что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называется числовым промежутком?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2) </a:t>
            </a: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Какие виды числовых промежутков существуют?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3) Чему вы сегодня научился?</a:t>
            </a:r>
            <a:br>
              <a:rPr lang="ru-RU" dirty="0" smtClean="0"/>
            </a:br>
            <a:r>
              <a:rPr lang="ru-RU" dirty="0" smtClean="0"/>
              <a:t>4) Понравился ли вам урок?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1512" y="3619500"/>
            <a:ext cx="8915400" cy="3777622"/>
          </a:xfrm>
        </p:spPr>
        <p:txBody>
          <a:bodyPr/>
          <a:lstStyle/>
          <a:p>
            <a:r>
              <a:rPr lang="ru-RU" dirty="0" smtClean="0"/>
              <a:t>Домашняя работа: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107" y="4021218"/>
            <a:ext cx="5813494" cy="23932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35" y="4986695"/>
            <a:ext cx="3105150" cy="6762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135" y="5748100"/>
            <a:ext cx="3095625" cy="6953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79995" y="4416504"/>
            <a:ext cx="2727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3*.Подготовка к ОГЭ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60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Числовые промежутки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85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Введем понятие числовой промежуток</a:t>
            </a:r>
          </a:p>
          <a:p>
            <a:endParaRPr lang="ru-RU" dirty="0"/>
          </a:p>
          <a:p>
            <a:r>
              <a:rPr lang="ru-RU" dirty="0"/>
              <a:t>Рассмотреть изображение и запись числовых промежутков</a:t>
            </a:r>
          </a:p>
          <a:p>
            <a:endParaRPr lang="ru-RU" dirty="0"/>
          </a:p>
          <a:p>
            <a:r>
              <a:rPr lang="ru-RU" dirty="0"/>
              <a:t>Научиться строить и записывать числовые промежутки</a:t>
            </a:r>
          </a:p>
        </p:txBody>
      </p:sp>
    </p:spTree>
    <p:extLst>
      <p:ext uri="{BB962C8B-B14F-4D97-AF65-F5344CB8AC3E}">
        <p14:creationId xmlns:p14="http://schemas.microsoft.com/office/powerpoint/2010/main" val="288858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Числовые промежутки </a:t>
            </a:r>
            <a:endParaRPr lang="ru-RU" dirty="0"/>
          </a:p>
        </p:txBody>
      </p:sp>
      <p:pic>
        <p:nvPicPr>
          <p:cNvPr id="36" name="Объект 3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" t="9882" r="-3729"/>
          <a:stretch/>
        </p:blipFill>
        <p:spPr>
          <a:xfrm>
            <a:off x="2766060" y="1623059"/>
            <a:ext cx="6972300" cy="454304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9860280" y="1501140"/>
            <a:ext cx="2194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</a:rPr>
              <a:t>Числовые отрезки, интервалы, полуинтервалы, числовые лучи, открытые числовые лучи и числовая прямая называются </a:t>
            </a:r>
            <a:r>
              <a:rPr lang="ru-RU" b="1" i="1">
                <a:latin typeface="Times New Roman" panose="02020603050405020304" pitchFamily="18" charset="0"/>
                <a:ea typeface="Times New Roman" panose="02020603050405020304" pitchFamily="18" charset="0"/>
              </a:rPr>
              <a:t>числовыми промежутками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239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Сопоставьте геометрическую модель и название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38" t="9277" r="64338" b="2185"/>
          <a:stretch/>
        </p:blipFill>
        <p:spPr>
          <a:xfrm>
            <a:off x="2592925" y="2499360"/>
            <a:ext cx="1653540" cy="33451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32788" y="547520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Открытый луч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30640" y="2606040"/>
            <a:ext cx="147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Луч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816340" y="3352800"/>
            <a:ext cx="166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Интервал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816340" y="4069080"/>
            <a:ext cx="149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Отрезок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930640" y="4728448"/>
            <a:ext cx="1417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Полу интервал 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endCxn id="5" idx="1"/>
          </p:cNvCxnSpPr>
          <p:nvPr/>
        </p:nvCxnSpPr>
        <p:spPr>
          <a:xfrm>
            <a:off x="4246465" y="3322320"/>
            <a:ext cx="4486323" cy="2337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303615" y="2790706"/>
            <a:ext cx="4569875" cy="8673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46465" y="4069080"/>
            <a:ext cx="4333655" cy="1543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246465" y="2903220"/>
            <a:ext cx="4569875" cy="15878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4246465" y="3604260"/>
            <a:ext cx="4486323" cy="1124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246465" y="4253746"/>
            <a:ext cx="4486323" cy="9888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246465" y="5052060"/>
            <a:ext cx="4486323" cy="560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10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упражнений:</a:t>
            </a:r>
            <a:br>
              <a:rPr lang="ru-RU" dirty="0" smtClean="0"/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Принадлежит ли интервалу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−4;6,5</m:t>
                        </m:r>
                      </m:e>
                    </m:d>
                  </m:oMath>
                </a14:m>
                <a:r>
                  <a:rPr lang="ru-RU" dirty="0" smtClean="0"/>
                  <a:t> число: </a:t>
                </a:r>
              </a:p>
              <a:p>
                <a:pPr marL="0" indent="0">
                  <a:buNone/>
                </a:pPr>
                <a:r>
                  <a:rPr lang="ru-RU" dirty="0" smtClean="0"/>
                  <a:t>-3</a:t>
                </a:r>
              </a:p>
              <a:p>
                <a:pPr marL="0" indent="0">
                  <a:buNone/>
                </a:pPr>
                <a:r>
                  <a:rPr lang="ru-RU" dirty="0" smtClean="0"/>
                  <a:t>-5</a:t>
                </a:r>
              </a:p>
              <a:p>
                <a:pPr marL="0" indent="0">
                  <a:buNone/>
                </a:pPr>
                <a:r>
                  <a:rPr lang="ru-RU" dirty="0" smtClean="0"/>
                  <a:t>5</a:t>
                </a:r>
              </a:p>
              <a:p>
                <a:pPr marL="0" indent="0">
                  <a:buNone/>
                </a:pPr>
                <a:r>
                  <a:rPr lang="ru-RU" dirty="0" smtClean="0"/>
                  <a:t>6,5</a:t>
                </a:r>
              </a:p>
              <a:p>
                <a:pPr marL="0" indent="0">
                  <a:buNone/>
                </a:pPr>
                <a:r>
                  <a:rPr lang="ru-RU" dirty="0" smtClean="0"/>
                  <a:t>-3,9</a:t>
                </a:r>
              </a:p>
              <a:p>
                <a:pPr marL="0" indent="0">
                  <a:buNone/>
                </a:pPr>
                <a:r>
                  <a:rPr lang="ru-RU" dirty="0" smtClean="0"/>
                  <a:t>-4,1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1273" t="-8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Принадлежит ли отрезку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−8;−5</m:t>
                        </m:r>
                      </m:e>
                    </m:d>
                  </m:oMath>
                </a14:m>
                <a:r>
                  <a:rPr lang="ru-RU" dirty="0" smtClean="0"/>
                  <a:t> число: </a:t>
                </a:r>
              </a:p>
              <a:p>
                <a:r>
                  <a:rPr lang="ru-RU" dirty="0" smtClean="0"/>
                  <a:t>-9</a:t>
                </a:r>
              </a:p>
              <a:p>
                <a:r>
                  <a:rPr lang="ru-RU" dirty="0" smtClean="0"/>
                  <a:t>-8</a:t>
                </a:r>
              </a:p>
              <a:p>
                <a:r>
                  <a:rPr lang="ru-RU" dirty="0" smtClean="0"/>
                  <a:t>-5,5</a:t>
                </a:r>
              </a:p>
              <a:p>
                <a:r>
                  <a:rPr lang="ru-RU" dirty="0" smtClean="0"/>
                  <a:t>-5</a:t>
                </a:r>
              </a:p>
              <a:p>
                <a:r>
                  <a:rPr lang="ru-RU" dirty="0" smtClean="0"/>
                  <a:t>-6</a:t>
                </a:r>
              </a:p>
              <a:p>
                <a:r>
                  <a:rPr lang="ru-RU" dirty="0" smtClean="0"/>
                  <a:t>-7,5</a:t>
                </a: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990" t="-9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578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упражнений: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1:</a:t>
            </a:r>
          </a:p>
          <a:p>
            <a:r>
              <a:rPr lang="ru-RU" dirty="0" smtClean="0"/>
              <a:t>Назовите промежутки, изображённые на рисунке и обозначьте их.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3034668"/>
            <a:ext cx="3541420" cy="9877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212" y="4251011"/>
            <a:ext cx="3666808" cy="935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912" y="3222531"/>
            <a:ext cx="3541420" cy="1149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6872" y="4733907"/>
            <a:ext cx="3541420" cy="97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упражнений: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Задание №</a:t>
            </a:r>
            <a:r>
              <a:rPr lang="en-US" dirty="0" smtClean="0"/>
              <a:t>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Изобразите на координатной прямой промежуток и назовите его: </a:t>
                </a: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3;7</m:t>
                        </m:r>
                      </m:e>
                    </m:d>
                  </m:oMath>
                </a14:m>
                <a:endParaRPr lang="ru-RU" dirty="0" smtClean="0"/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1;6</m:t>
                        </m:r>
                      </m:e>
                    </m:d>
                  </m:oMath>
                </a14:m>
                <a:endParaRPr lang="ru-RU" dirty="0" smtClean="0"/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∞;5</m:t>
                        </m:r>
                      </m:e>
                    </m:d>
                  </m:oMath>
                </a14:m>
                <a:endParaRPr lang="ru-RU" dirty="0" smtClean="0"/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12; </m:t>
                        </m:r>
                        <m:d>
                          <m:dPr>
                            <m:begChr m:val=""/>
                            <m:ctrlP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i="1">
                                <a:solidFill>
                                  <a:prstClr val="black">
                                    <a:lumMod val="75000"/>
                                    <a:lumOff val="25000"/>
                                  </a:prstClr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i="1">
                                <a:solidFill>
                                  <a:prstClr val="black">
                                    <a:lumMod val="75000"/>
                                    <a:lumOff val="25000"/>
                                  </a:prst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ru-RU" dirty="0" smtClean="0"/>
                  <a:t> </a:t>
                </a:r>
              </a:p>
              <a:p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∞;</m:t>
                        </m:r>
                        <m:d>
                          <m:dPr>
                            <m:begChr m:val=""/>
                            <m:endChr m:val="]"/>
                            <m:ctrlP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e>
                        </m:d>
                      </m:e>
                    </m:d>
                  </m:oMath>
                </a14:m>
                <a:endParaRPr lang="ru-RU" dirty="0" smtClean="0"/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15;+</m:t>
                        </m:r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e>
                    </m:d>
                  </m:oMath>
                </a14:m>
                <a:endParaRPr lang="ru-RU" dirty="0" smtClean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1264" t="-909" b="-8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Задание №3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sz="quarter" idx="4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Изобразите на координатной прямой множество чисел, удовлетворяющих неравенству: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≥−2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≤3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&gt;8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&lt;−5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&gt;0,3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≤−8,1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blipFill>
                <a:blip r:embed="rId3"/>
                <a:stretch>
                  <a:fillRect l="-985" t="-1091" b="-16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13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упражнений: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 smtClean="0"/>
                  <a:t>Задание 4</a:t>
                </a:r>
              </a:p>
              <a:p>
                <a:r>
                  <a:rPr lang="ru-RU" dirty="0" smtClean="0"/>
                  <a:t>Изобразите на координатной прямой множество чисел, удовлетворяющих двойному неравенству:</a:t>
                </a:r>
              </a:p>
              <a:p>
                <a:pPr marL="0" indent="0">
                  <a:buNone/>
                </a:pPr>
                <a:r>
                  <a:rPr lang="ru-RU" dirty="0"/>
                  <a:t>а</a:t>
                </a:r>
                <a:r>
                  <a:rPr lang="ru-RU" b="0" dirty="0" smtClean="0"/>
                  <a:t>)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 panose="02040503050406030204" pitchFamily="18" charset="0"/>
                      </a:rPr>
                      <m:t>−1,5</m:t>
                    </m:r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</m:t>
                    </m:r>
                  </m:oMath>
                </a14:m>
                <a:endParaRPr lang="ru-RU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ru-RU" dirty="0"/>
                  <a:t>б</a:t>
                </a:r>
                <a:r>
                  <a:rPr lang="ru-RU" b="0" dirty="0" smtClean="0"/>
                  <a:t>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&lt;1,3</m:t>
                    </m:r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ea typeface="Cambria Math" panose="02040503050406030204" pitchFamily="18" charset="0"/>
                  </a:rPr>
                  <a:t>в)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≤−3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ru-RU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ru-RU" dirty="0"/>
                  <a:t>г</a:t>
                </a:r>
                <a:r>
                  <a:rPr lang="ru-RU" b="0" dirty="0" smtClean="0"/>
                  <a:t>)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≤6,1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16" t="-8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50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217</TotalTime>
  <Words>295</Words>
  <Application>Microsoft Office PowerPoint</Application>
  <PresentationFormat>Широкоэкранный</PresentationFormat>
  <Paragraphs>92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 Math</vt:lpstr>
      <vt:lpstr>Century Gothic</vt:lpstr>
      <vt:lpstr>Times New Roman</vt:lpstr>
      <vt:lpstr>Wingdings 3</vt:lpstr>
      <vt:lpstr>Легкий дым</vt:lpstr>
      <vt:lpstr>Назовите верное неравенство, которое получится, если:</vt:lpstr>
      <vt:lpstr>Числовые промежутки</vt:lpstr>
      <vt:lpstr>Задачи урока: </vt:lpstr>
      <vt:lpstr>Числовые промежутки </vt:lpstr>
      <vt:lpstr>Сопоставьте геометрическую модель и название</vt:lpstr>
      <vt:lpstr>Выполнение упражнений: </vt:lpstr>
      <vt:lpstr>Выполнение упражнений:</vt:lpstr>
      <vt:lpstr>Выполнение упражнений: </vt:lpstr>
      <vt:lpstr>Выполнение упражнений:</vt:lpstr>
      <vt:lpstr>Работа самостоятельно: </vt:lpstr>
      <vt:lpstr>Самопроверка: </vt:lpstr>
      <vt:lpstr>1) Что называется числовым промежутком?  2) Какие виды числовых промежутков существуют? 3) Чему вы сегодня научился? 4) Понравился ли вам урок?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Дарья</cp:lastModifiedBy>
  <cp:revision>23</cp:revision>
  <dcterms:created xsi:type="dcterms:W3CDTF">2023-10-01T05:45:00Z</dcterms:created>
  <dcterms:modified xsi:type="dcterms:W3CDTF">2023-10-01T20:43:15Z</dcterms:modified>
</cp:coreProperties>
</file>