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4" r:id="rId2"/>
    <p:sldId id="257" r:id="rId3"/>
    <p:sldId id="258" r:id="rId4"/>
    <p:sldId id="269" r:id="rId5"/>
    <p:sldId id="267" r:id="rId6"/>
    <p:sldId id="261" r:id="rId7"/>
    <p:sldId id="268" r:id="rId8"/>
    <p:sldId id="259" r:id="rId9"/>
    <p:sldId id="260" r:id="rId10"/>
    <p:sldId id="262" r:id="rId11"/>
    <p:sldId id="263" r:id="rId12"/>
    <p:sldId id="265" r:id="rId13"/>
    <p:sldId id="270" r:id="rId14"/>
    <p:sldId id="271" r:id="rId15"/>
    <p:sldId id="266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2" autoAdjust="0"/>
    <p:restoredTop sz="94660"/>
  </p:normalViewPr>
  <p:slideViewPr>
    <p:cSldViewPr snapToGrid="0">
      <p:cViewPr varScale="1">
        <p:scale>
          <a:sx n="86" d="100"/>
          <a:sy n="86" d="100"/>
        </p:scale>
        <p:origin x="37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asbestadm.ru/inova_block_mediaset/media/2017/9/21/alkogolizm-vazhnejshaya-problema-sovremennogo-obschestva/" TargetMode="External"/><Relationship Id="rId2" Type="http://schemas.openxmlformats.org/officeDocument/2006/relationships/hyperlink" Target="https://medata.org/bolezni/alkogolizm/alkogolizm-vazhnejshaya-problema-sovremennogo-obshhestva.html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fif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17D12A-135B-41AC-895C-DBA7F5FBF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911" y="390617"/>
            <a:ext cx="9673701" cy="1109709"/>
          </a:xfrm>
        </p:spPr>
        <p:txBody>
          <a:bodyPr/>
          <a:lstStyle/>
          <a:p>
            <a:pPr algn="ctr"/>
            <a:r>
              <a:rPr lang="ru-RU" dirty="0"/>
              <a:t> алкоголизм – важная проблема современного общества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94ED4A5-ED17-407D-B7BA-1D137D568B7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357" r="2357"/>
          <a:stretch>
            <a:fillRect/>
          </a:stretch>
        </p:blipFill>
        <p:spPr>
          <a:xfrm>
            <a:off x="177800" y="1811338"/>
            <a:ext cx="5808663" cy="4572000"/>
          </a:xfrm>
          <a:prstGeom prst="snip2DiagRect">
            <a:avLst>
              <a:gd name="adj1" fmla="val 0"/>
              <a:gd name="adj2" fmla="val 0"/>
            </a:avLst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09E6D6E-1C74-4282-8219-525B1D667D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84381" y="3551068"/>
            <a:ext cx="4403324" cy="2916315"/>
          </a:xfrm>
        </p:spPr>
        <p:txBody>
          <a:bodyPr/>
          <a:lstStyle/>
          <a:p>
            <a:r>
              <a:rPr lang="ru-RU" dirty="0"/>
              <a:t>ГБПОУ «БОЛОГОВСКИЙ КОЛЛЕДЖ»</a:t>
            </a:r>
          </a:p>
          <a:p>
            <a:r>
              <a:rPr lang="ru-RU" dirty="0"/>
              <a:t>Руководитель Васильева Л.М.</a:t>
            </a:r>
          </a:p>
          <a:p>
            <a:r>
              <a:rPr lang="ru-RU" dirty="0"/>
              <a:t>Авторы:   Беляев Артем</a:t>
            </a:r>
          </a:p>
          <a:p>
            <a:r>
              <a:rPr lang="ru-RU" dirty="0"/>
              <a:t>                 </a:t>
            </a:r>
            <a:r>
              <a:rPr lang="ru-RU" dirty="0" err="1"/>
              <a:t>Ерусалимов</a:t>
            </a:r>
            <a:r>
              <a:rPr lang="ru-RU" dirty="0"/>
              <a:t> Максим</a:t>
            </a:r>
          </a:p>
        </p:txBody>
      </p:sp>
    </p:spTree>
    <p:extLst>
      <p:ext uri="{BB962C8B-B14F-4D97-AF65-F5344CB8AC3E}">
        <p14:creationId xmlns:p14="http://schemas.microsoft.com/office/powerpoint/2010/main" val="2992409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F92A4F-7F92-4317-9297-EBDED9AB0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0327" y="390618"/>
            <a:ext cx="9242286" cy="719091"/>
          </a:xfrm>
        </p:spPr>
        <p:txBody>
          <a:bodyPr/>
          <a:lstStyle/>
          <a:p>
            <a:pPr algn="ctr"/>
            <a:r>
              <a:rPr lang="ru-RU" dirty="0"/>
              <a:t>Профилактика алкоголизма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F8CC504-CAA9-4A5B-8D1B-BF23423D2FC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31" r="1031"/>
          <a:stretch>
            <a:fillRect/>
          </a:stretch>
        </p:blipFill>
        <p:spPr>
          <a:xfrm>
            <a:off x="222250" y="1189038"/>
            <a:ext cx="6924675" cy="4999037"/>
          </a:xfrm>
          <a:prstGeom prst="snip2DiagRect">
            <a:avLst>
              <a:gd name="adj1" fmla="val 0"/>
              <a:gd name="adj2" fmla="val 0"/>
            </a:avLst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2268C453-AD5A-4CF2-B5AD-1D9B6220C3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47265" y="1189608"/>
            <a:ext cx="4822794" cy="4776186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/>
              <a:t>Профилактика алкогольной зависимости состоит из трех этапов.</a:t>
            </a:r>
          </a:p>
          <a:p>
            <a:pPr algn="just"/>
            <a:r>
              <a:rPr lang="ru-RU" b="1" dirty="0"/>
              <a:t>Первичная профилактика</a:t>
            </a:r>
          </a:p>
          <a:p>
            <a:pPr algn="just"/>
            <a:r>
              <a:rPr lang="ru-RU" dirty="0"/>
              <a:t>Сюда относятся регулярные рассказы, беседы о пагубном влиянии алкогольных напитков на здоровье. Обычно данные профилактические меры касаются детей и подростков, которые еще не знают, что такое хорошо, а что такое плохо. Если их с детских лет убедить, что алкоголь – это плохо, то при встрече с ним они будут воспринимать его негативно, как что-то антисоциальное, антиморальное, неприемлемое.</a:t>
            </a:r>
          </a:p>
          <a:p>
            <a:pPr algn="just"/>
            <a:r>
              <a:rPr lang="ru-RU" b="1" dirty="0"/>
              <a:t>Вторичная профилактика</a:t>
            </a:r>
          </a:p>
          <a:p>
            <a:pPr algn="just"/>
            <a:r>
              <a:rPr lang="ru-RU" dirty="0"/>
              <a:t>Ее задача – это лечение зависимых от алкоголя людей. Выполняется общение с семьей больного, с теми, кто уже бросил пить, проводится психологическая помощь. Больной должен понять, что жизнь без алкоголя вполне возможна. Общение с бывшими алкоголиками – это важный элемент вторичной профилактики. Порой даже общение с психологами не способно дать такого эффекта. Человек, который бросил пить, знает, как быть зависимым и быть трезвым. Он поймет алкоголика лучше любого врача. А человек, увидев взаимопонимание, будет верить его словам.</a:t>
            </a:r>
          </a:p>
          <a:p>
            <a:pPr algn="just"/>
            <a:r>
              <a:rPr lang="ru-RU" b="1" dirty="0"/>
              <a:t>Третичная профилактика</a:t>
            </a:r>
          </a:p>
          <a:p>
            <a:pPr algn="just"/>
            <a:r>
              <a:rPr lang="ru-RU" dirty="0"/>
              <a:t>Это </a:t>
            </a:r>
            <a:r>
              <a:rPr lang="ru-RU" dirty="0" err="1"/>
              <a:t>постлечебная</a:t>
            </a:r>
            <a:r>
              <a:rPr lang="ru-RU" dirty="0"/>
              <a:t>, оздоровительная профилактика, когда человек уже практически излечился от зависимости, но требуется усилить эффект, чтобы затем больной вновь не начал пить. На данной стадии продолжается общение с психологами. Нащупываются положительные моменты в преобразовании личности, и происходит концентрация на этих сторонах новой жизни. Также сюда относится посещение общества анонимных алкоголиков.</a:t>
            </a:r>
          </a:p>
          <a:p>
            <a:endParaRPr lang="ru-RU" sz="14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8325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389670-2995-4932-B65D-6C5B0ED25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3693" y="1"/>
            <a:ext cx="9268919" cy="77235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Нет</a:t>
            </a:r>
            <a:r>
              <a:rPr lang="ru-RU" dirty="0"/>
              <a:t> вредным привычкам!!!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A692E97-C6EF-4911-918D-B6407D9E90B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703" b="703"/>
          <a:stretch>
            <a:fillRect/>
          </a:stretch>
        </p:blipFill>
        <p:spPr>
          <a:xfrm>
            <a:off x="338138" y="773113"/>
            <a:ext cx="8059737" cy="5610225"/>
          </a:xfrm>
          <a:prstGeom prst="snip2DiagRect">
            <a:avLst>
              <a:gd name="adj1" fmla="val 135"/>
              <a:gd name="adj2" fmla="val 0"/>
            </a:avLst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CF08375F-F8E6-494D-B636-724834701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04807" y="1562472"/>
            <a:ext cx="3586577" cy="3639844"/>
          </a:xfrm>
        </p:spPr>
        <p:txBody>
          <a:bodyPr>
            <a:normAutofit/>
          </a:bodyPr>
          <a:lstStyle/>
          <a:p>
            <a:pPr algn="r"/>
            <a:r>
              <a:rPr lang="ru-RU" dirty="0"/>
              <a:t>Ваше здоровье в Ваших руках. Не будьте заложниками своих вредных привычек.</a:t>
            </a:r>
          </a:p>
          <a:p>
            <a:pPr algn="r"/>
            <a:r>
              <a:rPr lang="ru-RU" dirty="0"/>
              <a:t>Откажитесь от  алкоголя, больше двигайтесь, старайтесь проще относится к неурядицам и житейским неприятностям! Будьте здоровы!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66368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6D08FD-F29E-40FE-A5C9-CC8B8F957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40" y="355107"/>
            <a:ext cx="10360872" cy="994299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Мы за здоровый образ жизни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148B79E-C605-4C50-B113-D713F2D2C96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5182" b="5182"/>
          <a:stretch>
            <a:fillRect/>
          </a:stretch>
        </p:blipFill>
        <p:spPr>
          <a:xfrm>
            <a:off x="195263" y="1447800"/>
            <a:ext cx="7048916" cy="4572000"/>
          </a:xfrm>
          <a:prstGeom prst="snip2DiagRect">
            <a:avLst>
              <a:gd name="adj1" fmla="val 0"/>
              <a:gd name="adj2" fmla="val 0"/>
            </a:avLst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546DB07A-8168-4230-9670-E26A70C71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32954" y="1447800"/>
            <a:ext cx="4074851" cy="4572000"/>
          </a:xfrm>
        </p:spPr>
        <p:txBody>
          <a:bodyPr>
            <a:normAutofit/>
          </a:bodyPr>
          <a:lstStyle/>
          <a:p>
            <a:r>
              <a:rPr lang="ru-RU" dirty="0"/>
              <a:t>Самое главное в жизни — быть физически здоровым, чтобы иметь силы и энергию на достижение заветных высот, никогда не болеть, никогда не поддаваться унынию, говорить «нет» вредным привычкам, вести здоровый, правильный и подвижный образ жизни, чтобы она всегда была активной, а в результате яркой, интересной, насыщенной и очень счастливой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115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6265D8-5156-4513-8011-41370A1CA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2695" y="204186"/>
            <a:ext cx="4750184" cy="639192"/>
          </a:xfrm>
        </p:spPr>
        <p:txBody>
          <a:bodyPr>
            <a:normAutofit/>
          </a:bodyPr>
          <a:lstStyle/>
          <a:p>
            <a:r>
              <a:rPr lang="ru-RU" dirty="0"/>
              <a:t>ЖИЗНЬ БЕЗ АЛКОГОЛЯ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C8BCBDA-7115-40D8-8134-AB1FE68CC6A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912" r="12912"/>
          <a:stretch>
            <a:fillRect/>
          </a:stretch>
        </p:blipFill>
        <p:spPr>
          <a:xfrm>
            <a:off x="417250" y="1012054"/>
            <a:ext cx="6347534" cy="5570737"/>
          </a:xfrm>
          <a:prstGeom prst="snip2DiagRect">
            <a:avLst>
              <a:gd name="adj1" fmla="val 0"/>
              <a:gd name="adj2" fmla="val 0"/>
            </a:avLst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8F6C92AD-F891-4634-A5C4-86457AFAC6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53560" y="2777066"/>
            <a:ext cx="3890639" cy="2048933"/>
          </a:xfrm>
        </p:spPr>
        <p:txBody>
          <a:bodyPr/>
          <a:lstStyle/>
          <a:p>
            <a:r>
              <a:rPr lang="ru-RU" dirty="0"/>
              <a:t> Жизнь без вредных привычек намного лучше и ярче – это нужно понимать.</a:t>
            </a:r>
          </a:p>
        </p:txBody>
      </p:sp>
    </p:spTree>
    <p:extLst>
      <p:ext uri="{BB962C8B-B14F-4D97-AF65-F5344CB8AC3E}">
        <p14:creationId xmlns:p14="http://schemas.microsoft.com/office/powerpoint/2010/main" val="3132165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55F3CC-FF0E-4174-B093-2BCBE978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4054" y="1447800"/>
            <a:ext cx="5158558" cy="1143000"/>
          </a:xfrm>
        </p:spPr>
        <p:txBody>
          <a:bodyPr/>
          <a:lstStyle/>
          <a:p>
            <a:r>
              <a:rPr lang="ru-RU"/>
              <a:t>Вместо алкоголя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5346CEC-59D0-4978-BD6C-D8FAAC6D2AC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041" r="10041"/>
          <a:stretch>
            <a:fillRect/>
          </a:stretch>
        </p:blipFill>
        <p:spPr>
          <a:xfrm>
            <a:off x="354013" y="914400"/>
            <a:ext cx="5230041" cy="5166804"/>
          </a:xfrm>
          <a:prstGeom prst="snip2DiagRect">
            <a:avLst>
              <a:gd name="adj1" fmla="val 0"/>
              <a:gd name="adj2" fmla="val 0"/>
            </a:avLst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6DE365EC-D578-4335-B489-6F4B60A9C6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81708" y="2777066"/>
            <a:ext cx="5062491" cy="2048933"/>
          </a:xfrm>
        </p:spPr>
        <p:txBody>
          <a:bodyPr/>
          <a:lstStyle/>
          <a:p>
            <a:r>
              <a:rPr lang="ru-RU" dirty="0"/>
              <a:t>Семьи всегда ищут способы провести свободное время вместе. Велосипед — один вид спорта, который может объединить всех членов семьи!</a:t>
            </a:r>
          </a:p>
        </p:txBody>
      </p:sp>
    </p:spTree>
    <p:extLst>
      <p:ext uri="{BB962C8B-B14F-4D97-AF65-F5344CB8AC3E}">
        <p14:creationId xmlns:p14="http://schemas.microsoft.com/office/powerpoint/2010/main" val="32258498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8BE11E-2AB4-42B3-955F-2BDD2BE22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1293920"/>
          </a:xfrm>
        </p:spPr>
        <p:txBody>
          <a:bodyPr/>
          <a:lstStyle/>
          <a:p>
            <a:pPr algn="ctr"/>
            <a:r>
              <a:rPr lang="ru-RU" dirty="0"/>
              <a:t>Спасибо за внимание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F3C1E7C-F8D4-4350-A81A-45BB01BB4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18555" y="3799644"/>
            <a:ext cx="5264459" cy="191757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Источник: </a:t>
            </a:r>
            <a:r>
              <a:rPr lang="ru-RU" dirty="0">
                <a:hlinkClick r:id="rId2"/>
              </a:rPr>
              <a:t>https://medata.org/bolezni/alkogolizm/alkogolizm-vazhnejshaya-problema-sovremennogo-obshhestva.html</a:t>
            </a:r>
            <a:endParaRPr lang="ru-RU" dirty="0"/>
          </a:p>
          <a:p>
            <a:r>
              <a:rPr lang="ru-RU" dirty="0"/>
              <a:t>Источник: </a:t>
            </a:r>
            <a:r>
              <a:rPr lang="ru-RU" u="sng" dirty="0">
                <a:hlinkClick r:id="rId3"/>
              </a:rPr>
              <a:t>https://asbestadm.ru/inova_block_mediaset/media/2017/9/21/alkogolizm-vazhnejshaya-problema-sovremennogo-obschestva/</a:t>
            </a:r>
            <a:endParaRPr lang="ru-RU" u="sng" dirty="0"/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A18F589-3160-49BE-BFA4-BB94BA841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83" y="1979720"/>
            <a:ext cx="5652117" cy="446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281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89E897-B05D-46A8-B36A-BB13F6ECB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1065320" y="275207"/>
            <a:ext cx="9677292" cy="65694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YS Text"/>
              </a:rPr>
              <a:t>проблема</a:t>
            </a:r>
            <a:r>
              <a:rPr lang="ru-RU" sz="2400" dirty="0">
                <a:latin typeface="YS Text"/>
              </a:rPr>
              <a:t> </a:t>
            </a:r>
            <a:r>
              <a:rPr lang="ru-RU" sz="2400" b="1" dirty="0">
                <a:latin typeface="YS Text"/>
              </a:rPr>
              <a:t>современного</a:t>
            </a:r>
            <a:r>
              <a:rPr lang="ru-RU" sz="2400" dirty="0">
                <a:latin typeface="YS Text"/>
              </a:rPr>
              <a:t> общества</a:t>
            </a:r>
            <a:endParaRPr lang="ru-RU" sz="24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FF5EE42-2723-47D1-85A7-570F857CD8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619566" y="1393794"/>
            <a:ext cx="5124634" cy="4722921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latin typeface="YS Text"/>
              </a:rPr>
              <a:t>               Алкоголизм</a:t>
            </a:r>
            <a:r>
              <a:rPr lang="ru-RU" dirty="0">
                <a:latin typeface="YS Text"/>
              </a:rPr>
              <a:t> </a:t>
            </a:r>
            <a:r>
              <a:rPr lang="ru-RU" b="1" dirty="0">
                <a:latin typeface="YS Text"/>
              </a:rPr>
              <a:t>важнейшая</a:t>
            </a:r>
            <a:r>
              <a:rPr lang="ru-RU" dirty="0">
                <a:latin typeface="YS Text"/>
              </a:rPr>
              <a:t> </a:t>
            </a:r>
            <a:r>
              <a:rPr lang="ru-RU" b="1" dirty="0">
                <a:latin typeface="YS Text"/>
              </a:rPr>
              <a:t>проблема</a:t>
            </a:r>
            <a:r>
              <a:rPr lang="ru-RU" dirty="0">
                <a:latin typeface="YS Text"/>
              </a:rPr>
              <a:t> </a:t>
            </a:r>
            <a:r>
              <a:rPr lang="ru-RU" b="1" dirty="0" err="1">
                <a:latin typeface="YS Text"/>
              </a:rPr>
              <a:t>современного</a:t>
            </a:r>
            <a:r>
              <a:rPr lang="ru-RU" dirty="0" err="1">
                <a:latin typeface="YS Text"/>
              </a:rPr>
              <a:t>общества</a:t>
            </a:r>
            <a:r>
              <a:rPr lang="ru-RU" dirty="0">
                <a:latin typeface="YS Text"/>
              </a:rPr>
              <a:t>. Широкая продажа и реклама </a:t>
            </a:r>
            <a:r>
              <a:rPr lang="ru-RU" b="1" dirty="0">
                <a:latin typeface="YS Text"/>
              </a:rPr>
              <a:t>алкогольных</a:t>
            </a:r>
            <a:r>
              <a:rPr lang="ru-RU" dirty="0">
                <a:latin typeface="YS Text"/>
              </a:rPr>
              <a:t> напитков, социальная, экономическая и психологическая напряженность, неорганизованность досуга и отдыха способствуют алкоголизации населения, включая студенчество. В </a:t>
            </a:r>
            <a:r>
              <a:rPr lang="ru-RU" b="1" dirty="0">
                <a:latin typeface="YS Text"/>
              </a:rPr>
              <a:t>современной</a:t>
            </a:r>
            <a:r>
              <a:rPr lang="ru-RU" dirty="0">
                <a:latin typeface="YS Text"/>
              </a:rPr>
              <a:t> России злоупотребление алкоголем приводит к преждевременной смерти около полумиллиона человек ежегодно.</a:t>
            </a: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D31975B-9217-4379-927D-CD017ED4DF8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45" r="445"/>
          <a:stretch>
            <a:fillRect/>
          </a:stretch>
        </p:blipFill>
        <p:spPr>
          <a:xfrm>
            <a:off x="222250" y="932156"/>
            <a:ext cx="5308538" cy="5610688"/>
          </a:xfrm>
          <a:prstGeom prst="snip2DiagRect">
            <a:avLst>
              <a:gd name="adj1" fmla="val 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2460735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DB29BD-BF03-4A66-931C-B3FE513CF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5950" y="115410"/>
            <a:ext cx="8416662" cy="1109708"/>
          </a:xfrm>
        </p:spPr>
        <p:txBody>
          <a:bodyPr/>
          <a:lstStyle/>
          <a:p>
            <a:pPr algn="ctr"/>
            <a:r>
              <a:rPr lang="ru-RU" dirty="0"/>
              <a:t>социальные проблемы алкоголизма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50F6BD-955A-461B-BF25-977ABAF13F7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3689" r="13689"/>
          <a:stretch>
            <a:fillRect/>
          </a:stretch>
        </p:blipFill>
        <p:spPr>
          <a:xfrm>
            <a:off x="186430" y="1225118"/>
            <a:ext cx="5575178" cy="5632882"/>
          </a:xfrm>
          <a:prstGeom prst="snip2DiagRect">
            <a:avLst>
              <a:gd name="adj1" fmla="val 0"/>
              <a:gd name="adj2" fmla="val 0"/>
            </a:avLst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BCEBF08F-1F2D-4B38-8F13-0450C2FD0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00" y="1447800"/>
            <a:ext cx="4648200" cy="5121676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Люди, злоупотребляющие алкоголем и зависимые от него, обычно имеют серьезные социальные проблемы. Частые интоксикации очевидны и разрушительны, они мешают общению и работе. Таким образом, пьянство и алкоголизм могут привести к разрушению социальных связей, потере работы из-за прогулов. Кроме того, из-за алкогольного опьянения человека могут арестовать, задержать за вождение в нетрезвом виде, что усугубляет социальные последствия употребления алкоголя.</a:t>
            </a:r>
          </a:p>
        </p:txBody>
      </p:sp>
    </p:spTree>
    <p:extLst>
      <p:ext uri="{BB962C8B-B14F-4D97-AF65-F5344CB8AC3E}">
        <p14:creationId xmlns:p14="http://schemas.microsoft.com/office/powerpoint/2010/main" val="3984704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37F741-CB0A-4E20-B5E8-F15C689A2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АЛКОГОЛЬ И СЕМЬЯ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B8BDE5C-BACD-4489-A8E1-42247D66EC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5107" y="1348993"/>
            <a:ext cx="6272706" cy="5087317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97BBDE0-DB31-4D9E-A390-3FF280FE9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Употребление алкоголя наносит наибольший вред семьям. Вокруг пьющих людей как бы создаётся выжженная земля, и их дети вынуждены нести это бремя.</a:t>
            </a:r>
          </a:p>
        </p:txBody>
      </p:sp>
    </p:spTree>
    <p:extLst>
      <p:ext uri="{BB962C8B-B14F-4D97-AF65-F5344CB8AC3E}">
        <p14:creationId xmlns:p14="http://schemas.microsoft.com/office/powerpoint/2010/main" val="1775196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783CDD-8B30-4A1B-8575-ECB9B1796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009835"/>
          </a:xfrm>
        </p:spPr>
        <p:txBody>
          <a:bodyPr/>
          <a:lstStyle/>
          <a:p>
            <a:r>
              <a:rPr lang="ru-RU" dirty="0"/>
              <a:t>ВЛИЯНИЕ АЛКОГОЛЯ НА ПОТОМСТВО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3271295-E2F5-46EE-B5AD-4B1A332039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4213" y="1111250"/>
            <a:ext cx="5943600" cy="445770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1402194A-07B8-4D3A-9E99-F57E95DD7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Алкоголь разрушает все системы организма, в том числе и репродуктивную. В результате, потомство рождается с умственными или физическими дефектами, уродствами.</a:t>
            </a:r>
          </a:p>
          <a:p>
            <a:r>
              <a:rPr lang="ru-RU" dirty="0"/>
              <a:t>Даже на эмбриональном этапе развития будущий младенец может серьезно пострадать от попадания в организм матери алкоголя. Более того, влияние алкогольных веществ начинается с момента зачатия.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5633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8D944-3AD2-4ED7-82BB-06F2DB4C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0237" y="71022"/>
            <a:ext cx="8886547" cy="1136342"/>
          </a:xfrm>
        </p:spPr>
        <p:txBody>
          <a:bodyPr>
            <a:normAutofit/>
          </a:bodyPr>
          <a:lstStyle/>
          <a:p>
            <a:r>
              <a:rPr lang="ru-RU" dirty="0"/>
              <a:t>ДЕТИ В СЕМЬЕ АЛКОГОЛИОВ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0E6268-2012-4D8E-A1C3-154F71CBAD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926279" y="1207364"/>
            <a:ext cx="2922234" cy="4598633"/>
          </a:xfrm>
        </p:spPr>
        <p:txBody>
          <a:bodyPr>
            <a:normAutofit/>
          </a:bodyPr>
          <a:lstStyle/>
          <a:p>
            <a:pPr algn="just" fontAlgn="base"/>
            <a:r>
              <a:rPr lang="ru-RU" dirty="0"/>
              <a:t>Установлено, что только у 5% умственно отсталых детей, обучающихся в так называемых вспомогательных школах, родители страдают хроническим алкоголизмом, у остальных они «практически здоровые люди»,  но, правда, не гнушаются алкоголем.</a:t>
            </a:r>
          </a:p>
          <a:p>
            <a:pPr fontAlgn="base"/>
            <a:br>
              <a:rPr lang="ru-RU" dirty="0"/>
            </a:br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D579E18-41B2-47D7-82BA-F3D2D2CD61B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163" b="2163"/>
          <a:stretch>
            <a:fillRect/>
          </a:stretch>
        </p:blipFill>
        <p:spPr>
          <a:xfrm>
            <a:off x="346578" y="1384917"/>
            <a:ext cx="7196138" cy="4971494"/>
          </a:xfrm>
          <a:prstGeom prst="snip2DiagRect">
            <a:avLst>
              <a:gd name="adj1" fmla="val 524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3520407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9B88FF-26A3-4BE0-8223-C4132CD53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2571" y="310718"/>
            <a:ext cx="9260041" cy="89664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Невротические расстройства у детей алкоголиков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E26723C-A801-4D2A-84B6-74A1D196E8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76008" y="2777066"/>
            <a:ext cx="4068192" cy="204893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Дети из семьи алкоголиков не только хуже учатся и трудно сходятся с детьми в коллективе, но у них наблюдаются невротические расстройства. Они часто пребывают в состоянии страха и горя, депрессии, им ночью снятся кошмары.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25DF23E-F8E7-415A-B8A3-5D23EF00125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1650" r="11650"/>
          <a:stretch>
            <a:fillRect/>
          </a:stretch>
        </p:blipFill>
        <p:spPr>
          <a:xfrm>
            <a:off x="355600" y="1287463"/>
            <a:ext cx="5229225" cy="5113337"/>
          </a:xfrm>
          <a:prstGeom prst="snip2DiagRect">
            <a:avLst>
              <a:gd name="adj1" fmla="val 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4091444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94C489-F4DB-46B4-8391-3E9CAE361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4536" y="0"/>
            <a:ext cx="7298075" cy="103868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Отрицательное влияние алкоголя на органы и системы организма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A212705-5980-4DC1-8030-4DC371E14C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21406" y="1150938"/>
            <a:ext cx="4822794" cy="4572000"/>
          </a:xfrm>
        </p:spPr>
        <p:txBody>
          <a:bodyPr>
            <a:normAutofit/>
          </a:bodyPr>
          <a:lstStyle/>
          <a:p>
            <a:r>
              <a:rPr lang="ru-RU" b="1" dirty="0"/>
              <a:t>Мозг</a:t>
            </a:r>
            <a:r>
              <a:rPr lang="ru-RU" dirty="0"/>
              <a:t> является самым активным потребителем энергии. Отрицательное действие алкоголя на мозг связано с нарушением доступа кислорода к нейронам в результате алкогольной интоксикации. Алкогольное слабоумие, развивающееся при длительном употреблении алкоголя, является результатом гибели мозговых клеток.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8CC7ADB-E4C2-45CE-8A74-F57790A08A5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6159" r="6159"/>
          <a:stretch>
            <a:fillRect/>
          </a:stretch>
        </p:blipFill>
        <p:spPr>
          <a:xfrm>
            <a:off x="0" y="1150938"/>
            <a:ext cx="5850384" cy="5400782"/>
          </a:xfrm>
          <a:prstGeom prst="snip2DiagRect">
            <a:avLst>
              <a:gd name="adj1" fmla="val 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3001473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AE3D61-EC06-468B-927C-7B222E89E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248576"/>
            <a:ext cx="8534400" cy="1225117"/>
          </a:xfrm>
        </p:spPr>
        <p:txBody>
          <a:bodyPr/>
          <a:lstStyle/>
          <a:p>
            <a:pPr algn="ctr"/>
            <a:r>
              <a:rPr lang="ru-RU" b="1" dirty="0"/>
              <a:t>Психические отклонения</a:t>
            </a:r>
            <a:r>
              <a:rPr lang="ru-RU" dirty="0"/>
              <a:t>. 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30D07CD-81F4-4E03-8172-1ED2AD4D2D9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1943" y="1580225"/>
            <a:ext cx="5399396" cy="4323425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E9199F67-0D34-4DC9-B174-8CE4A83DE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08133" y="1837677"/>
            <a:ext cx="4934479" cy="406597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При алкоголизме обнаруживаются самые разнообразные психические отклонения — галлюцинации, онемение частей тела, судороги мышц, иногда резкая слабость в конечностях («ватные ноги»). Нередко развиваются параличи отдельных групп мышц, в основном нижних конечностей. При воздержании от алкоголя эти симптомы могут пройти.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489579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Сектор</Template>
  <TotalTime>162</TotalTime>
  <Words>838</Words>
  <Application>Microsoft Office PowerPoint</Application>
  <PresentationFormat>Широкоэкранный</PresentationFormat>
  <Paragraphs>43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Century Gothic</vt:lpstr>
      <vt:lpstr>Wingdings 3</vt:lpstr>
      <vt:lpstr>YS Text</vt:lpstr>
      <vt:lpstr>Сектор</vt:lpstr>
      <vt:lpstr> алкоголизм – важная проблема современного общества</vt:lpstr>
      <vt:lpstr>проблема современного общества</vt:lpstr>
      <vt:lpstr>социальные проблемы алкоголизма</vt:lpstr>
      <vt:lpstr>АЛКОГОЛЬ И СЕМЬЯ</vt:lpstr>
      <vt:lpstr>ВЛИЯНИЕ АЛКОГОЛЯ НА ПОТОМСТВО</vt:lpstr>
      <vt:lpstr>ДЕТИ В СЕМЬЕ АЛКОГОЛИОВ</vt:lpstr>
      <vt:lpstr>Невротические расстройства у детей алкоголиков</vt:lpstr>
      <vt:lpstr>Отрицательное влияние алкоголя на органы и системы организма</vt:lpstr>
      <vt:lpstr>Психические отклонения. </vt:lpstr>
      <vt:lpstr>Профилактика алкоголизма</vt:lpstr>
      <vt:lpstr>Нет вредным привычкам!!!</vt:lpstr>
      <vt:lpstr>Мы за здоровый образ жизни</vt:lpstr>
      <vt:lpstr>ЖИЗНЬ БЕЗ АЛКОГОЛЯ</vt:lpstr>
      <vt:lpstr>Вместо алкоголя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алкоголизм – важная проблема современного общества</dc:title>
  <dc:creator>New</dc:creator>
  <cp:lastModifiedBy>New</cp:lastModifiedBy>
  <cp:revision>5</cp:revision>
  <dcterms:created xsi:type="dcterms:W3CDTF">2023-09-04T20:31:37Z</dcterms:created>
  <dcterms:modified xsi:type="dcterms:W3CDTF">2023-09-06T18:54:53Z</dcterms:modified>
</cp:coreProperties>
</file>