
<file path=[Content_Types].xml><?xml version="1.0" encoding="utf-8"?>
<Types xmlns="http://schemas.openxmlformats.org/package/2006/content-types">
  <Default Extension="png" ContentType="image/png"/>
  <Default Extension="m4a" ContentType="audio/mp4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1" r:id="rId2"/>
    <p:sldId id="269" r:id="rId3"/>
    <p:sldId id="268" r:id="rId4"/>
    <p:sldId id="270" r:id="rId5"/>
    <p:sldId id="279" r:id="rId6"/>
    <p:sldId id="280" r:id="rId7"/>
    <p:sldId id="282" r:id="rId8"/>
    <p:sldId id="283" r:id="rId9"/>
    <p:sldId id="281" r:id="rId10"/>
    <p:sldId id="286" r:id="rId11"/>
    <p:sldId id="287" r:id="rId12"/>
    <p:sldId id="288" r:id="rId13"/>
    <p:sldId id="284" r:id="rId14"/>
    <p:sldId id="285" r:id="rId1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372" y="90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9BCB41-D2E7-440A-95B4-76757537B4FB}" type="datetimeFigureOut">
              <a:rPr lang="ru-RU" smtClean="0"/>
              <a:t>27.09.2023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83C25F-C383-476F-A39D-68BD58C089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873480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11000">
        <p14:reveal/>
      </p:transition>
    </mc:Choice>
    <mc:Fallback xmlns="">
      <p:transition spd="slow" advClick="0" advTm="1100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9BCB41-D2E7-440A-95B4-76757537B4FB}" type="datetimeFigureOut">
              <a:rPr lang="ru-RU" smtClean="0"/>
              <a:t>27.09.2023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83C25F-C383-476F-A39D-68BD58C089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82874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11000">
        <p14:reveal/>
      </p:transition>
    </mc:Choice>
    <mc:Fallback xmlns="">
      <p:transition spd="slow" advClick="0" advTm="1100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9BCB41-D2E7-440A-95B4-76757537B4FB}" type="datetimeFigureOut">
              <a:rPr lang="ru-RU" smtClean="0"/>
              <a:t>27.09.2023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83C25F-C383-476F-A39D-68BD58C089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366615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11000">
        <p14:reveal/>
      </p:transition>
    </mc:Choice>
    <mc:Fallback xmlns="">
      <p:transition spd="slow" advClick="0" advTm="1100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9BCB41-D2E7-440A-95B4-76757537B4FB}" type="datetimeFigureOut">
              <a:rPr lang="ru-RU" smtClean="0"/>
              <a:t>27.09.2023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83C25F-C383-476F-A39D-68BD58C089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36126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11000">
        <p14:reveal/>
      </p:transition>
    </mc:Choice>
    <mc:Fallback xmlns="">
      <p:transition spd="slow" advClick="0" advTm="1100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9BCB41-D2E7-440A-95B4-76757537B4FB}" type="datetimeFigureOut">
              <a:rPr lang="ru-RU" smtClean="0"/>
              <a:t>27.09.2023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83C25F-C383-476F-A39D-68BD58C089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769719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11000">
        <p14:reveal/>
      </p:transition>
    </mc:Choice>
    <mc:Fallback xmlns="">
      <p:transition spd="slow" advClick="0" advTm="1100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9BCB41-D2E7-440A-95B4-76757537B4FB}" type="datetimeFigureOut">
              <a:rPr lang="ru-RU" smtClean="0"/>
              <a:t>27.09.2023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83C25F-C383-476F-A39D-68BD58C089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421714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11000">
        <p14:reveal/>
      </p:transition>
    </mc:Choice>
    <mc:Fallback xmlns="">
      <p:transition spd="slow" advClick="0" advTm="1100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9BCB41-D2E7-440A-95B4-76757537B4FB}" type="datetimeFigureOut">
              <a:rPr lang="ru-RU" smtClean="0"/>
              <a:t>27.09.2023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83C25F-C383-476F-A39D-68BD58C089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12270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11000">
        <p14:reveal/>
      </p:transition>
    </mc:Choice>
    <mc:Fallback xmlns="">
      <p:transition spd="slow" advClick="0" advTm="1100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9BCB41-D2E7-440A-95B4-76757537B4FB}" type="datetimeFigureOut">
              <a:rPr lang="ru-RU" smtClean="0"/>
              <a:t>27.09.2023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83C25F-C383-476F-A39D-68BD58C089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82496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11000">
        <p14:reveal/>
      </p:transition>
    </mc:Choice>
    <mc:Fallback xmlns="">
      <p:transition spd="slow" advClick="0" advTm="1100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9BCB41-D2E7-440A-95B4-76757537B4FB}" type="datetimeFigureOut">
              <a:rPr lang="ru-RU" smtClean="0"/>
              <a:t>27.09.2023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83C25F-C383-476F-A39D-68BD58C089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68057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11000">
        <p14:reveal/>
      </p:transition>
    </mc:Choice>
    <mc:Fallback xmlns="">
      <p:transition spd="slow" advClick="0" advTm="1100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9BCB41-D2E7-440A-95B4-76757537B4FB}" type="datetimeFigureOut">
              <a:rPr lang="ru-RU" smtClean="0"/>
              <a:t>27.09.2023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83C25F-C383-476F-A39D-68BD58C089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133250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11000">
        <p14:reveal/>
      </p:transition>
    </mc:Choice>
    <mc:Fallback xmlns="">
      <p:transition spd="slow" advClick="0" advTm="1100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9BCB41-D2E7-440A-95B4-76757537B4FB}" type="datetimeFigureOut">
              <a:rPr lang="ru-RU" smtClean="0"/>
              <a:t>27.09.2023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83C25F-C383-476F-A39D-68BD58C089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354641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11000">
        <p14:reveal/>
      </p:transition>
    </mc:Choice>
    <mc:Fallback xmlns="">
      <p:transition spd="slow" advClick="0" advTm="1100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9BCB41-D2E7-440A-95B4-76757537B4FB}" type="datetimeFigureOut">
              <a:rPr lang="ru-RU" smtClean="0"/>
              <a:t>27.09.2023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83C25F-C383-476F-A39D-68BD58C089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459713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3400" advClick="0" advTm="11000">
        <p14:reveal/>
      </p:transition>
    </mc:Choice>
    <mc:Fallback xmlns="">
      <p:transition spd="slow" advClick="0" advTm="11000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3.png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6" Type="http://schemas.openxmlformats.org/officeDocument/2006/relationships/image" Target="../media/image2.jpeg"/><Relationship Id="rId5" Type="http://schemas.microsoft.com/office/2007/relationships/hdphoto" Target="../media/hdphoto1.wdp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pn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png"/><Relationship Id="rId4" Type="http://schemas.openxmlformats.org/officeDocument/2006/relationships/image" Target="../media/image17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s://catherineasquithgallery.com/uploads/posts/2021-02/1613687706_45-p-fon-dlya-prezentatsii-po-muzike-dlya-detei-47.jpg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LineDrawing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http://chpkol.ru/wp-content/uploads/2022/10/%D0%BC%D1%83%D0%B71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8576" y="155864"/>
            <a:ext cx="11683965" cy="656082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  <a:extLst/>
        </p:spPr>
      </p:pic>
      <p:pic>
        <p:nvPicPr>
          <p:cNvPr id="2" name="Volfgang_Amadejj_Mocart_-_Malenkaya_Nochnaya_Serenada_6964681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1244349" y="14547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84403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11000">
        <p14:reveal/>
      </p:transition>
    </mc:Choice>
    <mc:Fallback xmlns="">
      <p:transition spd="slow" advClick="0" advTm="1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catherineasquithgallery.com/uploads/posts/2021-03/1614853031_131-p-foni-dlya-prezentatsii-shkolnie-14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3572" y="0"/>
            <a:ext cx="1226557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Скругленный прямоугольник 3"/>
          <p:cNvSpPr/>
          <p:nvPr/>
        </p:nvSpPr>
        <p:spPr>
          <a:xfrm>
            <a:off x="1828800" y="287866"/>
            <a:ext cx="8622453" cy="715089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indent="449580" algn="ctr"/>
            <a:r>
              <a:rPr lang="ru-RU" sz="36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Сила воздействия музыки на людей</a:t>
            </a:r>
            <a:r>
              <a:rPr lang="ru-RU" sz="3600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:</a:t>
            </a:r>
            <a:endParaRPr lang="ru-RU" sz="3600" dirty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286932" y="1263178"/>
            <a:ext cx="11606574" cy="5414248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>
              <a:buFont typeface="Arial" panose="020B0604020202020204" pitchFamily="34" charset="0"/>
              <a:buChar char="•"/>
            </a:pPr>
            <a:r>
              <a:rPr lang="ru-RU" sz="2400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вызывает </a:t>
            </a:r>
            <a:r>
              <a:rPr lang="ru-RU" sz="24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разные чувства и эмоции – вселяет ужас, страх; вызывает радость, веселье, печаль, тоску; способна вызвать смех, слёзы, улыбку, плач.</a:t>
            </a:r>
          </a:p>
          <a:p>
            <a:pPr algn="just">
              <a:buFont typeface="Arial" panose="020B0604020202020204" pitchFamily="34" charset="0"/>
              <a:buChar char="•"/>
            </a:pPr>
            <a:r>
              <a:rPr lang="ru-RU" sz="2400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способна </a:t>
            </a:r>
            <a:r>
              <a:rPr lang="ru-RU" sz="24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изменить настроение человека, повлиять на его поведение и самочувствие;</a:t>
            </a:r>
          </a:p>
          <a:p>
            <a:pPr algn="just">
              <a:buFont typeface="Arial" panose="020B0604020202020204" pitchFamily="34" charset="0"/>
              <a:buChar char="•"/>
            </a:pPr>
            <a:r>
              <a:rPr lang="ru-RU" sz="2400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музыка </a:t>
            </a:r>
            <a:r>
              <a:rPr lang="ru-RU" sz="24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вместе с человеком в горе и радости – приносит утешение и является опорой в трудную минуту; веселит, бодрит, радует в минуты отдыха; помогает в труде и тяжёлых походах;</a:t>
            </a:r>
          </a:p>
          <a:p>
            <a:pPr algn="just">
              <a:buFont typeface="Arial" panose="020B0604020202020204" pitchFamily="34" charset="0"/>
              <a:buChar char="•"/>
            </a:pPr>
            <a:r>
              <a:rPr lang="ru-RU" sz="2400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способна </a:t>
            </a:r>
            <a:r>
              <a:rPr lang="ru-RU" sz="24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облагородить мысли и чувства человека, заставляет задуматься, измениться в лучшую сторону;</a:t>
            </a:r>
          </a:p>
          <a:p>
            <a:pPr algn="just">
              <a:buFont typeface="Arial" panose="020B0604020202020204" pitchFamily="34" charset="0"/>
              <a:buChar char="•"/>
            </a:pPr>
            <a:r>
              <a:rPr lang="ru-RU" sz="2400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музыка </a:t>
            </a:r>
            <a:r>
              <a:rPr lang="ru-RU" sz="24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способна высмеивать человеческие пороки;</a:t>
            </a:r>
          </a:p>
          <a:p>
            <a:pPr algn="just">
              <a:buFont typeface="Arial" panose="020B0604020202020204" pitchFamily="34" charset="0"/>
              <a:buChar char="•"/>
            </a:pPr>
            <a:r>
              <a:rPr lang="ru-RU" sz="2400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музыка </a:t>
            </a:r>
            <a:r>
              <a:rPr lang="ru-RU" sz="24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– оружие в борьбе за свободу, она способна подвигнуть на героический поступок как одного человека, так и массы людей;</a:t>
            </a:r>
          </a:p>
          <a:p>
            <a:pPr algn="just">
              <a:buFont typeface="Arial" panose="020B0604020202020204" pitchFamily="34" charset="0"/>
              <a:buChar char="•"/>
            </a:pPr>
            <a:r>
              <a:rPr lang="ru-RU" sz="2400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она </a:t>
            </a:r>
            <a:r>
              <a:rPr lang="ru-RU" sz="24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способна воздействовать на общество в переломные моменты истории.</a:t>
            </a:r>
            <a:endParaRPr lang="ru-RU" sz="2400" b="1" i="0" dirty="0">
              <a:solidFill>
                <a:srgbClr val="000000"/>
              </a:solidFill>
              <a:effectLst/>
              <a:latin typeface="Times New Roman" panose="02020603050405020304" pitchFamily="18" charset="0"/>
            </a:endParaRPr>
          </a:p>
        </p:txBody>
      </p:sp>
      <p:pic>
        <p:nvPicPr>
          <p:cNvPr id="6" name="Picture 4" descr="https://gas-kvas.com/uploads/posts/2023-01/1674104277_gas-kvas-com-p-mezhdunarodnii-den-muziki-risunki-39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04699"/>
            <a:ext cx="2502130" cy="12510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24106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11000">
        <p14:reveal/>
      </p:transition>
    </mc:Choice>
    <mc:Fallback xmlns="">
      <p:transition spd="slow" advClick="0" advTm="11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catherineasquithgallery.com/uploads/posts/2021-03/1614853031_131-p-foni-dlya-prezentatsii-shkolnie-14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26557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Овальная выноска 4"/>
          <p:cNvSpPr/>
          <p:nvPr/>
        </p:nvSpPr>
        <p:spPr>
          <a:xfrm>
            <a:off x="2304962" y="3062751"/>
            <a:ext cx="7190134" cy="1514773"/>
          </a:xfrm>
          <a:prstGeom prst="wedgeEllipseCallout">
            <a:avLst>
              <a:gd name="adj1" fmla="val 46331"/>
              <a:gd name="adj2" fmla="val -101962"/>
            </a:avLst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ru-RU" sz="3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Величие искусства </a:t>
            </a:r>
            <a:r>
              <a:rPr lang="ru-RU" sz="32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яснее всего проявляется в музыке</a:t>
            </a:r>
            <a:r>
              <a:rPr lang="ru-RU" sz="3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. Гёте </a:t>
            </a:r>
            <a:r>
              <a:rPr lang="ru-RU" sz="32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И.</a:t>
            </a:r>
          </a:p>
        </p:txBody>
      </p:sp>
      <p:sp>
        <p:nvSpPr>
          <p:cNvPr id="6" name="Овальная выноска 5"/>
          <p:cNvSpPr/>
          <p:nvPr/>
        </p:nvSpPr>
        <p:spPr>
          <a:xfrm>
            <a:off x="2085439" y="74104"/>
            <a:ext cx="6196228" cy="2899708"/>
          </a:xfrm>
          <a:prstGeom prst="wedgeEllipseCallout">
            <a:avLst>
              <a:gd name="adj1" fmla="val -51346"/>
              <a:gd name="adj2" fmla="val 79308"/>
            </a:avLst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32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Когда мы воспринимаем ухом ритм и мелодию, у нас </a:t>
            </a:r>
            <a:r>
              <a:rPr lang="ru-RU" sz="3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изменяется </a:t>
            </a:r>
            <a:r>
              <a:rPr lang="ru-RU" sz="32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душевное настроение</a:t>
            </a:r>
            <a:r>
              <a:rPr lang="ru-RU" sz="3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.   Аристотель</a:t>
            </a:r>
            <a:endParaRPr lang="ru-RU" sz="32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anose="03010101010201010101" pitchFamily="66" charset="0"/>
            </a:endParaRPr>
          </a:p>
        </p:txBody>
      </p:sp>
      <p:sp>
        <p:nvSpPr>
          <p:cNvPr id="7" name="Овальная выноска 6"/>
          <p:cNvSpPr/>
          <p:nvPr/>
        </p:nvSpPr>
        <p:spPr>
          <a:xfrm>
            <a:off x="3337727" y="4614142"/>
            <a:ext cx="5253644" cy="2207240"/>
          </a:xfrm>
          <a:prstGeom prst="wedgeEllipseCallout">
            <a:avLst>
              <a:gd name="adj1" fmla="val 72653"/>
              <a:gd name="adj2" fmla="val -29771"/>
            </a:avLst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32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Музыка — высшее в мире искусство</a:t>
            </a:r>
            <a:r>
              <a:rPr lang="ru-RU" sz="3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. Лев Николаевич Толстой</a:t>
            </a:r>
            <a:endParaRPr lang="ru-RU" sz="32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anose="03010101010201010101" pitchFamily="66" charset="0"/>
            </a:endParaRPr>
          </a:p>
        </p:txBody>
      </p:sp>
      <p:pic>
        <p:nvPicPr>
          <p:cNvPr id="1028" name="Picture 4" descr="https://i.pinimg.com/originals/27/3b/6e/273b6e4f53133256b47b931719f8dd4f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33454" y="263958"/>
            <a:ext cx="1890000" cy="252000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s://interesnyefakty.org/wp-content/uploads/aristotel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5991" y="3263224"/>
            <a:ext cx="1801607" cy="252000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s://www.novochag.ru/upload/img_cache/297/29717e20425f2480692bcbf79747437e_cropped_1266x1600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31501" y="4070445"/>
            <a:ext cx="1993950" cy="252000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4" descr="https://gas-kvas.com/uploads/posts/2023-01/1674104277_gas-kvas-com-p-mezhdunarodnii-den-muziki-risunki-39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127" y="352897"/>
            <a:ext cx="2557429" cy="12787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66535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11000">
        <p14:reveal/>
      </p:transition>
    </mc:Choice>
    <mc:Fallback xmlns="">
      <p:transition spd="slow" advClick="0" advTm="11000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catherineasquithgallery.com/uploads/posts/2021-03/1614853031_131-p-foni-dlya-prezentatsii-shkolnie-14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26557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Скругленный прямоугольник 5"/>
          <p:cNvSpPr/>
          <p:nvPr/>
        </p:nvSpPr>
        <p:spPr>
          <a:xfrm>
            <a:off x="5209576" y="269194"/>
            <a:ext cx="6085954" cy="2826306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3200" b="1" dirty="0">
                <a:solidFill>
                  <a:schemeClr val="tx1"/>
                </a:solidFill>
                <a:latin typeface="Monotype Corsiva" panose="03010101010201010101" pitchFamily="66" charset="0"/>
              </a:rPr>
              <a:t>Есть внутренняя музыка души.</a:t>
            </a:r>
            <a:br>
              <a:rPr lang="ru-RU" sz="3200" b="1" dirty="0">
                <a:solidFill>
                  <a:schemeClr val="tx1"/>
                </a:solidFill>
                <a:latin typeface="Monotype Corsiva" panose="03010101010201010101" pitchFamily="66" charset="0"/>
              </a:rPr>
            </a:br>
            <a:r>
              <a:rPr lang="ru-RU" sz="3200" b="1" dirty="0">
                <a:solidFill>
                  <a:schemeClr val="tx1"/>
                </a:solidFill>
                <a:latin typeface="Monotype Corsiva" panose="03010101010201010101" pitchFamily="66" charset="0"/>
              </a:rPr>
              <a:t>Она, как память о полузабытом,</a:t>
            </a:r>
            <a:br>
              <a:rPr lang="ru-RU" sz="3200" b="1" dirty="0">
                <a:solidFill>
                  <a:schemeClr val="tx1"/>
                </a:solidFill>
                <a:latin typeface="Monotype Corsiva" panose="03010101010201010101" pitchFamily="66" charset="0"/>
              </a:rPr>
            </a:br>
            <a:r>
              <a:rPr lang="ru-RU" sz="3200" b="1" dirty="0">
                <a:solidFill>
                  <a:schemeClr val="tx1"/>
                </a:solidFill>
                <a:latin typeface="Monotype Corsiva" panose="03010101010201010101" pitchFamily="66" charset="0"/>
              </a:rPr>
              <a:t>Она, как дальний шум.</a:t>
            </a:r>
            <a:br>
              <a:rPr lang="ru-RU" sz="3200" b="1" dirty="0">
                <a:solidFill>
                  <a:schemeClr val="tx1"/>
                </a:solidFill>
                <a:latin typeface="Monotype Corsiva" panose="03010101010201010101" pitchFamily="66" charset="0"/>
              </a:rPr>
            </a:br>
            <a:r>
              <a:rPr lang="ru-RU" sz="3200" b="1" dirty="0">
                <a:solidFill>
                  <a:schemeClr val="tx1"/>
                </a:solidFill>
                <a:latin typeface="Monotype Corsiva" panose="03010101010201010101" pitchFamily="66" charset="0"/>
              </a:rPr>
              <a:t>Не заглуши</a:t>
            </a:r>
            <a:br>
              <a:rPr lang="ru-RU" sz="3200" b="1" dirty="0">
                <a:solidFill>
                  <a:schemeClr val="tx1"/>
                </a:solidFill>
                <a:latin typeface="Monotype Corsiva" panose="03010101010201010101" pitchFamily="66" charset="0"/>
              </a:rPr>
            </a:br>
            <a:r>
              <a:rPr lang="ru-RU" sz="3200" b="1" dirty="0">
                <a:solidFill>
                  <a:schemeClr val="tx1"/>
                </a:solidFill>
                <a:latin typeface="Monotype Corsiva" panose="03010101010201010101" pitchFamily="66" charset="0"/>
              </a:rPr>
              <a:t>Ее с годами буднями и бытом</a:t>
            </a:r>
            <a:r>
              <a:rPr lang="ru-RU" sz="3200" b="1" dirty="0" smtClean="0">
                <a:solidFill>
                  <a:schemeClr val="tx1"/>
                </a:solidFill>
                <a:latin typeface="Monotype Corsiva" panose="03010101010201010101" pitchFamily="66" charset="0"/>
              </a:rPr>
              <a:t>!</a:t>
            </a:r>
            <a:endParaRPr lang="ru-RU" sz="3200" b="1" dirty="0">
              <a:solidFill>
                <a:schemeClr val="tx1"/>
              </a:solidFill>
              <a:latin typeface="Monotype Corsiva" panose="03010101010201010101" pitchFamily="66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1071823" y="3291182"/>
            <a:ext cx="7180730" cy="3371136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schemeClr val="tx1"/>
                </a:solidFill>
                <a:latin typeface="Monotype Corsiva" panose="03010101010201010101" pitchFamily="66" charset="0"/>
              </a:rPr>
              <a:t>Она </a:t>
            </a:r>
            <a:r>
              <a:rPr lang="ru-RU" sz="3200" b="1" dirty="0">
                <a:solidFill>
                  <a:schemeClr val="tx1"/>
                </a:solidFill>
                <a:latin typeface="Monotype Corsiva" panose="03010101010201010101" pitchFamily="66" charset="0"/>
              </a:rPr>
              <a:t>таится в глубине, светя</a:t>
            </a:r>
            <a:br>
              <a:rPr lang="ru-RU" sz="3200" b="1" dirty="0">
                <a:solidFill>
                  <a:schemeClr val="tx1"/>
                </a:solidFill>
                <a:latin typeface="Monotype Corsiva" panose="03010101010201010101" pitchFamily="66" charset="0"/>
              </a:rPr>
            </a:br>
            <a:r>
              <a:rPr lang="ru-RU" sz="3200" b="1" dirty="0">
                <a:solidFill>
                  <a:schemeClr val="tx1"/>
                </a:solidFill>
                <a:latin typeface="Monotype Corsiva" panose="03010101010201010101" pitchFamily="66" charset="0"/>
              </a:rPr>
              <a:t>Порой в случайном слове, в слабом жесте.</a:t>
            </a:r>
            <a:br>
              <a:rPr lang="ru-RU" sz="3200" b="1" dirty="0">
                <a:solidFill>
                  <a:schemeClr val="tx1"/>
                </a:solidFill>
                <a:latin typeface="Monotype Corsiva" panose="03010101010201010101" pitchFamily="66" charset="0"/>
              </a:rPr>
            </a:br>
            <a:r>
              <a:rPr lang="ru-RU" sz="3200" b="1" dirty="0">
                <a:solidFill>
                  <a:schemeClr val="tx1"/>
                </a:solidFill>
                <a:latin typeface="Monotype Corsiva" panose="03010101010201010101" pitchFamily="66" charset="0"/>
              </a:rPr>
              <a:t>Ее имеют многие</a:t>
            </a:r>
            <a:r>
              <a:rPr lang="ru-RU" sz="3200" b="1" dirty="0" smtClean="0">
                <a:solidFill>
                  <a:schemeClr val="tx1"/>
                </a:solidFill>
                <a:latin typeface="Monotype Corsiva" panose="03010101010201010101" pitchFamily="66" charset="0"/>
              </a:rPr>
              <a:t>. </a:t>
            </a:r>
            <a:r>
              <a:rPr lang="ru-RU" sz="3200" b="1" dirty="0">
                <a:solidFill>
                  <a:schemeClr val="tx1"/>
                </a:solidFill>
                <a:latin typeface="Monotype Corsiva" panose="03010101010201010101" pitchFamily="66" charset="0"/>
              </a:rPr>
              <a:t/>
            </a:r>
            <a:br>
              <a:rPr lang="ru-RU" sz="3200" b="1" dirty="0">
                <a:solidFill>
                  <a:schemeClr val="tx1"/>
                </a:solidFill>
                <a:latin typeface="Monotype Corsiva" panose="03010101010201010101" pitchFamily="66" charset="0"/>
              </a:rPr>
            </a:br>
            <a:r>
              <a:rPr lang="ru-RU" sz="3200" b="1" dirty="0">
                <a:solidFill>
                  <a:schemeClr val="tx1"/>
                </a:solidFill>
                <a:latin typeface="Monotype Corsiva" panose="03010101010201010101" pitchFamily="66" charset="0"/>
              </a:rPr>
              <a:t>Дитя</a:t>
            </a:r>
            <a:br>
              <a:rPr lang="ru-RU" sz="3200" b="1" dirty="0">
                <a:solidFill>
                  <a:schemeClr val="tx1"/>
                </a:solidFill>
                <a:latin typeface="Monotype Corsiva" panose="03010101010201010101" pitchFamily="66" charset="0"/>
              </a:rPr>
            </a:br>
            <a:r>
              <a:rPr lang="ru-RU" sz="3200" b="1" dirty="0">
                <a:solidFill>
                  <a:schemeClr val="tx1"/>
                </a:solidFill>
                <a:latin typeface="Monotype Corsiva" panose="03010101010201010101" pitchFamily="66" charset="0"/>
              </a:rPr>
              <a:t>Лишь обладает ею в совершенстве</a:t>
            </a:r>
            <a:r>
              <a:rPr lang="ru-RU" sz="3200" b="1" dirty="0" smtClean="0">
                <a:solidFill>
                  <a:schemeClr val="tx1"/>
                </a:solidFill>
                <a:latin typeface="Monotype Corsiva" panose="03010101010201010101" pitchFamily="66" charset="0"/>
              </a:rPr>
              <a:t>.</a:t>
            </a:r>
          </a:p>
          <a:p>
            <a:r>
              <a:rPr lang="ru-RU" sz="3200" b="1" dirty="0" smtClean="0">
                <a:solidFill>
                  <a:schemeClr val="tx1"/>
                </a:solidFill>
                <a:latin typeface="Monotype Corsiva" panose="03010101010201010101" pitchFamily="66" charset="0"/>
              </a:rPr>
              <a:t>Евгений Винокуров</a:t>
            </a:r>
            <a:endParaRPr lang="ru-RU" sz="3200" b="1" dirty="0">
              <a:solidFill>
                <a:schemeClr val="tx1"/>
              </a:solidFill>
              <a:latin typeface="Monotype Corsiva" panose="03010101010201010101" pitchFamily="66" charset="0"/>
            </a:endParaRPr>
          </a:p>
        </p:txBody>
      </p:sp>
      <p:pic>
        <p:nvPicPr>
          <p:cNvPr id="8" name="Picture 4" descr="https://gas-kvas.com/uploads/posts/2023-01/1674104277_gas-kvas-com-p-mezhdunarodnii-den-muziki-risunki-39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066" y="578772"/>
            <a:ext cx="3413639" cy="17068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754225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11000">
        <p14:reveal/>
      </p:transition>
    </mc:Choice>
    <mc:Fallback xmlns="">
      <p:transition spd="slow" advClick="0" advTm="11000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catherineasquithgallery.com/uploads/posts/2021-03/1614853031_131-p-foni-dlya-prezentatsii-shkolnie-14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26557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Овальная выноска 4"/>
          <p:cNvSpPr/>
          <p:nvPr/>
        </p:nvSpPr>
        <p:spPr>
          <a:xfrm>
            <a:off x="243235" y="3435318"/>
            <a:ext cx="9689167" cy="3159383"/>
          </a:xfrm>
          <a:prstGeom prst="wedgeEllipseCallout">
            <a:avLst>
              <a:gd name="adj1" fmla="val 55277"/>
              <a:gd name="adj2" fmla="val -34912"/>
            </a:avLst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8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Музыка способна оказывать известное воздействие на этическую сторону души; и раз музыка обладает такими свойствами, то, очевидно, она должна быть включена в число предметов воспитания молодежи</a:t>
            </a:r>
            <a:r>
              <a:rPr lang="ru-RU" sz="28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. Аристотель</a:t>
            </a:r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anose="03010101010201010101" pitchFamily="66" charset="0"/>
            </a:endParaRPr>
          </a:p>
        </p:txBody>
      </p:sp>
      <p:sp>
        <p:nvSpPr>
          <p:cNvPr id="7" name="Овальная выноска 6"/>
          <p:cNvSpPr/>
          <p:nvPr/>
        </p:nvSpPr>
        <p:spPr>
          <a:xfrm>
            <a:off x="2898403" y="339059"/>
            <a:ext cx="8545043" cy="1514773"/>
          </a:xfrm>
          <a:prstGeom prst="wedgeEllipseCallout">
            <a:avLst>
              <a:gd name="adj1" fmla="val -47954"/>
              <a:gd name="adj2" fmla="val 70989"/>
            </a:avLst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Музыка </a:t>
            </a:r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— это разум, воплощенный в прекрасных звуках</a:t>
            </a: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. Тургенев </a:t>
            </a:r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И. С.</a:t>
            </a:r>
          </a:p>
        </p:txBody>
      </p:sp>
      <p:pic>
        <p:nvPicPr>
          <p:cNvPr id="4098" name="Picture 2" descr="https://skolkolet.com/images/5d7a52ded72b8e79a2823e1f/large@2x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3328" y="1096445"/>
            <a:ext cx="2035075" cy="252000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6" descr="https://interesnyefakty.org/wp-content/uploads/aristotel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91934" y="1853832"/>
            <a:ext cx="1801607" cy="252000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4" descr="https://gas-kvas.com/uploads/posts/2023-01/1674104277_gas-kvas-com-p-mezhdunarodnii-den-muziki-risunki-39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39435" y="5035195"/>
            <a:ext cx="3413639" cy="17068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280227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11000">
        <p14:reveal/>
      </p:transition>
    </mc:Choice>
    <mc:Fallback xmlns="">
      <p:transition spd="slow" advClick="0" advTm="11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catherineasquithgallery.com/uploads/posts/2021-03/1614853031_131-p-foni-dlya-prezentatsii-shkolnie-14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26557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https://r1.nubex.ru/s13100-c25/f796_78/774308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4776" y="95250"/>
            <a:ext cx="11322424" cy="66675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https://gas-kvas.com/uploads/posts/2023-01/1674104277_gas-kvas-com-p-mezhdunarodnii-den-muziki-risunki-39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734" y="416859"/>
            <a:ext cx="2905172" cy="14525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184054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11000">
        <p14:reveal/>
      </p:transition>
    </mc:Choice>
    <mc:Fallback xmlns="">
      <p:transition spd="slow" advClick="0" advTm="11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s://catherineasquithgallery.com/uploads/posts/2021-03/1614853031_131-p-foni-dlya-prezentatsii-shkolnie-14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Заголовок 1"/>
          <p:cNvSpPr txBox="1">
            <a:spLocks/>
          </p:cNvSpPr>
          <p:nvPr/>
        </p:nvSpPr>
        <p:spPr>
          <a:xfrm>
            <a:off x="265456" y="262759"/>
            <a:ext cx="11768889" cy="5969875"/>
          </a:xfrm>
          <a:prstGeom prst="wedgeRoundRectCallout">
            <a:avLst>
              <a:gd name="adj1" fmla="val -47112"/>
              <a:gd name="adj2" fmla="val 59483"/>
              <a:gd name="adj3" fmla="val 16667"/>
            </a:avLst>
          </a:prstGeom>
          <a:solidFill>
            <a:schemeClr val="accent4">
              <a:lumMod val="40000"/>
              <a:lumOff val="60000"/>
            </a:schemeClr>
          </a:solidFill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4000" b="1" i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Каждый год </a:t>
            </a:r>
            <a:r>
              <a:rPr lang="ru-RU" sz="40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1 октября </a:t>
            </a:r>
            <a:r>
              <a:rPr lang="ru-RU" sz="4000" b="1" i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во всём мире отмечается</a:t>
            </a:r>
            <a:r>
              <a:rPr lang="ru-RU" sz="40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Международный День музыки.</a:t>
            </a:r>
            <a:br>
              <a:rPr lang="ru-RU" sz="40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</a:br>
            <a:r>
              <a:rPr lang="ru-RU" sz="40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Это праздник профессиональных музыкантов: композиторов, музыковедов, инструменталистов, певцов, учителей музыки и преподавателей консерваторий, студентов и учащихся музыкальных учебных заведений.</a:t>
            </a:r>
            <a:endParaRPr lang="ru-RU" sz="4000" b="1" dirty="0">
              <a:ln w="9525">
                <a:solidFill>
                  <a:schemeClr val="bg1"/>
                </a:solidFill>
                <a:prstDash val="solid"/>
              </a:ln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028772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11000">
        <p14:reveal/>
      </p:transition>
    </mc:Choice>
    <mc:Fallback xmlns="">
      <p:transition spd="slow" advClick="0" advTm="11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s://www.dkbira.ru/wp-content/uploads/2017/11/maxresdefault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6" name="Picture 2" descr="https://avatars.dzeninfra.ru/get-zen_doc/2808397/pub_5eb68240e4773935a401e37b_5eb954ce47c57152f1ae95c8/scale_120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0537" y="1495206"/>
            <a:ext cx="11210925" cy="52197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362605" y="169643"/>
            <a:ext cx="11466787" cy="1785281"/>
          </a:xfrm>
          <a:prstGeom prst="flowChartAlternateProcess">
            <a:avLst/>
          </a:prstGeom>
          <a:solidFill>
            <a:schemeClr val="accent4">
              <a:lumMod val="40000"/>
              <a:lumOff val="60000"/>
            </a:schemeClr>
          </a:solidFill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4200" b="1" dirty="0" smtClean="0"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  <a:latin typeface="Monotype Corsiva" panose="03010101010201010101" pitchFamily="66" charset="0"/>
              </a:rPr>
              <a:t>Слово «музыка» происходит от греческого «Музы». Согласно мифам, Музы  - это древнегреческие богини, покровительствующие наукам и искусствам.</a:t>
            </a:r>
            <a:endParaRPr lang="ru-RU" sz="4200" b="1" dirty="0">
              <a:effectLst>
                <a:outerShdw blurRad="50800" dist="38100" dir="18900000" algn="bl" rotWithShape="0">
                  <a:prstClr val="black">
                    <a:alpha val="40000"/>
                  </a:prstClr>
                </a:outerShdw>
              </a:effectLst>
              <a:latin typeface="Monotype Corsiva" panose="03010101010201010101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375569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11000">
        <p14:reveal/>
      </p:transition>
    </mc:Choice>
    <mc:Fallback xmlns="">
      <p:transition spd="slow" advClick="0" advTm="11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catherineasquithgallery.com/uploads/posts/2021-03/1614853031_131-p-foni-dlya-prezentatsii-shkolnie-14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26557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6" name="Picture 2" descr="https://sun9-21.userapi.com/impf/c638930/v638930722/56c21/Vv4j-f7-qc8.jpg?size=577x604&amp;quality=96&amp;sign=16c8a688a920e895b4c252ad197eb997&amp;c_uniq_tag=r8FNEz44rrtok7GAxXUSxXMF-9WCqiunCpnGKpBCtKM&amp;type=album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777" t="1096" r="11006" b="-1096"/>
          <a:stretch/>
        </p:blipFill>
        <p:spPr bwMode="auto">
          <a:xfrm>
            <a:off x="7157545" y="615512"/>
            <a:ext cx="4298731" cy="575310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Блок-схема: альтернативный процесс 6"/>
          <p:cNvSpPr/>
          <p:nvPr/>
        </p:nvSpPr>
        <p:spPr>
          <a:xfrm>
            <a:off x="239848" y="475543"/>
            <a:ext cx="6549834" cy="6061234"/>
          </a:xfrm>
          <a:prstGeom prst="flowChartAlternateProcess">
            <a:avLst/>
          </a:prstGeom>
          <a:solidFill>
            <a:schemeClr val="accent4">
              <a:lumMod val="40000"/>
              <a:lumOff val="60000"/>
            </a:schemeClr>
          </a:solidFill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35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Международный день музыки впервые был отпразднован в 1975 году. Он был учрежден по предложению Международного музыкального совета, который работает при ЮНЕСКО с 1949 года. Одним из инициаторов праздника выступил выдающийся русский композитор Дмитрий Шостакович</a:t>
            </a:r>
            <a:r>
              <a:rPr lang="ru-RU" sz="35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.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36432671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11000">
        <p14:reveal/>
      </p:transition>
    </mc:Choice>
    <mc:Fallback xmlns="">
      <p:transition spd="slow" advClick="0" advTm="11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catherineasquithgallery.com/uploads/posts/2021-03/1614853031_131-p-foni-dlya-prezentatsii-shkolnie-14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26557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Блок-схема: альтернативный процесс 2"/>
          <p:cNvSpPr/>
          <p:nvPr/>
        </p:nvSpPr>
        <p:spPr>
          <a:xfrm>
            <a:off x="297251" y="1117222"/>
            <a:ext cx="11521440" cy="5550456"/>
          </a:xfrm>
          <a:prstGeom prst="flowChartAlternateProcess">
            <a:avLst/>
          </a:prstGeom>
          <a:solidFill>
            <a:schemeClr val="accent4">
              <a:lumMod val="40000"/>
              <a:lumOff val="60000"/>
            </a:schemeClr>
          </a:solidFill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«Музыка </a:t>
            </a:r>
            <a:r>
              <a:rPr lang="ru-RU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— это стенография чувств» — уверял Лев Толстой. И действительно, какие мудрые слова! Музыка </a:t>
            </a:r>
            <a: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сопровождает </a:t>
            </a:r>
            <a:r>
              <a:rPr lang="ru-RU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нас всю жизнь, начиная с детства, когда мы слышим колыбельные мамочки. </a:t>
            </a:r>
            <a:endParaRPr lang="ru-RU" sz="4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anose="03010101010201010101" pitchFamily="66" charset="0"/>
            </a:endParaRPr>
          </a:p>
          <a:p>
            <a:pPr algn="ctr"/>
            <a: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Мы </a:t>
            </a:r>
            <a:r>
              <a:rPr lang="ru-RU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бодро напеваем, когда на душе весна. </a:t>
            </a:r>
            <a:endParaRPr lang="ru-RU" sz="4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anose="03010101010201010101" pitchFamily="66" charset="0"/>
            </a:endParaRPr>
          </a:p>
          <a:p>
            <a:pPr algn="ctr"/>
            <a: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Включаем </a:t>
            </a:r>
            <a:r>
              <a:rPr lang="ru-RU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классику, слушаем романсы, блюзовые мелодии, если нам грустно. </a:t>
            </a:r>
            <a:endParaRPr lang="ru-RU" sz="4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anose="03010101010201010101" pitchFamily="66" charset="0"/>
            </a:endParaRPr>
          </a:p>
          <a:p>
            <a:pPr algn="ctr"/>
            <a: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Слушаем </a:t>
            </a:r>
            <a:r>
              <a:rPr lang="ru-RU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именно то, что нам по душе.</a:t>
            </a:r>
          </a:p>
        </p:txBody>
      </p:sp>
      <p:pic>
        <p:nvPicPr>
          <p:cNvPr id="4" name="Picture 4" descr="https://gas-kvas.com/uploads/posts/2023-01/1674104277_gas-kvas-com-p-mezhdunarodnii-den-muziki-risunki-39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3249"/>
            <a:ext cx="2435629" cy="1217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163536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11000">
        <p14:reveal/>
      </p:transition>
    </mc:Choice>
    <mc:Fallback xmlns="">
      <p:transition spd="slow" advClick="0" advTm="11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catherineasquithgallery.com/uploads/posts/2021-03/1614853031_131-p-foni-dlya-prezentatsii-shkolnie-14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26557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4" descr="https://gas-kvas.com/uploads/posts/2023-01/1674104277_gas-kvas-com-p-mezhdunarodnii-den-muziki-risunki-39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05695"/>
            <a:ext cx="3843653" cy="19218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Скругленный прямоугольник 3"/>
          <p:cNvSpPr/>
          <p:nvPr/>
        </p:nvSpPr>
        <p:spPr>
          <a:xfrm>
            <a:off x="1371601" y="2712505"/>
            <a:ext cx="10149839" cy="3847862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Как многогранна музыка! Как юно</a:t>
            </a:r>
            <a:br>
              <a:rPr lang="ru-RU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</a:br>
            <a:r>
              <a:rPr lang="ru-RU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Она, звуча сквозь времени пласты,</a:t>
            </a:r>
            <a:br>
              <a:rPr lang="ru-RU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</a:br>
            <a:r>
              <a:rPr lang="ru-RU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В сердцах людских затрагивает струны</a:t>
            </a:r>
            <a:br>
              <a:rPr lang="ru-RU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</a:br>
            <a:r>
              <a:rPr lang="ru-RU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Любви, печали, памяти, мечты.</a:t>
            </a:r>
            <a:br>
              <a:rPr lang="ru-RU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</a:br>
            <a:r>
              <a:rPr lang="ru-RU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                                       Ирина </a:t>
            </a:r>
            <a:r>
              <a:rPr lang="ru-RU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Волобуева</a:t>
            </a:r>
          </a:p>
        </p:txBody>
      </p:sp>
    </p:spTree>
    <p:extLst>
      <p:ext uri="{BB962C8B-B14F-4D97-AF65-F5344CB8AC3E}">
        <p14:creationId xmlns:p14="http://schemas.microsoft.com/office/powerpoint/2010/main" val="13889785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11000">
        <p14:reveal/>
      </p:transition>
    </mc:Choice>
    <mc:Fallback xmlns="">
      <p:transition spd="slow" advClick="0" advTm="11000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catherineasquithgallery.com/uploads/posts/2021-03/1614853031_131-p-foni-dlya-prezentatsii-shkolnie-14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26557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Скругленный прямоугольник 2"/>
          <p:cNvSpPr/>
          <p:nvPr/>
        </p:nvSpPr>
        <p:spPr>
          <a:xfrm>
            <a:off x="116378" y="1659835"/>
            <a:ext cx="12011891" cy="5005626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indent="457200" algn="just" fontAlgn="base"/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Музыка </a:t>
            </a: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играет </a:t>
            </a:r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в нашей </a:t>
            </a: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жизни </a:t>
            </a:r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огромную </a:t>
            </a: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роль. </a:t>
            </a:r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Она вдохновляет и успокаивает, развлекает и </a:t>
            </a: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придаёт </a:t>
            </a:r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торжественности важным моментам, помогает настроиться на нужный лад и выразить что-то, что нас воодушевляет или тревожит. Поэтому мы с таким увлечением не только слушаем музыку, но и говорим о ней, делимся впечатлениями, любимыми композициями, советуем что послушать.</a:t>
            </a:r>
          </a:p>
          <a:p>
            <a:pPr indent="457200" algn="just" fontAlgn="base"/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С музыкой можно веселее провести время и любая работа спорится под энергичную мелодию. Музыка заставляет задуматься и лучше узнать себя изнутри.</a:t>
            </a:r>
            <a:endParaRPr lang="ru-RU" sz="3200" b="1" i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anose="03010101010201010101" pitchFamily="66" charset="0"/>
            </a:endParaRPr>
          </a:p>
        </p:txBody>
      </p:sp>
      <p:pic>
        <p:nvPicPr>
          <p:cNvPr id="4" name="Picture 4" descr="https://gas-kvas.com/uploads/posts/2023-01/1674104277_gas-kvas-com-p-mezhdunarodnii-den-muziki-risunki-39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069" y="180169"/>
            <a:ext cx="2959331" cy="14796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797051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11000">
        <p14:reveal/>
      </p:transition>
    </mc:Choice>
    <mc:Fallback xmlns="">
      <p:transition spd="slow" advClick="0" advTm="11000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catherineasquithgallery.com/uploads/posts/2021-03/1614853031_131-p-foni-dlya-prezentatsii-shkolnie-14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26557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4" descr="https://gas-kvas.com/uploads/posts/2023-01/1674104277_gas-kvas-com-p-mezhdunarodnii-den-muziki-risunki-39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066" y="578772"/>
            <a:ext cx="3413639" cy="17068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Скругленный прямоугольник 3"/>
          <p:cNvSpPr/>
          <p:nvPr/>
        </p:nvSpPr>
        <p:spPr>
          <a:xfrm>
            <a:off x="617721" y="4013592"/>
            <a:ext cx="8100000" cy="2281476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Твой </a:t>
            </a: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голос – в танце, в хороводе,</a:t>
            </a:r>
            <a:r>
              <a:rPr lang="ru-RU" sz="3200" b="1" dirty="0"/>
              <a:t/>
            </a:r>
            <a:br>
              <a:rPr lang="ru-RU" sz="3200" b="1" dirty="0"/>
            </a:b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А сердце и душа – в природе.</a:t>
            </a:r>
            <a:r>
              <a:rPr lang="ru-RU" sz="3200" b="1" dirty="0"/>
              <a:t/>
            </a:r>
            <a:br>
              <a:rPr lang="ru-RU" sz="3200" b="1" dirty="0"/>
            </a:b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О, Музыка, ты там и тут.</a:t>
            </a:r>
            <a:r>
              <a:rPr lang="ru-RU" sz="3200" b="1" dirty="0"/>
              <a:t/>
            </a:r>
            <a:br>
              <a:rPr lang="ru-RU" sz="3200" b="1" dirty="0"/>
            </a:b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Салют тебе, о, Музыка, салют!</a:t>
            </a:r>
            <a:endParaRPr lang="ru-RU" sz="3200" b="1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3441469" y="1432182"/>
            <a:ext cx="8100000" cy="2281476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О, Музыка, блистательный каскад!</a:t>
            </a:r>
            <a:r>
              <a:rPr lang="ru-RU" sz="3200" b="1" dirty="0"/>
              <a:t/>
            </a:r>
            <a:br>
              <a:rPr lang="ru-RU" sz="3200" b="1" dirty="0"/>
            </a:b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Стихи твои небесные звучат.</a:t>
            </a:r>
            <a:r>
              <a:rPr lang="ru-RU" sz="3200" b="1" dirty="0"/>
              <a:t/>
            </a:r>
            <a:br>
              <a:rPr lang="ru-RU" sz="3200" b="1" dirty="0"/>
            </a:b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Ни капли нет в тебе обмана,          </a:t>
            </a:r>
            <a:r>
              <a:rPr lang="ru-RU" sz="3200" b="1" dirty="0"/>
              <a:t/>
            </a:r>
            <a:br>
              <a:rPr lang="ru-RU" sz="3200" b="1" dirty="0"/>
            </a:b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Ты – в пенье скрипки, арфы и органа.    </a:t>
            </a:r>
            <a:endParaRPr lang="ru-RU" sz="3200" b="1" dirty="0" smtClean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168124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11000">
        <p14:reveal/>
      </p:transition>
    </mc:Choice>
    <mc:Fallback xmlns="">
      <p:transition spd="slow" advClick="0" advTm="11000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catherineasquithgallery.com/uploads/posts/2021-03/1614853031_131-p-foni-dlya-prezentatsii-shkolnie-14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26557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вальная выноска 2"/>
          <p:cNvSpPr/>
          <p:nvPr/>
        </p:nvSpPr>
        <p:spPr>
          <a:xfrm>
            <a:off x="307571" y="2603474"/>
            <a:ext cx="9598159" cy="3765292"/>
          </a:xfrm>
          <a:prstGeom prst="wedgeEllipseCallout">
            <a:avLst>
              <a:gd name="adj1" fmla="val 43713"/>
              <a:gd name="adj2" fmla="val -72090"/>
            </a:avLst>
          </a:prstGeom>
          <a:solidFill>
            <a:schemeClr val="accent4">
              <a:lumMod val="40000"/>
              <a:lumOff val="60000"/>
            </a:schemeClr>
          </a:solidFill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indent="457200" algn="just"/>
            <a:r>
              <a:rPr lang="ru-RU" sz="28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  <a:cs typeface="Times New Roman" panose="02020603050405020304" pitchFamily="18" charset="0"/>
              </a:rPr>
              <a:t>Музыка воодушевляет весь мир, снабжает душу крыльями, способствует полету воображения; музыка </a:t>
            </a:r>
            <a:r>
              <a:rPr lang="ru-RU" sz="28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  <a:cs typeface="Times New Roman" panose="02020603050405020304" pitchFamily="18" charset="0"/>
              </a:rPr>
              <a:t>придаёт </a:t>
            </a:r>
            <a:r>
              <a:rPr lang="ru-RU" sz="28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  <a:cs typeface="Times New Roman" panose="02020603050405020304" pitchFamily="18" charset="0"/>
              </a:rPr>
              <a:t>жизнь и веселье всему существующему... </a:t>
            </a:r>
            <a:r>
              <a:rPr lang="ru-RU" sz="28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  <a:cs typeface="Times New Roman" panose="02020603050405020304" pitchFamily="18" charset="0"/>
              </a:rPr>
              <a:t>Её </a:t>
            </a:r>
            <a:r>
              <a:rPr lang="ru-RU" sz="28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  <a:cs typeface="Times New Roman" panose="02020603050405020304" pitchFamily="18" charset="0"/>
              </a:rPr>
              <a:t>можно назвать воплощением всего прекрасного и всего возвышенного</a:t>
            </a:r>
            <a:r>
              <a:rPr lang="ru-RU" sz="28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  <a:cs typeface="Times New Roman" panose="02020603050405020304" pitchFamily="18" charset="0"/>
              </a:rPr>
              <a:t>. </a:t>
            </a: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  <a:cs typeface="Times New Roman" panose="02020603050405020304" pitchFamily="18" charset="0"/>
              </a:rPr>
              <a:t>  </a:t>
            </a:r>
            <a:r>
              <a:rPr lang="ru-RU" sz="28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  <a:cs typeface="Times New Roman" panose="02020603050405020304" pitchFamily="18" charset="0"/>
              </a:rPr>
              <a:t>Платон</a:t>
            </a:r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anose="03010101010201010101" pitchFamily="66" charset="0"/>
              <a:cs typeface="Times New Roman" panose="02020603050405020304" pitchFamily="18" charset="0"/>
            </a:endParaRPr>
          </a:p>
        </p:txBody>
      </p:sp>
      <p:pic>
        <p:nvPicPr>
          <p:cNvPr id="4" name="Picture 4" descr="https://gas-kvas.com/uploads/posts/2023-01/1674104277_gas-kvas-com-p-mezhdunarodnii-den-muziki-risunki-39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571" y="279514"/>
            <a:ext cx="3413639" cy="17068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https://interesnyefakty.org/wp-content/uploads/platon-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11980" y="236687"/>
            <a:ext cx="2520000" cy="2854897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356726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11000">
        <p14:reveal/>
      </p:transition>
    </mc:Choice>
    <mc:Fallback xmlns="">
      <p:transition spd="slow" advClick="0" advTm="11000">
        <p:fade/>
      </p:transition>
    </mc:Fallback>
  </mc:AlternateContent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200</TotalTime>
  <Words>515</Words>
  <Application>Microsoft Office PowerPoint</Application>
  <PresentationFormat>Широкоэкранный</PresentationFormat>
  <Paragraphs>29</Paragraphs>
  <Slides>14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21" baseType="lpstr">
      <vt:lpstr>Arial</vt:lpstr>
      <vt:lpstr>Arial Black</vt:lpstr>
      <vt:lpstr>Calibri</vt:lpstr>
      <vt:lpstr>Calibri Light</vt:lpstr>
      <vt:lpstr>Monotype Corsiva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 Windows</dc:creator>
  <cp:lastModifiedBy>Пользователь Windows</cp:lastModifiedBy>
  <cp:revision>28</cp:revision>
  <dcterms:created xsi:type="dcterms:W3CDTF">2023-06-12T09:03:11Z</dcterms:created>
  <dcterms:modified xsi:type="dcterms:W3CDTF">2023-09-27T20:50:48Z</dcterms:modified>
</cp:coreProperties>
</file>