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46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дети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2011 год</c:v>
                </c:pt>
                <c:pt idx="1">
                  <c:v>2021 год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132</c:v>
                </c:pt>
                <c:pt idx="1">
                  <c:v>1318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подростки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2011 год</c:v>
                </c:pt>
                <c:pt idx="1">
                  <c:v>2021 год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738</c:v>
                </c:pt>
                <c:pt idx="1">
                  <c:v>3075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24039936"/>
        <c:axId val="124041472"/>
      </c:barChart>
      <c:catAx>
        <c:axId val="124039936"/>
        <c:scaling>
          <c:orientation val="minMax"/>
        </c:scaling>
        <c:delete val="0"/>
        <c:axPos val="b"/>
        <c:majorTickMark val="out"/>
        <c:minorTickMark val="none"/>
        <c:tickLblPos val="nextTo"/>
        <c:crossAx val="124041472"/>
        <c:crosses val="autoZero"/>
        <c:auto val="1"/>
        <c:lblAlgn val="ctr"/>
        <c:lblOffset val="100"/>
        <c:noMultiLvlLbl val="0"/>
      </c:catAx>
      <c:valAx>
        <c:axId val="12404147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24039936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20.02.2022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6559" y="332656"/>
            <a:ext cx="7772400" cy="2088231"/>
          </a:xfrm>
        </p:spPr>
        <p:txBody>
          <a:bodyPr>
            <a:normAutofit fontScale="90000"/>
          </a:bodyPr>
          <a:lstStyle/>
          <a:p>
            <a:r>
              <a:rPr lang="ru-RU" b="1" i="1" dirty="0" smtClean="0"/>
              <a:t>Пирамида здорового питания для школьника в современном мире.</a:t>
            </a:r>
            <a:endParaRPr lang="ru-RU" b="1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852936"/>
            <a:ext cx="6400800" cy="278586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6682" y="2348880"/>
            <a:ext cx="4536504" cy="2893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696897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6. Жиры, Сладости, </a:t>
            </a:r>
            <a:r>
              <a:rPr lang="ru-RU" dirty="0" smtClean="0"/>
              <a:t>солёное.</a:t>
            </a:r>
            <a:endParaRPr lang="ru-RU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485494"/>
            <a:ext cx="4035902" cy="28044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4952" y="1481753"/>
            <a:ext cx="4035425" cy="2805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9378" y="4320729"/>
            <a:ext cx="3312368" cy="2517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139428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3200" dirty="0"/>
              <a:t>Небольшая часть продуктов этой группы являются необходимыми для человека( растительное, оливковое масло 1-2 </a:t>
            </a:r>
            <a:r>
              <a:rPr lang="ru-RU" sz="3200" dirty="0" err="1"/>
              <a:t>ч.л</a:t>
            </a:r>
            <a:r>
              <a:rPr lang="ru-RU" sz="3200" dirty="0"/>
              <a:t>. в день, слив. масло 7 </a:t>
            </a:r>
            <a:r>
              <a:rPr lang="ru-RU" sz="3200" dirty="0" err="1"/>
              <a:t>гр</a:t>
            </a:r>
            <a:r>
              <a:rPr lang="ru-RU" sz="3200" dirty="0"/>
              <a:t> в день).</a:t>
            </a:r>
          </a:p>
          <a:p>
            <a:r>
              <a:rPr lang="ru-RU" sz="3200" dirty="0"/>
              <a:t>100-300 ккал в день из общего рациона.</a:t>
            </a:r>
          </a:p>
          <a:p>
            <a:endParaRPr lang="ru-RU" sz="32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Жиры, сладости и солёное.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408350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1844824"/>
            <a:ext cx="8020413" cy="4536504"/>
          </a:xfrm>
        </p:spPr>
        <p:txBody>
          <a:bodyPr/>
          <a:lstStyle/>
          <a:p>
            <a:endParaRPr lang="ru-RU" dirty="0" smtClean="0"/>
          </a:p>
          <a:p>
            <a:r>
              <a:rPr lang="ru-RU" dirty="0" smtClean="0"/>
              <a:t>Пример </a:t>
            </a:r>
            <a:r>
              <a:rPr lang="ru-RU" dirty="0"/>
              <a:t>№ 1: </a:t>
            </a:r>
            <a:endParaRPr lang="ru-RU" dirty="0" smtClean="0"/>
          </a:p>
          <a:p>
            <a:pPr marL="0" indent="0">
              <a:buNone/>
            </a:pPr>
            <a:r>
              <a:rPr lang="ru-RU" dirty="0"/>
              <a:t>Т</a:t>
            </a:r>
            <a:r>
              <a:rPr lang="ru-RU" dirty="0" smtClean="0"/>
              <a:t>арелка </a:t>
            </a:r>
            <a:r>
              <a:rPr lang="ru-RU" dirty="0"/>
              <a:t>овсяной </a:t>
            </a:r>
            <a:r>
              <a:rPr lang="ru-RU" dirty="0" smtClean="0"/>
              <a:t>каши</a:t>
            </a:r>
          </a:p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dirty="0"/>
              <a:t>на молоке с кусочком слив. </a:t>
            </a:r>
            <a:endParaRPr lang="ru-RU" dirty="0" smtClean="0"/>
          </a:p>
          <a:p>
            <a:pPr marL="0" indent="0">
              <a:buNone/>
            </a:pPr>
            <a:r>
              <a:rPr lang="ru-RU" dirty="0"/>
              <a:t>м</a:t>
            </a:r>
            <a:r>
              <a:rPr lang="ru-RU" dirty="0" smtClean="0"/>
              <a:t>асла </a:t>
            </a:r>
            <a:r>
              <a:rPr lang="ru-RU" dirty="0"/>
              <a:t>и </a:t>
            </a:r>
            <a:r>
              <a:rPr lang="ru-RU" dirty="0" smtClean="0"/>
              <a:t>сухофруктами</a:t>
            </a:r>
          </a:p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dirty="0"/>
              <a:t>– это 2 порции зерновых,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1 </a:t>
            </a:r>
            <a:r>
              <a:rPr lang="ru-RU" dirty="0"/>
              <a:t>порция </a:t>
            </a:r>
            <a:r>
              <a:rPr lang="ru-RU" dirty="0" smtClean="0"/>
              <a:t>молока, </a:t>
            </a:r>
          </a:p>
          <a:p>
            <a:pPr marL="0" indent="0">
              <a:buNone/>
            </a:pPr>
            <a:r>
              <a:rPr lang="ru-RU" dirty="0" smtClean="0"/>
              <a:t>1 </a:t>
            </a:r>
            <a:r>
              <a:rPr lang="ru-RU" dirty="0"/>
              <a:t>порция жира,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1 </a:t>
            </a:r>
            <a:r>
              <a:rPr lang="ru-RU" dirty="0"/>
              <a:t>порция сухофруктов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Как считать порции?</a:t>
            </a:r>
            <a:br>
              <a:rPr lang="ru-RU" dirty="0"/>
            </a:br>
            <a:endParaRPr lang="ru-RU" dirty="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5143" y="2276872"/>
            <a:ext cx="4035425" cy="353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114283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2060848"/>
            <a:ext cx="7732381" cy="4065315"/>
          </a:xfrm>
        </p:spPr>
        <p:txBody>
          <a:bodyPr/>
          <a:lstStyle/>
          <a:p>
            <a:r>
              <a:rPr lang="ru-RU" dirty="0"/>
              <a:t>Пример №2 : </a:t>
            </a:r>
            <a:endParaRPr lang="ru-RU" dirty="0" smtClean="0"/>
          </a:p>
          <a:p>
            <a:pPr marL="0" indent="0">
              <a:buNone/>
            </a:pPr>
            <a:r>
              <a:rPr lang="ru-RU" dirty="0"/>
              <a:t>П</a:t>
            </a:r>
            <a:r>
              <a:rPr lang="ru-RU" dirty="0" smtClean="0"/>
              <a:t>аста </a:t>
            </a:r>
            <a:r>
              <a:rPr lang="ru-RU" dirty="0"/>
              <a:t>с томатным соусом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и </a:t>
            </a:r>
            <a:r>
              <a:rPr lang="ru-RU" dirty="0"/>
              <a:t>креветками –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это </a:t>
            </a:r>
            <a:r>
              <a:rPr lang="ru-RU" dirty="0"/>
              <a:t>2 порции зерновых,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1 </a:t>
            </a:r>
            <a:r>
              <a:rPr lang="ru-RU" dirty="0"/>
              <a:t>порция овощей,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1 </a:t>
            </a:r>
            <a:r>
              <a:rPr lang="ru-RU" dirty="0"/>
              <a:t>порция мясных </a:t>
            </a:r>
            <a:r>
              <a:rPr lang="ru-RU" dirty="0" smtClean="0"/>
              <a:t>продуктов</a:t>
            </a:r>
          </a:p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dirty="0"/>
              <a:t>и 1 порция жиров.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Как считать порции?</a:t>
            </a:r>
            <a:br>
              <a:rPr lang="ru-RU" dirty="0"/>
            </a:br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852936"/>
            <a:ext cx="4035425" cy="288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239971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Спасибо за внимание.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780928"/>
            <a:ext cx="5184575" cy="3503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72544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0535204"/>
              </p:ext>
            </p:extLst>
          </p:nvPr>
        </p:nvGraphicFramePr>
        <p:xfrm>
          <a:off x="871538" y="2674938"/>
          <a:ext cx="7408862" cy="34512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 smtClean="0"/>
              <a:t>Ожирение среди детей (0-14) и подростков (15-17 лет) России на 100 тысяч населения соответствующего возраста за 2011 и 2021 год.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0052103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1. Наследственность.</a:t>
            </a:r>
          </a:p>
          <a:p>
            <a:r>
              <a:rPr lang="ru-RU" dirty="0" smtClean="0"/>
              <a:t>2. Нерациональное питание или переедание.</a:t>
            </a:r>
          </a:p>
          <a:p>
            <a:r>
              <a:rPr lang="ru-RU" dirty="0" smtClean="0"/>
              <a:t>3. Малоподвижный образ жизни.</a:t>
            </a:r>
          </a:p>
          <a:p>
            <a:r>
              <a:rPr lang="ru-RU" dirty="0" smtClean="0"/>
              <a:t>4. Психоэмоциональные причины.</a:t>
            </a:r>
          </a:p>
          <a:p>
            <a:r>
              <a:rPr lang="ru-RU" dirty="0" smtClean="0"/>
              <a:t>5. генетический синдром.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Причины ожирения у детей.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949623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Пирамида питания.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6199" y="2674938"/>
            <a:ext cx="4699539" cy="3451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765599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938544"/>
          </a:xfrm>
        </p:spPr>
        <p:txBody>
          <a:bodyPr>
            <a:normAutofit fontScale="90000"/>
          </a:bodyPr>
          <a:lstStyle/>
          <a:p>
            <a:r>
              <a:rPr lang="ru-RU" sz="3200" dirty="0" smtClean="0"/>
              <a:t>1. Зерновые/ 6-11 порций в день.</a:t>
            </a:r>
            <a:br>
              <a:rPr lang="ru-RU" sz="3200" dirty="0" smtClean="0"/>
            </a:br>
            <a:r>
              <a:rPr lang="ru-RU" sz="3200" dirty="0" smtClean="0"/>
              <a:t>1 порция= 1 косок хлеба, 25-30 гр. крупы или макарон, 80 гр. готовой каши или макарон.</a:t>
            </a:r>
            <a:br>
              <a:rPr lang="ru-RU" sz="3200" dirty="0" smtClean="0"/>
            </a:br>
            <a:endParaRPr lang="ru-RU" sz="32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8542" y="2674938"/>
            <a:ext cx="4534854" cy="3451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657646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866536"/>
          </a:xfrm>
        </p:spPr>
        <p:txBody>
          <a:bodyPr>
            <a:noAutofit/>
          </a:bodyPr>
          <a:lstStyle/>
          <a:p>
            <a:r>
              <a:rPr lang="ru-RU" sz="3200" dirty="0"/>
              <a:t>2. Овощи/ 3-5 порций в день</a:t>
            </a:r>
            <a:br>
              <a:rPr lang="ru-RU" sz="3200" dirty="0"/>
            </a:br>
            <a:r>
              <a:rPr lang="ru-RU" sz="3200" dirty="0"/>
              <a:t>1 порция= 1 стакан зелени, ½ стакана моркови, 1 помидор и т.д.</a:t>
            </a:r>
            <a:br>
              <a:rPr lang="ru-RU" sz="3200" dirty="0"/>
            </a:br>
            <a:endParaRPr lang="ru-RU" sz="32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7886" y="2674938"/>
            <a:ext cx="5376166" cy="3451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298237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2160240"/>
          </a:xfrm>
        </p:spPr>
        <p:txBody>
          <a:bodyPr>
            <a:noAutofit/>
          </a:bodyPr>
          <a:lstStyle/>
          <a:p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>3.Фрукты/2-4 </a:t>
            </a:r>
            <a:r>
              <a:rPr lang="ru-RU" sz="2400" dirty="0"/>
              <a:t>порции в день</a:t>
            </a:r>
            <a:br>
              <a:rPr lang="ru-RU" sz="2400" dirty="0"/>
            </a:br>
            <a:r>
              <a:rPr lang="ru-RU" sz="2400" dirty="0"/>
              <a:t>1 порция= 1 средний фрукт ( яблоко, груша, банан), ½ стакана ягод, </a:t>
            </a:r>
            <a:r>
              <a:rPr lang="ru-RU" sz="2400" dirty="0" smtClean="0"/>
              <a:t>4-5 </a:t>
            </a:r>
            <a:r>
              <a:rPr lang="ru-RU" sz="2400" dirty="0"/>
              <a:t>шт. сухофруктов ( курага, чернослив),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1 </a:t>
            </a:r>
            <a:r>
              <a:rPr lang="ru-RU" sz="2400" dirty="0"/>
              <a:t>ломтик дыни.</a:t>
            </a:r>
            <a:br>
              <a:rPr lang="ru-RU" sz="2400" dirty="0"/>
            </a:b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8475" y="2696571"/>
            <a:ext cx="5114987" cy="34079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477663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650512"/>
          </a:xfrm>
        </p:spPr>
        <p:txBody>
          <a:bodyPr>
            <a:normAutofit fontScale="90000"/>
          </a:bodyPr>
          <a:lstStyle/>
          <a:p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700" dirty="0" smtClean="0"/>
              <a:t>4</a:t>
            </a:r>
            <a:r>
              <a:rPr lang="ru-RU" sz="2700" dirty="0"/>
              <a:t>. Мясо</a:t>
            </a:r>
            <a:r>
              <a:rPr lang="ru-RU" sz="2700" dirty="0" smtClean="0"/>
              <a:t>, птица, рыба</a:t>
            </a:r>
            <a:r>
              <a:rPr lang="ru-RU" sz="2700" dirty="0"/>
              <a:t>, </a:t>
            </a:r>
            <a:r>
              <a:rPr lang="ru-RU" sz="2700" dirty="0" smtClean="0"/>
              <a:t>орехи, бобы </a:t>
            </a:r>
            <a:r>
              <a:rPr lang="ru-RU" sz="2700" dirty="0"/>
              <a:t>/ 2-3 порции в день</a:t>
            </a:r>
            <a:br>
              <a:rPr lang="ru-RU" sz="2700" dirty="0"/>
            </a:br>
            <a:r>
              <a:rPr lang="ru-RU" sz="2700" dirty="0"/>
              <a:t>1 Порция= 2 яйца, ½ варёных бобов, 100 гр. </a:t>
            </a:r>
            <a:r>
              <a:rPr lang="ru-RU" sz="2700" dirty="0" smtClean="0"/>
              <a:t>мяса</a:t>
            </a:r>
            <a:r>
              <a:rPr lang="ru-RU" sz="2700" dirty="0"/>
              <a:t>, 120 гр. </a:t>
            </a:r>
            <a:r>
              <a:rPr lang="ru-RU" sz="2700" dirty="0" smtClean="0"/>
              <a:t>рыбы, 15 </a:t>
            </a:r>
            <a:r>
              <a:rPr lang="ru-RU" sz="2700" dirty="0"/>
              <a:t>гр</a:t>
            </a:r>
            <a:r>
              <a:rPr lang="ru-RU" sz="2700" dirty="0" smtClean="0"/>
              <a:t>. орехов</a:t>
            </a:r>
            <a:r>
              <a:rPr lang="ru-RU" sz="2700" dirty="0"/>
              <a:t>.</a:t>
            </a:r>
            <a:br>
              <a:rPr lang="ru-RU" sz="2700" dirty="0"/>
            </a:b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1448" y="2674938"/>
            <a:ext cx="5849041" cy="3451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88837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434488"/>
          </a:xfrm>
        </p:spPr>
        <p:txBody>
          <a:bodyPr>
            <a:normAutofit fontScale="90000"/>
          </a:bodyPr>
          <a:lstStyle/>
          <a:p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5</a:t>
            </a:r>
            <a:r>
              <a:rPr lang="ru-RU" sz="3200" dirty="0"/>
              <a:t>. Молочные продукты/2-3 порции в </a:t>
            </a:r>
            <a:r>
              <a:rPr lang="ru-RU" sz="3200" dirty="0" smtClean="0"/>
              <a:t>день.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/>
              <a:t>1 Порция =1 стакан молока, </a:t>
            </a:r>
            <a:r>
              <a:rPr lang="ru-RU" sz="3200" dirty="0" smtClean="0"/>
              <a:t>40</a:t>
            </a:r>
            <a:r>
              <a:rPr lang="ru-RU" sz="3200" dirty="0" smtClean="0"/>
              <a:t> </a:t>
            </a:r>
            <a:r>
              <a:rPr lang="ru-RU" sz="3200" dirty="0"/>
              <a:t>гр</a:t>
            </a:r>
            <a:r>
              <a:rPr lang="ru-RU" sz="3200" dirty="0" smtClean="0"/>
              <a:t>. сыра</a:t>
            </a:r>
            <a:r>
              <a:rPr lang="ru-RU" sz="3200" dirty="0"/>
              <a:t>, 1 стакан йогурта, 125 гр</a:t>
            </a:r>
            <a:r>
              <a:rPr lang="ru-RU" sz="3200" dirty="0" smtClean="0"/>
              <a:t>. творога</a:t>
            </a:r>
            <a:r>
              <a:rPr lang="ru-RU" sz="3200" dirty="0"/>
              <a:t>.</a:t>
            </a:r>
            <a:br>
              <a:rPr lang="ru-RU" sz="3200" dirty="0"/>
            </a:br>
            <a:endParaRPr lang="ru-RU" sz="3200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3619" y="2674938"/>
            <a:ext cx="4744699" cy="3451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798124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176</TotalTime>
  <Words>213</Words>
  <Application>Microsoft Office PowerPoint</Application>
  <PresentationFormat>Экран (4:3)</PresentationFormat>
  <Paragraphs>37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Волна</vt:lpstr>
      <vt:lpstr>Пирамида здорового питания для школьника в современном мире.</vt:lpstr>
      <vt:lpstr>Ожирение среди детей (0-14) и подростков (15-17 лет) России на 100 тысяч населения соответствующего возраста за 2011 и 2021 год.</vt:lpstr>
      <vt:lpstr>Причины ожирения у детей.</vt:lpstr>
      <vt:lpstr>Пирамида питания.</vt:lpstr>
      <vt:lpstr>1. Зерновые/ 6-11 порций в день. 1 порция= 1 косок хлеба, 25-30 гр. крупы или макарон, 80 гр. готовой каши или макарон. </vt:lpstr>
      <vt:lpstr>2. Овощи/ 3-5 порций в день 1 порция= 1 стакан зелени, ½ стакана моркови, 1 помидор и т.д. </vt:lpstr>
      <vt:lpstr>  3.Фрукты/2-4 порции в день 1 порция= 1 средний фрукт ( яблоко, груша, банан), ½ стакана ягод, 4-5 шт. сухофруктов ( курага, чернослив),  1 ломтик дыни.  </vt:lpstr>
      <vt:lpstr>  4. Мясо, птица, рыба, орехи, бобы / 2-3 порции в день 1 Порция= 2 яйца, ½ варёных бобов, 100 гр. мяса, 120 гр. рыбы, 15 гр. орехов.  </vt:lpstr>
      <vt:lpstr> 5. Молочные продукты/2-3 порции в день. 1 Порция =1 стакан молока, 40 гр. сыра, 1 стакан йогурта, 125 гр. творога. </vt:lpstr>
      <vt:lpstr>6. Жиры, Сладости, солёное.</vt:lpstr>
      <vt:lpstr>Жиры, сладости и солёное.</vt:lpstr>
      <vt:lpstr>Как считать порции? </vt:lpstr>
      <vt:lpstr>Как считать порции? </vt:lpstr>
      <vt:lpstr>Спасибо за внимание.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Пирамида здорового питания для школьника в современном мире.</dc:title>
  <dc:creator>adm</dc:creator>
  <cp:lastModifiedBy>Пользователь Windows</cp:lastModifiedBy>
  <cp:revision>10</cp:revision>
  <dcterms:created xsi:type="dcterms:W3CDTF">2022-02-20T07:23:28Z</dcterms:created>
  <dcterms:modified xsi:type="dcterms:W3CDTF">2022-02-20T14:04:02Z</dcterms:modified>
</cp:coreProperties>
</file>