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5429264"/>
            <a:ext cx="7772400" cy="1000132"/>
          </a:xfrm>
        </p:spPr>
        <p:txBody>
          <a:bodyPr/>
          <a:lstStyle/>
          <a:p>
            <a:r>
              <a:rPr lang="ru-RU" dirty="0" smtClean="0"/>
              <a:t>Выполнила: Учитель черчения </a:t>
            </a:r>
          </a:p>
          <a:p>
            <a:r>
              <a:rPr lang="ru-RU" dirty="0" smtClean="0"/>
              <a:t>Иванова Татьяна Владимировна</a:t>
            </a:r>
            <a:endParaRPr lang="ru-RU" dirty="0"/>
          </a:p>
        </p:txBody>
      </p:sp>
      <p:pic>
        <p:nvPicPr>
          <p:cNvPr id="4" name="Рисунок 3" descr="slide-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500042"/>
            <a:ext cx="8286808" cy="46434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Практическая часть.</a:t>
            </a:r>
          </a:p>
          <a:p>
            <a:pPr>
              <a:buNone/>
            </a:pPr>
            <a:endParaRPr lang="ru-RU" sz="2200" dirty="0" smtClean="0"/>
          </a:p>
          <a:p>
            <a:pPr>
              <a:buNone/>
            </a:pPr>
            <a:r>
              <a:rPr lang="ru-RU" sz="2200" b="1" i="1" dirty="0" smtClean="0"/>
              <a:t>Приемы работы  чертежными инструментами.</a:t>
            </a:r>
          </a:p>
          <a:p>
            <a:pPr>
              <a:buNone/>
            </a:pPr>
            <a:endParaRPr lang="ru-RU" sz="2200" dirty="0" smtClean="0"/>
          </a:p>
          <a:p>
            <a:r>
              <a:rPr lang="ru-RU" dirty="0" smtClean="0"/>
              <a:t>Пользуясь чертежными инструментами, проведите в рабочей тетради вертикальные, горизонтальные, наклонные линии. </a:t>
            </a:r>
          </a:p>
          <a:p>
            <a:r>
              <a:rPr lang="ru-RU" dirty="0" smtClean="0"/>
              <a:t>Начертите три окружности разного радиуса</a:t>
            </a:r>
          </a:p>
          <a:p>
            <a:r>
              <a:rPr lang="ru-RU" dirty="0" smtClean="0"/>
              <a:t>  Старайтесь проводить все линии разной  толщины, используя твердый и мягкий карандаши.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/>
              <a:t>домашнее задание: 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На листе А-4 (бумаге для черчения) Выполнить чертеж квадрата твердым карандашом  Н, ( размер5*5 см)</a:t>
            </a:r>
          </a:p>
          <a:p>
            <a:pPr>
              <a:buNone/>
            </a:pPr>
            <a:r>
              <a:rPr lang="ru-RU" b="1" dirty="0" smtClean="0"/>
              <a:t>чертеж треугольника мягким карандашом В( размер 4*6 см)</a:t>
            </a:r>
          </a:p>
          <a:p>
            <a:pPr>
              <a:buNone/>
            </a:pPr>
            <a:r>
              <a:rPr lang="ru-RU" b="1" dirty="0" smtClean="0"/>
              <a:t>две окружности разных диаметров. </a:t>
            </a:r>
            <a:r>
              <a:rPr lang="en-US" b="1" dirty="0" smtClean="0"/>
              <a:t>d=4 </a:t>
            </a:r>
            <a:r>
              <a:rPr lang="ru-RU" b="1" dirty="0" smtClean="0"/>
              <a:t>см и </a:t>
            </a:r>
            <a:r>
              <a:rPr lang="en-US" b="1" dirty="0" smtClean="0"/>
              <a:t>d=5 </a:t>
            </a:r>
            <a:r>
              <a:rPr lang="ru-RU" b="1" dirty="0" smtClean="0"/>
              <a:t>см</a:t>
            </a:r>
          </a:p>
          <a:p>
            <a:pPr>
              <a:buNone/>
            </a:pPr>
            <a:r>
              <a:rPr lang="ru-RU" b="1" dirty="0" smtClean="0"/>
              <a:t> </a:t>
            </a:r>
          </a:p>
          <a:p>
            <a:pPr>
              <a:buNone/>
            </a:pPr>
            <a:r>
              <a:rPr lang="ru-RU" b="1" dirty="0" smtClean="0"/>
              <a:t>Выучить правила организации рабочего места.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 smtClean="0"/>
              <a:t>Цель урока: </a:t>
            </a:r>
            <a:r>
              <a:rPr lang="ru-RU" dirty="0" smtClean="0"/>
              <a:t>дать общие понятия о чертежных инструментах и принадлежностях, ознакомить с правилами работы с чертежными инструментами и организацией рабочего места.</a:t>
            </a:r>
          </a:p>
          <a:p>
            <a:r>
              <a:rPr lang="ru-RU" b="1" dirty="0" smtClean="0"/>
              <a:t>Задачи урока: </a:t>
            </a:r>
            <a:r>
              <a:rPr lang="ru-RU" dirty="0" smtClean="0"/>
              <a:t>научиться работать с чертежными инструментами, изучить правила и организацию рабочего места при выполнении чертежей.</a:t>
            </a:r>
          </a:p>
          <a:p>
            <a:r>
              <a:rPr lang="ru-RU" dirty="0" smtClean="0"/>
              <a:t>развить  кругозор.</a:t>
            </a:r>
          </a:p>
          <a:p>
            <a:endParaRPr lang="ru-RU" dirty="0"/>
          </a:p>
        </p:txBody>
      </p:sp>
      <p:pic>
        <p:nvPicPr>
          <p:cNvPr id="4" name="Рисунок 3" descr="8_wCc4LTXO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8" y="4000504"/>
            <a:ext cx="2643206" cy="228601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4783460" cy="67563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Чертежные работы выполняют карандашами. Для черчения выпускают карандаши марки «Конструктор» все карандаши имеют различную твердость. </a:t>
            </a:r>
          </a:p>
          <a:p>
            <a:r>
              <a:rPr lang="ru-RU" dirty="0" smtClean="0"/>
              <a:t>Т – твердый (2Т, 3Т – чем больше цифра, тем тверже карандаш)</a:t>
            </a:r>
          </a:p>
          <a:p>
            <a:r>
              <a:rPr lang="ru-RU" dirty="0" smtClean="0"/>
              <a:t>М – мягкий (2М, 3М – чем больше цифра тем мягче карандаш)</a:t>
            </a:r>
          </a:p>
          <a:p>
            <a:r>
              <a:rPr lang="ru-RU" dirty="0" smtClean="0"/>
              <a:t>ТМ – средний</a:t>
            </a:r>
          </a:p>
          <a:p>
            <a:r>
              <a:rPr lang="ru-RU" dirty="0" smtClean="0"/>
              <a:t>На импортных карандашах вместо букв Т, М и ТМ ставятся соответственно – Н (твердый), В (мягкий) и НВ или F(средний).</a:t>
            </a:r>
          </a:p>
          <a:p>
            <a:r>
              <a:rPr lang="ru-RU" dirty="0" smtClean="0"/>
              <a:t>На уроках черчения мы с вами будем использовать  5основных  карандашей – Т, 2Т, ТМ, М, 2М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5" name="Рисунок 4" descr="13628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0694" y="571480"/>
            <a:ext cx="3048000" cy="3048000"/>
          </a:xfrm>
          <a:prstGeom prst="rect">
            <a:avLst/>
          </a:prstGeom>
        </p:spPr>
      </p:pic>
      <p:pic>
        <p:nvPicPr>
          <p:cNvPr id="6" name="Рисунок 5" descr="64946599_1c3888851639b0e280b2a23de1125249_8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3643314"/>
            <a:ext cx="3214710" cy="242889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500042"/>
            <a:ext cx="4497708" cy="568815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Карандаш заостряют двумя способами: для Т – на конус, для М – в виде лопаточки.</a:t>
            </a:r>
          </a:p>
          <a:p>
            <a:r>
              <a:rPr lang="ru-RU" dirty="0" smtClean="0"/>
              <a:t>Общая длина заостренной части должна равняться 20-25 мм, в том числе длина заостренного графита 5-8 мм. </a:t>
            </a:r>
          </a:p>
          <a:p>
            <a:r>
              <a:rPr lang="ru-RU" dirty="0" smtClean="0"/>
              <a:t>Когда чертеж выполняется тонкими линиями ,применяется карандаш марки Т. Толстые линии  на чертеже обводятся карандашом марки М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0024-051-Zatochka-karandashej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8" y="571480"/>
            <a:ext cx="2571750" cy="2643206"/>
          </a:xfrm>
          <a:prstGeom prst="rect">
            <a:avLst/>
          </a:prstGeom>
        </p:spPr>
      </p:pic>
      <p:pic>
        <p:nvPicPr>
          <p:cNvPr id="5" name="Рисунок 4" descr="223780849_450612285.pdf-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8" y="3429000"/>
            <a:ext cx="2714644" cy="25717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4854898" cy="532754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Чертежи, как правило, выполняют на плотной чертежной бумаге. Бумага  выбирается формата А4 и формата А3</a:t>
            </a:r>
          </a:p>
          <a:p>
            <a:r>
              <a:rPr lang="ru-RU" dirty="0" smtClean="0"/>
              <a:t>.Бумага для акварели и рисования не подойдет. Так как карандаши на такой бумаге растираются и получается грязный чертеж. </a:t>
            </a:r>
          </a:p>
          <a:p>
            <a:r>
              <a:rPr lang="ru-RU" dirty="0" smtClean="0"/>
              <a:t>Для чертежей используют плотную гладкую  не разлинованную бумагу. </a:t>
            </a:r>
          </a:p>
          <a:p>
            <a:r>
              <a:rPr lang="ru-RU" dirty="0" smtClean="0"/>
              <a:t>Для эскизов применяют бумагу в клетку. 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10177771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29322" y="500042"/>
            <a:ext cx="2571768" cy="3214710"/>
          </a:xfrm>
          <a:prstGeom prst="rect">
            <a:avLst/>
          </a:prstGeom>
        </p:spPr>
      </p:pic>
      <p:pic>
        <p:nvPicPr>
          <p:cNvPr id="5" name="Рисунок 4" descr="W500H500_1574342793_141-800x8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3857628"/>
            <a:ext cx="3357562" cy="242886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571480"/>
            <a:ext cx="4429156" cy="5756168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Готовальня — это комплект чертежных инструментов, уложенных в футляр.</a:t>
            </a:r>
          </a:p>
          <a:p>
            <a:r>
              <a:rPr lang="ru-RU" dirty="0" smtClean="0"/>
              <a:t>циркуль, рейсфедер — чертёжное перо, транспортир , линейка , чертёжный кронциркуль, разметочный кронциркуль, пропорциональный циркуль и другие инструменты. </a:t>
            </a:r>
          </a:p>
          <a:p>
            <a:endParaRPr lang="ru-RU" dirty="0"/>
          </a:p>
        </p:txBody>
      </p:sp>
      <p:pic>
        <p:nvPicPr>
          <p:cNvPr id="4" name="Рисунок 3" descr="60064678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42" y="714356"/>
            <a:ext cx="3429024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4712022" cy="5541854"/>
          </a:xfrm>
        </p:spPr>
        <p:txBody>
          <a:bodyPr>
            <a:normAutofit fontScale="70000" lnSpcReduction="20000"/>
          </a:bodyPr>
          <a:lstStyle/>
          <a:p>
            <a:r>
              <a:rPr lang="ru-RU" b="1" i="1" dirty="0" smtClean="0"/>
              <a:t>Циркуль. </a:t>
            </a:r>
            <a:r>
              <a:rPr lang="ru-RU" dirty="0" smtClean="0"/>
              <a:t>Для черчения вполне достаточно одного циркуля-измерителя (кругового). </a:t>
            </a:r>
          </a:p>
          <a:p>
            <a:pPr>
              <a:buNone/>
            </a:pPr>
            <a:r>
              <a:rPr lang="ru-RU" dirty="0" smtClean="0"/>
              <a:t>-Из наконечника циркуля стержень должен выступать на 5-7 мм.</a:t>
            </a:r>
          </a:p>
          <a:p>
            <a:pPr>
              <a:buNone/>
            </a:pPr>
            <a:r>
              <a:rPr lang="ru-RU" dirty="0" smtClean="0"/>
              <a:t>-Концы иглы и стержня располагают на одном уровне.</a:t>
            </a:r>
          </a:p>
          <a:p>
            <a:r>
              <a:rPr lang="ru-RU" b="1" i="1" dirty="0" smtClean="0"/>
              <a:t>Рейсшина. </a:t>
            </a:r>
            <a:r>
              <a:rPr lang="ru-RU" dirty="0" smtClean="0"/>
              <a:t>Линейка со вставленным роликом. Она необходима для проведения параллельных линий.</a:t>
            </a:r>
          </a:p>
          <a:p>
            <a:r>
              <a:rPr lang="ru-RU" b="1" i="1" dirty="0" smtClean="0"/>
              <a:t>Ластик. </a:t>
            </a:r>
            <a:r>
              <a:rPr lang="ru-RU" dirty="0" smtClean="0"/>
              <a:t>Желательно чтобы ластик был мягкий и твердый .Мягким концом можно стереть толстые линии, твердым концом- тонкие.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4" name="Рисунок 3" descr="be213f8415ff00fae4c8c46c035554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84" y="357166"/>
            <a:ext cx="2714644" cy="2214578"/>
          </a:xfrm>
          <a:prstGeom prst="rect">
            <a:avLst/>
          </a:prstGeom>
        </p:spPr>
      </p:pic>
      <p:pic>
        <p:nvPicPr>
          <p:cNvPr id="5" name="Рисунок 4" descr="63274589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7884" y="2571744"/>
            <a:ext cx="2714620" cy="2000240"/>
          </a:xfrm>
          <a:prstGeom prst="rect">
            <a:avLst/>
          </a:prstGeom>
        </p:spPr>
      </p:pic>
      <p:pic>
        <p:nvPicPr>
          <p:cNvPr id="6" name="Рисунок 5" descr="best-pencil-eraser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00496" y="4857760"/>
            <a:ext cx="1833554" cy="1276538"/>
          </a:xfrm>
          <a:prstGeom prst="rect">
            <a:avLst/>
          </a:prstGeom>
        </p:spPr>
      </p:pic>
      <p:pic>
        <p:nvPicPr>
          <p:cNvPr id="7" name="Рисунок 6" descr="601575272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7884" y="4500570"/>
            <a:ext cx="2714644" cy="150017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4783460" cy="4187952"/>
          </a:xfrm>
        </p:spPr>
        <p:txBody>
          <a:bodyPr>
            <a:normAutofit fontScale="70000" lnSpcReduction="20000"/>
          </a:bodyPr>
          <a:lstStyle/>
          <a:p>
            <a:r>
              <a:rPr lang="ru-RU" b="1" i="1" dirty="0" smtClean="0"/>
              <a:t>Линейка. </a:t>
            </a:r>
            <a:r>
              <a:rPr lang="ru-RU" dirty="0" smtClean="0"/>
              <a:t>Линейка должна быть ровной, без неровностей. Длина линейки 250-300 мм.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i="1" dirty="0" smtClean="0"/>
              <a:t>Чертежные угольники. </a:t>
            </a:r>
            <a:r>
              <a:rPr lang="ru-RU" dirty="0" smtClean="0"/>
              <a:t>Два вида: </a:t>
            </a:r>
          </a:p>
          <a:p>
            <a:pPr>
              <a:buNone/>
            </a:pPr>
            <a:r>
              <a:rPr lang="ru-RU" dirty="0" smtClean="0"/>
              <a:t>-с углами при гипотенузе по 45</a:t>
            </a:r>
            <a:r>
              <a:rPr lang="ru-RU" baseline="30000" dirty="0" smtClean="0"/>
              <a:t>0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-с углами при гипотенузе 60</a:t>
            </a:r>
            <a:r>
              <a:rPr lang="ru-RU" baseline="30000" dirty="0" smtClean="0"/>
              <a:t>0 </a:t>
            </a:r>
            <a:r>
              <a:rPr lang="ru-RU" dirty="0" smtClean="0"/>
              <a:t>и 30</a:t>
            </a:r>
            <a:r>
              <a:rPr lang="ru-RU" baseline="30000" dirty="0" smtClean="0"/>
              <a:t>0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b="1" i="1" dirty="0" smtClean="0"/>
              <a:t> </a:t>
            </a:r>
            <a:endParaRPr lang="ru-RU" dirty="0" smtClean="0"/>
          </a:p>
          <a:p>
            <a:r>
              <a:rPr lang="ru-RU" b="1" i="1" dirty="0" smtClean="0"/>
              <a:t>Транспортир. </a:t>
            </a:r>
            <a:r>
              <a:rPr lang="ru-RU" dirty="0" smtClean="0"/>
              <a:t>Необходим для измерения углов.</a:t>
            </a:r>
          </a:p>
          <a:p>
            <a:r>
              <a:rPr lang="ru-RU" b="1" i="1" dirty="0" smtClean="0"/>
              <a:t>Лекала. </a:t>
            </a:r>
            <a:r>
              <a:rPr lang="ru-RU" dirty="0" smtClean="0"/>
              <a:t>Нужны для вычерчивания кривых линий.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4" name="Рисунок 3" descr="229b2646f4407be020a8f2036c4400d71e37057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42" y="2714620"/>
            <a:ext cx="3511859" cy="3175763"/>
          </a:xfrm>
          <a:prstGeom prst="rect">
            <a:avLst/>
          </a:prstGeom>
        </p:spPr>
      </p:pic>
      <p:pic>
        <p:nvPicPr>
          <p:cNvPr id="5" name="Рисунок 4" descr="KA-001314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0166" y="4429132"/>
            <a:ext cx="3214710" cy="1908649"/>
          </a:xfrm>
          <a:prstGeom prst="rect">
            <a:avLst/>
          </a:prstGeom>
        </p:spPr>
      </p:pic>
      <p:pic>
        <p:nvPicPr>
          <p:cNvPr id="6" name="Рисунок 5" descr="085_origina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6380" y="428604"/>
            <a:ext cx="3357586" cy="228601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70416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800" b="1" dirty="0" smtClean="0"/>
              <a:t>Организация рабочего места. </a:t>
            </a:r>
          </a:p>
          <a:p>
            <a:pPr>
              <a:buNone/>
            </a:pPr>
            <a:endParaRPr lang="ru-RU" dirty="0" smtClean="0"/>
          </a:p>
          <a:p>
            <a:pPr lvl="0"/>
            <a:r>
              <a:rPr lang="ru-RU" dirty="0" smtClean="0"/>
              <a:t>Свет на чертеж должен падать слева сверху. В этом случае тени от инструментов и рук не будут мешать работе.</a:t>
            </a:r>
          </a:p>
          <a:p>
            <a:pPr lvl="0">
              <a:buNone/>
            </a:pPr>
            <a:endParaRPr lang="ru-RU" dirty="0" smtClean="0"/>
          </a:p>
          <a:p>
            <a:pPr lvl="0"/>
            <a:r>
              <a:rPr lang="ru-RU" dirty="0" smtClean="0"/>
              <a:t>Выполняя чертеж, следует сидеть прямо, не сгибая спину.</a:t>
            </a:r>
          </a:p>
          <a:p>
            <a:pPr lvl="0">
              <a:buNone/>
            </a:pPr>
            <a:endParaRPr lang="ru-RU" dirty="0" smtClean="0"/>
          </a:p>
          <a:p>
            <a:pPr lvl="0"/>
            <a:r>
              <a:rPr lang="ru-RU" dirty="0" smtClean="0"/>
              <a:t>Расстояние от глаз до чертежа должно быть примерно 300 мм.</a:t>
            </a:r>
          </a:p>
          <a:p>
            <a:pPr lvl="0">
              <a:buNone/>
            </a:pPr>
            <a:endParaRPr lang="ru-RU" dirty="0" smtClean="0"/>
          </a:p>
          <a:p>
            <a:pPr lvl="0"/>
            <a:r>
              <a:rPr lang="ru-RU" dirty="0" smtClean="0"/>
              <a:t>На столе оставляют только те инструменты, которые нужны для работы в данное время. При этом готовальня, угольники, карандаши и резинка должны лежать справа, а книга — слева.</a:t>
            </a:r>
          </a:p>
          <a:p>
            <a:pPr lvl="0">
              <a:buNone/>
            </a:pPr>
            <a:endParaRPr lang="ru-RU" dirty="0" smtClean="0"/>
          </a:p>
          <a:p>
            <a:pPr lvl="0"/>
            <a:r>
              <a:rPr lang="ru-RU" dirty="0" smtClean="0"/>
              <a:t>Не нужно сильно наклоняться над чертежом.</a:t>
            </a:r>
          </a:p>
          <a:p>
            <a:pPr lvl="0">
              <a:buNone/>
            </a:pPr>
            <a:endParaRPr lang="ru-RU" dirty="0" smtClean="0"/>
          </a:p>
          <a:p>
            <a:pPr lvl="0"/>
            <a:r>
              <a:rPr lang="ru-RU" dirty="0" smtClean="0"/>
              <a:t>Чтобы чертеж был чистым и аккуратны, каждый раз перед черчением все инструменты протирают сухой тряпкой, моют руки.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Eto_vazhno_zna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5000636"/>
            <a:ext cx="6800872" cy="923924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353</TotalTime>
  <Words>463</Words>
  <PresentationFormat>Экран (4:3)</PresentationFormat>
  <Paragraphs>62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 Иванов</dc:creator>
  <cp:lastModifiedBy>Алексей Иванов</cp:lastModifiedBy>
  <cp:revision>36</cp:revision>
  <dcterms:created xsi:type="dcterms:W3CDTF">2022-11-21T09:18:57Z</dcterms:created>
  <dcterms:modified xsi:type="dcterms:W3CDTF">2022-11-21T15:24:26Z</dcterms:modified>
</cp:coreProperties>
</file>