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58" r:id="rId4"/>
    <p:sldId id="269" r:id="rId5"/>
    <p:sldId id="268" r:id="rId6"/>
    <p:sldId id="282" r:id="rId7"/>
    <p:sldId id="274" r:id="rId8"/>
    <p:sldId id="284" r:id="rId9"/>
    <p:sldId id="272" r:id="rId10"/>
    <p:sldId id="286" r:id="rId11"/>
    <p:sldId id="289" r:id="rId12"/>
    <p:sldId id="288" r:id="rId13"/>
    <p:sldId id="292" r:id="rId14"/>
    <p:sldId id="293" r:id="rId15"/>
    <p:sldId id="297" r:id="rId16"/>
    <p:sldId id="305" r:id="rId17"/>
    <p:sldId id="295" r:id="rId18"/>
    <p:sldId id="300" r:id="rId19"/>
    <p:sldId id="302" r:id="rId20"/>
    <p:sldId id="303" r:id="rId21"/>
    <p:sldId id="279" r:id="rId22"/>
    <p:sldId id="29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147" autoAdjust="0"/>
    <p:restoredTop sz="99769" autoAdjust="0"/>
  </p:normalViewPr>
  <p:slideViewPr>
    <p:cSldViewPr>
      <p:cViewPr>
        <p:scale>
          <a:sx n="100" d="100"/>
          <a:sy n="100" d="100"/>
        </p:scale>
        <p:origin x="-534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5FF68-2373-41BC-A92E-0D4A670AEED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BFF9C-0798-4FC5-B5C6-2FDD8088BA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5FF68-2373-41BC-A92E-0D4A670AEED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BFF9C-0798-4FC5-B5C6-2FDD8088BA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5FF68-2373-41BC-A92E-0D4A670AEED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BFF9C-0798-4FC5-B5C6-2FDD8088BA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5FF68-2373-41BC-A92E-0D4A670AEED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BFF9C-0798-4FC5-B5C6-2FDD8088BA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5FF68-2373-41BC-A92E-0D4A670AEED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BFF9C-0798-4FC5-B5C6-2FDD8088BA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5FF68-2373-41BC-A92E-0D4A670AEED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BFF9C-0798-4FC5-B5C6-2FDD8088BA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5FF68-2373-41BC-A92E-0D4A670AEED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BFF9C-0798-4FC5-B5C6-2FDD8088BA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5FF68-2373-41BC-A92E-0D4A670AEED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BFF9C-0798-4FC5-B5C6-2FDD8088BA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5FF68-2373-41BC-A92E-0D4A670AEED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BFF9C-0798-4FC5-B5C6-2FDD8088BA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5FF68-2373-41BC-A92E-0D4A670AEED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BFF9C-0798-4FC5-B5C6-2FDD8088BA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5FF68-2373-41BC-A92E-0D4A670AEED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BFF9C-0798-4FC5-B5C6-2FDD8088BA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5FF68-2373-41BC-A92E-0D4A670AEED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BFF9C-0798-4FC5-B5C6-2FDD8088BA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Рмационная</a:t>
            </a:r>
            <a:r>
              <a:rPr lang="ru-RU" dirty="0" smtClean="0"/>
              <a:t> карта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ata3.proshkolu.ru/content/media/pic/std/1000000/566000/565533-39cf8f7c2bcd6f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249778">
            <a:off x="2286000" y="1114872"/>
            <a:ext cx="45720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00"/>
                </a:solidFill>
                <a:latin typeface="Times New Roman"/>
              </a:rPr>
              <a:t>Проект в младшей группе</a:t>
            </a:r>
            <a:r>
              <a:rPr lang="ru-RU" sz="3200" b="1" dirty="0" smtClean="0">
                <a:latin typeface="Times New Roman"/>
              </a:rPr>
              <a:t/>
            </a:r>
            <a:br>
              <a:rPr lang="ru-RU" sz="3200" b="1" dirty="0" smtClean="0">
                <a:latin typeface="Times New Roman"/>
              </a:rPr>
            </a:br>
            <a:r>
              <a:rPr lang="ru-RU" sz="3200" b="1" i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3200" b="1" i="1" dirty="0" smtClean="0">
                <a:solidFill>
                  <a:srgbClr val="000000"/>
                </a:solidFill>
                <a:latin typeface="Times New Roman"/>
              </a:rPr>
              <a:t>«Знакомство детей с профессией врача»</a:t>
            </a:r>
          </a:p>
          <a:p>
            <a:pPr algn="ctr"/>
            <a:endParaRPr lang="ru-RU" sz="2400" b="1" i="1" dirty="0" smtClean="0">
              <a:solidFill>
                <a:srgbClr val="000000"/>
              </a:solidFill>
              <a:latin typeface="Times New Roman"/>
            </a:endParaRPr>
          </a:p>
          <a:p>
            <a:pPr algn="r"/>
            <a:r>
              <a:rPr lang="ru-RU" sz="2400" b="1" i="1" dirty="0" smtClean="0">
                <a:solidFill>
                  <a:srgbClr val="000000"/>
                </a:solidFill>
                <a:latin typeface="Times New Roman"/>
              </a:rPr>
              <a:t>МОУ Кадетской школы дошкольного отделения</a:t>
            </a:r>
          </a:p>
          <a:p>
            <a:pPr algn="r"/>
            <a:endParaRPr lang="ru-RU" sz="2400" b="1" i="1" dirty="0">
              <a:solidFill>
                <a:srgbClr val="000000"/>
              </a:solidFill>
              <a:latin typeface="Times New Roman"/>
            </a:endParaRPr>
          </a:p>
          <a:p>
            <a:pPr algn="r"/>
            <a:r>
              <a:rPr lang="ru-RU" sz="2400" b="1" i="1" dirty="0" smtClean="0">
                <a:solidFill>
                  <a:srgbClr val="000000"/>
                </a:solidFill>
                <a:latin typeface="Times New Roman"/>
              </a:rPr>
              <a:t>Автор проекта:</a:t>
            </a:r>
          </a:p>
          <a:p>
            <a:pPr algn="r"/>
            <a:r>
              <a:rPr lang="ru-RU" sz="2400" b="1" i="1" dirty="0">
                <a:solidFill>
                  <a:srgbClr val="000000"/>
                </a:solidFill>
                <a:latin typeface="Times New Roman"/>
              </a:rPr>
              <a:t>в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/>
              </a:rPr>
              <a:t>оспитатель </a:t>
            </a:r>
            <a:r>
              <a:rPr lang="ru-RU" sz="2400" b="1" i="1" dirty="0" err="1" smtClean="0">
                <a:solidFill>
                  <a:srgbClr val="000000"/>
                </a:solidFill>
                <a:latin typeface="Times New Roman"/>
              </a:rPr>
              <a:t>Куряева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/>
              </a:rPr>
              <a:t> Э.Д.</a:t>
            </a:r>
          </a:p>
          <a:p>
            <a:pPr algn="r"/>
            <a:r>
              <a:rPr lang="ru-RU" sz="2400" b="1" i="1" dirty="0" smtClean="0">
                <a:solidFill>
                  <a:srgbClr val="000000"/>
                </a:solidFill>
                <a:latin typeface="Times New Roman"/>
              </a:rPr>
              <a:t>Декабрь 2022 г</a:t>
            </a: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zrenielib.ru/tw_refs/1/165/165_html_m665c4f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857356" y="1285860"/>
            <a:ext cx="59293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980728"/>
            <a:ext cx="6120680" cy="5909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charset="0"/>
              <a:buChar char="•"/>
            </a:pPr>
            <a:r>
              <a:rPr lang="ru-RU" dirty="0">
                <a:solidFill>
                  <a:srgbClr val="FF0000"/>
                </a:solidFill>
                <a:latin typeface="Calibri" pitchFamily="34" charset="0"/>
              </a:rPr>
              <a:t>Игровая деятельность. </a:t>
            </a:r>
            <a:r>
              <a:rPr lang="ru-RU" dirty="0">
                <a:latin typeface="Calibri" pitchFamily="34" charset="0"/>
              </a:rPr>
              <a:t>Сюжетно-ролевые игры «Больница», «Кукла Катя заболела», «Выздоровление Куклы Кати, возвращение в детский сад»,  «Стоматологическая поликлиника»</a:t>
            </a:r>
          </a:p>
          <a:p>
            <a:pPr algn="just">
              <a:buFont typeface="Arial" charset="0"/>
              <a:buChar char="•"/>
            </a:pPr>
            <a:r>
              <a:rPr lang="ru-RU" dirty="0">
                <a:latin typeface="Calibri" pitchFamily="34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Calibri" pitchFamily="34" charset="0"/>
              </a:rPr>
              <a:t>Изобразительная деятельность. </a:t>
            </a:r>
            <a:r>
              <a:rPr lang="ru-RU" dirty="0">
                <a:latin typeface="Calibri" pitchFamily="34" charset="0"/>
              </a:rPr>
              <a:t>Лепка «</a:t>
            </a:r>
            <a:r>
              <a:rPr lang="ru-RU" dirty="0" err="1">
                <a:latin typeface="Calibri" pitchFamily="34" charset="0"/>
              </a:rPr>
              <a:t>Витаминки</a:t>
            </a:r>
            <a:r>
              <a:rPr lang="ru-RU" dirty="0">
                <a:latin typeface="Calibri" pitchFamily="34" charset="0"/>
              </a:rPr>
              <a:t>». Рисование «По замыслу на тему «Больница», изготовление с детьми градусников для игры, Разукрашивание и рисование недостающих деталей скорой помощи и врача.</a:t>
            </a:r>
          </a:p>
          <a:p>
            <a:pPr algn="just">
              <a:buFont typeface="Arial" charset="0"/>
              <a:buChar char="•"/>
            </a:pPr>
            <a:r>
              <a:rPr lang="ru-RU" dirty="0">
                <a:latin typeface="Calibri" pitchFamily="34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Calibri" pitchFamily="34" charset="0"/>
              </a:rPr>
              <a:t>Конструирование. </a:t>
            </a:r>
            <a:r>
              <a:rPr lang="ru-RU" dirty="0">
                <a:latin typeface="Calibri" pitchFamily="34" charset="0"/>
              </a:rPr>
              <a:t>Постройка больницы, аптеки.</a:t>
            </a:r>
          </a:p>
          <a:p>
            <a:pPr algn="just">
              <a:buFont typeface="Arial" charset="0"/>
              <a:buChar char="•"/>
            </a:pPr>
            <a:r>
              <a:rPr lang="ru-RU" dirty="0">
                <a:solidFill>
                  <a:srgbClr val="FF0000"/>
                </a:solidFill>
                <a:latin typeface="Calibri" pitchFamily="34" charset="0"/>
              </a:rPr>
              <a:t>Работа  с родителями .</a:t>
            </a:r>
            <a:r>
              <a:rPr lang="ru-RU" dirty="0">
                <a:latin typeface="Calibri" pitchFamily="34" charset="0"/>
              </a:rPr>
              <a:t>Привлечение родителей к изготовлению атрибутов, костюмов для сюжетно-ролевой игры «Больница».</a:t>
            </a:r>
          </a:p>
          <a:p>
            <a:pPr algn="just">
              <a:buFont typeface="Arial" charset="0"/>
              <a:buChar char="•"/>
            </a:pPr>
            <a:r>
              <a:rPr lang="ru-RU" dirty="0">
                <a:latin typeface="Calibri" pitchFamily="34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Calibri" pitchFamily="34" charset="0"/>
              </a:rPr>
              <a:t>Наблюдения на прогулке </a:t>
            </a:r>
          </a:p>
          <a:p>
            <a:pPr algn="just">
              <a:buFontTx/>
              <a:buChar char="-"/>
            </a:pPr>
            <a:r>
              <a:rPr lang="ru-RU" dirty="0">
                <a:latin typeface="Calibri" pitchFamily="34" charset="0"/>
              </a:rPr>
              <a:t> За машиной скорой помощи. </a:t>
            </a:r>
          </a:p>
          <a:p>
            <a:pPr algn="just">
              <a:buFontTx/>
              <a:buChar char="-"/>
            </a:pPr>
            <a:r>
              <a:rPr lang="ru-RU" dirty="0">
                <a:latin typeface="Calibri" pitchFamily="34" charset="0"/>
              </a:rPr>
              <a:t> Наблюдение за погодой и одеждой. </a:t>
            </a:r>
          </a:p>
          <a:p>
            <a:pPr algn="just"/>
            <a:r>
              <a:rPr lang="ru-RU" dirty="0">
                <a:latin typeface="Calibri" pitchFamily="34" charset="0"/>
              </a:rPr>
              <a:t>* </a:t>
            </a:r>
            <a:r>
              <a:rPr lang="ru-RU" dirty="0">
                <a:solidFill>
                  <a:srgbClr val="FF0000"/>
                </a:solidFill>
                <a:latin typeface="Calibri" pitchFamily="34" charset="0"/>
              </a:rPr>
              <a:t>Дидактические игры: </a:t>
            </a:r>
          </a:p>
          <a:p>
            <a:pPr algn="just"/>
            <a:r>
              <a:rPr lang="ru-RU" dirty="0">
                <a:latin typeface="Calibri" pitchFamily="34" charset="0"/>
              </a:rPr>
              <a:t>  «Кому принадлежат эти инструменты», «Найди лишнее», «Что нужно для работы врачу»,  «Поиски клада», «Обезьянки», «Подскажи словечко».</a:t>
            </a:r>
          </a:p>
          <a:p>
            <a:pPr>
              <a:buFontTx/>
              <a:buChar char="-"/>
            </a:pPr>
            <a:endParaRPr lang="ru-RU" dirty="0"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endParaRPr lang="ru-RU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067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2" descr="http://zrenielib.ru/tw_refs/1/165/165_html_m665c4f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428860" y="928670"/>
            <a:ext cx="47863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i="1" u="sng" dirty="0" smtClean="0">
                <a:solidFill>
                  <a:srgbClr val="FF0000"/>
                </a:solidFill>
              </a:rPr>
              <a:t>III</a:t>
            </a:r>
            <a:r>
              <a:rPr lang="ru-RU" sz="2400" b="1" i="1" u="sng" dirty="0" smtClean="0">
                <a:solidFill>
                  <a:srgbClr val="FF0000"/>
                </a:solidFill>
              </a:rPr>
              <a:t> этап </a:t>
            </a:r>
            <a:r>
              <a:rPr lang="en-US" sz="2400" b="1" i="1" u="sng" dirty="0" smtClean="0">
                <a:solidFill>
                  <a:srgbClr val="FF0000"/>
                </a:solidFill>
              </a:rPr>
              <a:t> </a:t>
            </a:r>
            <a:r>
              <a:rPr lang="ru-RU" sz="2400" b="1" i="1" u="sng" dirty="0" smtClean="0">
                <a:solidFill>
                  <a:srgbClr val="FF0000"/>
                </a:solidFill>
              </a:rPr>
              <a:t>ЗАКЛЮЧИТЕЛЬНЫЙ</a:t>
            </a:r>
            <a:endParaRPr lang="ru-RU" sz="2400" b="1" i="1" u="sng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43174" y="1357298"/>
            <a:ext cx="5143536" cy="4154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Выставка творческих работ по рисованию, лепке, аппликации.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росмотр познавательной презентации «Профессия-врач» и интегрированная организованная деятельность, где закрепляются все знания, полученные о врачах, медсестре, о необходимости с детства беречь свое здоровье.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Отчет- презентация  «Знакомство с профессией врача» </a:t>
            </a:r>
          </a:p>
        </p:txBody>
      </p:sp>
    </p:spTree>
    <p:extLst>
      <p:ext uri="{BB962C8B-B14F-4D97-AF65-F5344CB8AC3E}">
        <p14:creationId xmlns:p14="http://schemas.microsoft.com/office/powerpoint/2010/main" xmlns="" val="25272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Содержимое 10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3336" b="13336"/>
          <a:stretch>
            <a:fillRect/>
          </a:stretch>
        </p:blipFill>
        <p:spPr/>
      </p:pic>
      <p:pic>
        <p:nvPicPr>
          <p:cNvPr id="4" name="Picture 2" descr="http://zrenielib.ru/tw_refs/1/165/165_html_m665c4f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-3552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95737" y="332656"/>
            <a:ext cx="4573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alibri" pitchFamily="34" charset="0"/>
              </a:rPr>
              <a:t>А теперь покажу как это все </a:t>
            </a:r>
            <a:r>
              <a:rPr lang="ru-RU" b="1" dirty="0" smtClean="0">
                <a:latin typeface="Calibri" pitchFamily="34" charset="0"/>
              </a:rPr>
              <a:t>происходило </a:t>
            </a:r>
            <a:r>
              <a:rPr lang="ru-RU" dirty="0" smtClean="0"/>
              <a:t>Экскурсия в медицинский кабинет</a:t>
            </a:r>
            <a:endParaRPr lang="ru-RU" b="1" dirty="0" smtClean="0"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1196753"/>
            <a:ext cx="5454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latin typeface="Calibri" pitchFamily="34" charset="0"/>
              </a:rPr>
              <a:t>В медицинский кабинет идем,</a:t>
            </a:r>
          </a:p>
          <a:p>
            <a:r>
              <a:rPr lang="ru-RU" b="1" i="1" dirty="0">
                <a:latin typeface="Calibri" pitchFamily="34" charset="0"/>
              </a:rPr>
              <a:t>Чтобы многое узнать о нем.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59832" y="4581128"/>
            <a:ext cx="54006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latin typeface="Calibri" pitchFamily="34" charset="0"/>
            </a:endParaRPr>
          </a:p>
          <a:p>
            <a:endParaRPr lang="ru-RU" b="1" i="1" dirty="0">
              <a:latin typeface="Calibri" pitchFamily="34" charset="0"/>
            </a:endParaRPr>
          </a:p>
          <a:p>
            <a:endParaRPr lang="ru-RU" b="1" i="1" dirty="0" smtClean="0">
              <a:latin typeface="Calibri" pitchFamily="34" charset="0"/>
            </a:endParaRPr>
          </a:p>
          <a:p>
            <a:endParaRPr lang="ru-RU" b="1" i="1" dirty="0">
              <a:latin typeface="Calibri" pitchFamily="34" charset="0"/>
            </a:endParaRPr>
          </a:p>
          <a:p>
            <a:r>
              <a:rPr lang="ru-RU" b="1" i="1" dirty="0" smtClean="0">
                <a:latin typeface="Calibri" pitchFamily="34" charset="0"/>
              </a:rPr>
              <a:t>Нас встречает медсестра- Юлия Геннадьевна</a:t>
            </a:r>
          </a:p>
          <a:p>
            <a:r>
              <a:rPr lang="ru-RU" b="1" i="1" dirty="0">
                <a:latin typeface="Calibri" pitchFamily="34" charset="0"/>
              </a:rPr>
              <a:t>Расскажет о том она нам, </a:t>
            </a:r>
          </a:p>
          <a:p>
            <a:r>
              <a:rPr lang="ru-RU" b="1" i="1" dirty="0">
                <a:latin typeface="Calibri" pitchFamily="34" charset="0"/>
              </a:rPr>
              <a:t>Как быть здоровыми и бодрыми </a:t>
            </a:r>
            <a:r>
              <a:rPr lang="ru-RU" b="1" i="1" dirty="0" smtClean="0">
                <a:latin typeface="Calibri" pitchFamily="34" charset="0"/>
              </a:rPr>
              <a:t>всегда</a:t>
            </a:r>
            <a:endParaRPr lang="ru-RU" b="1" i="1" dirty="0">
              <a:latin typeface="Calibri" pitchFamily="34" charset="0"/>
            </a:endParaRPr>
          </a:p>
        </p:txBody>
      </p:sp>
      <p:pic>
        <p:nvPicPr>
          <p:cNvPr id="12" name="Изображение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683568" y="1844824"/>
            <a:ext cx="3456384" cy="3168352"/>
          </a:xfrm>
          <a:prstGeom prst="rect">
            <a:avLst/>
          </a:prstGeom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1124744"/>
            <a:ext cx="2664296" cy="4290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176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zrenielib.ru/tw_refs/1/165/165_html_m665c4f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92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28288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latin typeface="Calibri" pitchFamily="34" charset="0"/>
              </a:rPr>
              <a:t>Как закаляться всем полезно,</a:t>
            </a:r>
          </a:p>
          <a:p>
            <a:r>
              <a:rPr lang="ru-RU" b="1" i="1" dirty="0">
                <a:latin typeface="Calibri" pitchFamily="34" charset="0"/>
              </a:rPr>
              <a:t>Зарядку делать по утрам.</a:t>
            </a:r>
          </a:p>
          <a:p>
            <a:r>
              <a:rPr lang="ru-RU" b="1" i="1" dirty="0">
                <a:latin typeface="Calibri" pitchFamily="34" charset="0"/>
              </a:rPr>
              <a:t>И есть здоровые продукты - </a:t>
            </a:r>
          </a:p>
          <a:p>
            <a:r>
              <a:rPr lang="ru-RU" b="1" i="1" dirty="0">
                <a:latin typeface="Calibri" pitchFamily="34" charset="0"/>
              </a:rPr>
              <a:t>Прививаться когда это нужно нам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7666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zrenielib.ru/tw_refs/1/165/165_html_m665c4f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99392"/>
            <a:ext cx="9144000" cy="72180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26903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latin typeface="Calibri" pitchFamily="34" charset="0"/>
              </a:rPr>
              <a:t>Мы многое теперь узнали,</a:t>
            </a:r>
          </a:p>
          <a:p>
            <a:r>
              <a:rPr lang="ru-RU" b="1" i="1" dirty="0">
                <a:latin typeface="Calibri" pitchFamily="34" charset="0"/>
              </a:rPr>
              <a:t> И нам понятно для </a:t>
            </a:r>
            <a:r>
              <a:rPr lang="ru-RU" b="1" i="1" dirty="0" smtClean="0">
                <a:latin typeface="Calibri" pitchFamily="34" charset="0"/>
              </a:rPr>
              <a:t>чего, </a:t>
            </a:r>
            <a:endParaRPr lang="ru-RU" b="1" i="1" dirty="0">
              <a:latin typeface="Calibri" pitchFamily="34" charset="0"/>
            </a:endParaRPr>
          </a:p>
          <a:p>
            <a:r>
              <a:rPr lang="ru-RU" b="1" i="1" dirty="0">
                <a:latin typeface="Calibri" pitchFamily="34" charset="0"/>
              </a:rPr>
              <a:t>такие люди – как врачи,</a:t>
            </a:r>
          </a:p>
          <a:p>
            <a:r>
              <a:rPr lang="ru-RU" b="1" i="1" dirty="0">
                <a:latin typeface="Calibri" pitchFamily="34" charset="0"/>
              </a:rPr>
              <a:t>Всем людям в мире </a:t>
            </a:r>
            <a:r>
              <a:rPr lang="ru-RU" b="1" i="1" dirty="0" smtClean="0">
                <a:latin typeface="Calibri" pitchFamily="34" charset="0"/>
              </a:rPr>
              <a:t>помогают,</a:t>
            </a:r>
            <a:endParaRPr lang="ru-RU" b="1" i="1" dirty="0">
              <a:latin typeface="Calibri" pitchFamily="34" charset="0"/>
            </a:endParaRPr>
          </a:p>
          <a:p>
            <a:r>
              <a:rPr lang="ru-RU" b="1" i="1" dirty="0">
                <a:latin typeface="Calibri" pitchFamily="34" charset="0"/>
              </a:rPr>
              <a:t>И ценны </a:t>
            </a:r>
            <a:r>
              <a:rPr lang="ru-RU" b="1" i="1" dirty="0" smtClean="0">
                <a:latin typeface="Calibri" pitchFamily="34" charset="0"/>
              </a:rPr>
              <a:t>очень, </a:t>
            </a:r>
            <a:r>
              <a:rPr lang="ru-RU" b="1" i="1" dirty="0">
                <a:latin typeface="Calibri" pitchFamily="34" charset="0"/>
              </a:rPr>
              <a:t>и нужны!</a:t>
            </a:r>
          </a:p>
        </p:txBody>
      </p:sp>
    </p:spTree>
    <p:extLst>
      <p:ext uri="{BB962C8B-B14F-4D97-AF65-F5344CB8AC3E}">
        <p14:creationId xmlns:p14="http://schemas.microsoft.com/office/powerpoint/2010/main" xmlns="" val="234135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zrenielib.ru/tw_refs/1/165/165_html_m665c4f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92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27784" y="1582341"/>
            <a:ext cx="4248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5696" y="980728"/>
            <a:ext cx="547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FF0000"/>
                </a:solidFill>
              </a:rPr>
              <a:t>Сюжетно </a:t>
            </a:r>
            <a:r>
              <a:rPr lang="mr-IN" sz="2400" b="1" i="1" u="sng" dirty="0" smtClean="0">
                <a:solidFill>
                  <a:srgbClr val="FF0000"/>
                </a:solidFill>
              </a:rPr>
              <a:t>–</a:t>
            </a:r>
            <a:r>
              <a:rPr lang="ru-RU" sz="2400" b="1" i="1" u="sng" dirty="0" smtClean="0">
                <a:solidFill>
                  <a:srgbClr val="FF0000"/>
                </a:solidFill>
              </a:rPr>
              <a:t> ролевая игра «Прием в поликлинике»</a:t>
            </a:r>
            <a:endParaRPr lang="ru-RU" sz="2400" b="1" i="1" u="sng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latin typeface="Calibri" pitchFamily="34" charset="0"/>
              </a:rPr>
              <a:t>Открывается больница. </a:t>
            </a:r>
          </a:p>
          <a:p>
            <a:r>
              <a:rPr lang="ru-RU" b="1" i="1" dirty="0">
                <a:latin typeface="Calibri" pitchFamily="34" charset="0"/>
              </a:rPr>
              <a:t> Приходите к нам лечиться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6981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zrenielib.ru/tw_refs/1/165/165_html_m665c4f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92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6" name="Рисунок 2" descr="DSCN057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544" y="116632"/>
            <a:ext cx="3960440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3" descr="DSCN053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3860800"/>
            <a:ext cx="3960242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932040" y="1124744"/>
            <a:ext cx="2016224" cy="4524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Мы пока еще ребята,</a:t>
            </a:r>
            <a:endParaRPr lang="ru-RU" b="1" i="1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b="1" i="1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Не умеем мы считать,</a:t>
            </a:r>
            <a:endParaRPr lang="ru-RU" b="1" i="1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b="1" i="1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Может, знаний маловато,</a:t>
            </a:r>
            <a:endParaRPr lang="ru-RU" b="1" i="1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b="1" i="1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Но ведь можно помечтать!</a:t>
            </a:r>
            <a:endParaRPr lang="ru-RU" b="1" i="1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b="1" i="1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Я врачом, наверно, буду,</a:t>
            </a:r>
            <a:endParaRPr lang="ru-RU" b="1" i="1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b="1" i="1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Стану я лечить людей!</a:t>
            </a:r>
            <a:endParaRPr lang="ru-RU" b="1" i="1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b="1" i="1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Буду ездить я повсюду</a:t>
            </a:r>
            <a:endParaRPr lang="ru-RU" b="1" i="1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b="1" i="1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И спасать больных детей!</a:t>
            </a:r>
            <a:endParaRPr lang="ru-RU" b="1" i="1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098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zrenielib.ru/tw_refs/1/165/165_html_m665c4f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92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1" descr="DSCN069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60350"/>
            <a:ext cx="3672532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3" descr="DSCN0699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512" y="3429000"/>
            <a:ext cx="3744416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" descr="DSCN0698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7984" y="260648"/>
            <a:ext cx="4176464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427984" y="2551837"/>
            <a:ext cx="3024336" cy="2862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latin typeface="Calibri" pitchFamily="34" charset="0"/>
              </a:rPr>
              <a:t>На свете много профессий разных,</a:t>
            </a:r>
          </a:p>
          <a:p>
            <a:r>
              <a:rPr lang="ru-RU" b="1" i="1" dirty="0">
                <a:latin typeface="Calibri" pitchFamily="34" charset="0"/>
              </a:rPr>
              <a:t> И все они людям нужны,</a:t>
            </a:r>
          </a:p>
          <a:p>
            <a:r>
              <a:rPr lang="ru-RU" b="1" i="1" dirty="0">
                <a:latin typeface="Calibri" pitchFamily="34" charset="0"/>
              </a:rPr>
              <a:t> От самых простых и до самых важных,</a:t>
            </a:r>
          </a:p>
          <a:p>
            <a:r>
              <a:rPr lang="ru-RU" b="1" i="1" dirty="0">
                <a:latin typeface="Calibri" pitchFamily="34" charset="0"/>
              </a:rPr>
              <a:t> Все они в жизни важны.</a:t>
            </a:r>
          </a:p>
          <a:p>
            <a:r>
              <a:rPr lang="ru-RU" b="1" i="1" dirty="0">
                <a:latin typeface="Calibri" pitchFamily="34" charset="0"/>
              </a:rPr>
              <a:t> Вот, например, профессия врача.</a:t>
            </a:r>
          </a:p>
          <a:p>
            <a:r>
              <a:rPr lang="ru-RU" b="1" i="1" dirty="0">
                <a:latin typeface="Calibri" pitchFamily="34" charset="0"/>
              </a:rPr>
              <a:t> Как жили люди без нее на свете?</a:t>
            </a:r>
          </a:p>
        </p:txBody>
      </p:sp>
    </p:spTree>
    <p:extLst>
      <p:ext uri="{BB962C8B-B14F-4D97-AF65-F5344CB8AC3E}">
        <p14:creationId xmlns:p14="http://schemas.microsoft.com/office/powerpoint/2010/main" xmlns="" val="234135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zrenielib.ru/tw_refs/1/165/165_html_m665c4f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48" y="-29592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6" name="Рисунок 3" descr="DSCN069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88913"/>
            <a:ext cx="3672532" cy="2808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5" descr="DSCN070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3573463"/>
            <a:ext cx="3601095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4" descr="DSCN0700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88913"/>
            <a:ext cx="43211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283968" y="3212976"/>
            <a:ext cx="37981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latin typeface="Calibri" pitchFamily="34" charset="0"/>
              </a:rPr>
              <a:t>Врачи нужны повсюду и всегда,</a:t>
            </a:r>
          </a:p>
          <a:p>
            <a:r>
              <a:rPr lang="ru-RU" b="1" i="1" dirty="0">
                <a:latin typeface="Calibri" pitchFamily="34" charset="0"/>
              </a:rPr>
              <a:t> Чтоб росли здоровенькими дети.</a:t>
            </a:r>
          </a:p>
          <a:p>
            <a:r>
              <a:rPr lang="ru-RU" b="1" i="1" dirty="0">
                <a:latin typeface="Calibri" pitchFamily="34" charset="0"/>
              </a:rPr>
              <a:t> Врач всех внимательно осмотрит и узнает,</a:t>
            </a:r>
          </a:p>
          <a:p>
            <a:r>
              <a:rPr lang="ru-RU" b="1" i="1" dirty="0">
                <a:latin typeface="Calibri" pitchFamily="34" charset="0"/>
              </a:rPr>
              <a:t> Что у кого и где болит.</a:t>
            </a:r>
          </a:p>
          <a:p>
            <a:r>
              <a:rPr lang="ru-RU" b="1" i="1" dirty="0">
                <a:latin typeface="Calibri" pitchFamily="34" charset="0"/>
              </a:rPr>
              <a:t> Ну а затем диагноз он поставит</a:t>
            </a:r>
          </a:p>
          <a:p>
            <a:r>
              <a:rPr lang="ru-RU" b="1" i="1" dirty="0">
                <a:latin typeface="Calibri" pitchFamily="34" charset="0"/>
              </a:rPr>
              <a:t> И лишь потом начнет лечить.</a:t>
            </a:r>
          </a:p>
          <a:p>
            <a:r>
              <a:rPr lang="ru-RU" b="1" i="1" dirty="0">
                <a:latin typeface="Calibri" pitchFamily="34" charset="0"/>
              </a:rPr>
              <a:t> Врач нужен всегда, нужен везде,</a:t>
            </a:r>
          </a:p>
          <a:p>
            <a:r>
              <a:rPr lang="ru-RU" b="1" i="1" dirty="0">
                <a:latin typeface="Calibri" pitchFamily="34" charset="0"/>
              </a:rPr>
              <a:t> Чтобы спокойно жить на Земле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7510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zrenielib.ru/tw_refs/1/165/165_html_m665c4f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6" name="Рисунок 3" descr="DSCN070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3" y="188640"/>
            <a:ext cx="3960440" cy="2664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4" descr="DSCN071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3716338"/>
            <a:ext cx="3889127" cy="223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6" descr="DSCN0707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4008" y="332656"/>
            <a:ext cx="4056385" cy="2520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644008" y="3105835"/>
            <a:ext cx="3096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latin typeface="Calibri" pitchFamily="34" charset="0"/>
              </a:rPr>
              <a:t>Обогащение игровой среды по профессии «Врач»</a:t>
            </a:r>
          </a:p>
        </p:txBody>
      </p:sp>
      <p:pic>
        <p:nvPicPr>
          <p:cNvPr id="10" name="Рисунок 5" descr="DSCN0716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32040" y="3717033"/>
            <a:ext cx="374441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2851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zrenielib.ru/tw_refs/1/165/165_html_m665c4f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5842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771800" y="1124744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Информационная карта проекта:</a:t>
            </a:r>
            <a:endParaRPr lang="ru-RU" sz="24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6000" y="2274838"/>
            <a:ext cx="502230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Тема </a:t>
            </a:r>
            <a:r>
              <a:rPr lang="ru-RU" dirty="0"/>
              <a:t>«Знакомство с профессией врача</a:t>
            </a:r>
            <a:r>
              <a:rPr lang="ru-RU" dirty="0" smtClean="0"/>
              <a:t>»</a:t>
            </a:r>
          </a:p>
          <a:p>
            <a:endParaRPr lang="ru-RU" dirty="0"/>
          </a:p>
          <a:p>
            <a:r>
              <a:rPr lang="ru-RU" dirty="0">
                <a:solidFill>
                  <a:srgbClr val="FF0000"/>
                </a:solidFill>
              </a:rPr>
              <a:t>Автор проекта: </a:t>
            </a:r>
            <a:r>
              <a:rPr lang="ru-RU" dirty="0"/>
              <a:t>воспитатель </a:t>
            </a:r>
            <a:r>
              <a:rPr lang="ru-RU" dirty="0" err="1"/>
              <a:t>Куряева</a:t>
            </a:r>
            <a:r>
              <a:rPr lang="ru-RU" dirty="0"/>
              <a:t> Э.Д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>
                <a:solidFill>
                  <a:srgbClr val="FF0000"/>
                </a:solidFill>
              </a:rPr>
              <a:t>Продолжительность проекта</a:t>
            </a:r>
            <a:r>
              <a:rPr lang="ru-RU" dirty="0"/>
              <a:t>: неделя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>
                <a:solidFill>
                  <a:srgbClr val="FF0000"/>
                </a:solidFill>
              </a:rPr>
              <a:t>Тип проекта: </a:t>
            </a:r>
            <a:r>
              <a:rPr lang="ru-RU" dirty="0"/>
              <a:t>познавательно- игровой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>
                <a:solidFill>
                  <a:srgbClr val="FF0000"/>
                </a:solidFill>
              </a:rPr>
              <a:t>Участники проекта: </a:t>
            </a:r>
            <a:r>
              <a:rPr lang="ru-RU" dirty="0"/>
              <a:t>дети младшей группы</a:t>
            </a:r>
            <a:r>
              <a:rPr lang="ru-RU" dirty="0" smtClean="0"/>
              <a:t>№29 </a:t>
            </a:r>
          </a:p>
          <a:p>
            <a:r>
              <a:rPr lang="ru-RU" dirty="0" smtClean="0"/>
              <a:t>д/с «Комета</a:t>
            </a:r>
            <a:r>
              <a:rPr lang="ru-RU" dirty="0"/>
              <a:t>», воспитатели, медсестра, родители.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Возраст </a:t>
            </a:r>
            <a:r>
              <a:rPr lang="ru-RU" dirty="0">
                <a:solidFill>
                  <a:srgbClr val="FF0000"/>
                </a:solidFill>
              </a:rPr>
              <a:t>детей: </a:t>
            </a:r>
            <a:r>
              <a:rPr lang="ru-RU" dirty="0"/>
              <a:t>3-4 года.</a:t>
            </a:r>
          </a:p>
        </p:txBody>
      </p:sp>
    </p:spTree>
    <p:extLst>
      <p:ext uri="{BB962C8B-B14F-4D97-AF65-F5344CB8AC3E}">
        <p14:creationId xmlns:p14="http://schemas.microsoft.com/office/powerpoint/2010/main" xmlns="" val="334760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Рисунок 4" descr="DSCN070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4321175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Рисунок 5" descr="DSCN070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429000"/>
            <a:ext cx="4321175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Рисунок 6" descr="DSCN0727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3860800"/>
            <a:ext cx="2655888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Прямоугольник 8"/>
          <p:cNvSpPr>
            <a:spLocks noChangeArrowheads="1"/>
          </p:cNvSpPr>
          <p:nvPr/>
        </p:nvSpPr>
        <p:spPr bwMode="auto">
          <a:xfrm>
            <a:off x="4572000" y="333375"/>
            <a:ext cx="4572000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Результа</a:t>
            </a:r>
            <a:r>
              <a:rPr lang="ru-RU">
                <a:latin typeface="Calibri" pitchFamily="34" charset="0"/>
              </a:rPr>
              <a:t>т: </a:t>
            </a:r>
          </a:p>
          <a:p>
            <a:r>
              <a:rPr lang="ru-RU">
                <a:latin typeface="Calibri" pitchFamily="34" charset="0"/>
              </a:rPr>
              <a:t>• Дети в конце проекта стали чаще использовать для игр сюжетно-ролевую игру «БОЛЬНИЦА» с большим интересом и успехом играть в неё.</a:t>
            </a:r>
          </a:p>
          <a:p>
            <a:endParaRPr lang="ru-RU">
              <a:latin typeface="Calibri" pitchFamily="34" charset="0"/>
            </a:endParaRPr>
          </a:p>
          <a:p>
            <a:r>
              <a:rPr lang="ru-RU">
                <a:latin typeface="Calibri" pitchFamily="34" charset="0"/>
              </a:rPr>
              <a:t> • Родители были заинтересованы темой и получили новую и полезную информацию, успешно опробованную на своих детях, что понятно из беседы с родителями на данную тему</a:t>
            </a:r>
          </a:p>
        </p:txBody>
      </p:sp>
    </p:spTree>
    <p:extLst>
      <p:ext uri="{BB962C8B-B14F-4D97-AF65-F5344CB8AC3E}">
        <p14:creationId xmlns:p14="http://schemas.microsoft.com/office/powerpoint/2010/main" xmlns="" val="4332716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zrenielib.ru/tw_refs/1/165/165_html_m665c4f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92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835696" y="980728"/>
            <a:ext cx="547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FF0000"/>
                </a:solidFill>
              </a:rPr>
              <a:t>Будьте здоровы, взрослые и дети!</a:t>
            </a:r>
            <a:endParaRPr lang="ru-RU" sz="2400" b="1" i="1" u="sng" dirty="0">
              <a:solidFill>
                <a:srgbClr val="FF0000"/>
              </a:solidFill>
            </a:endParaRPr>
          </a:p>
        </p:txBody>
      </p:sp>
      <p:pic>
        <p:nvPicPr>
          <p:cNvPr id="7" name="Picture 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339752" y="1484784"/>
            <a:ext cx="4489450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0718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zrenielib.ru/tw_refs/1/165/165_html_m665c4f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92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27784" y="1582341"/>
            <a:ext cx="4248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5696" y="980728"/>
            <a:ext cx="547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FF0000"/>
                </a:solidFill>
              </a:rPr>
              <a:t>Спасибо за внимание!</a:t>
            </a:r>
            <a:endParaRPr lang="ru-RU" sz="2400" b="1" i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787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zrenielib.ru/tw_refs/1/165/165_html_m665c4f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27784" y="1582341"/>
            <a:ext cx="4248472" cy="4801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детей дошкольного возраста нет чётких представлений о разнообразии трудовой деятельности взрослых. Не сформированы знания о конкретных действиях некоторых профессий: не чётко представляют особенности работы врача; какие предметы необходимы врачу в работе. Недостаточно 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знаний о труде медицинских работников. О том, что за здоровьем человека с самого его рождения наблюдает не только врач- педиатр, но и другие специалисты. Дети младшего возраста боятся врачей, белых халатов. Наша задача- поближе познакомить   детей с добрым доктором,</a:t>
            </a:r>
            <a:r>
              <a:rPr kumimoji="0" lang="ru-RU" b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чтоб в дальнейшем они без опаски ходили в медкабинет.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5696" y="980728"/>
            <a:ext cx="547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FF0000"/>
                </a:solidFill>
              </a:rPr>
              <a:t>Актуальность проекта</a:t>
            </a:r>
            <a:endParaRPr lang="ru-RU" sz="2400" b="1" i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zrenielib.ru/tw_refs/1/165/165_html_m665c4f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3108" y="1000109"/>
            <a:ext cx="59293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проекта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представлений о труде взрослых, а именно  о профессии врача и медсестры.</a:t>
            </a:r>
          </a:p>
        </p:txBody>
      </p:sp>
      <p:pic>
        <p:nvPicPr>
          <p:cNvPr id="5122" name="Picture 2" descr="D:\USER\Desktop\Новая папка (2)\IMG-20180416-WA0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071678"/>
            <a:ext cx="3214710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zrenielib.ru/tw_refs/1/165/165_html_m665c4f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87824" y="1997838"/>
            <a:ext cx="41044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дать детям представление о профессии врача, медсестры;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побуждать переносить полученные знания об этих профессиях в сюжетно- ролевые игры;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пополнить словарный запас  медицинской терминологией;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формировать чувство уважения к труду взрослых, сочувствие к больным, желание оказывать им помощь.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71800" y="1484784"/>
            <a:ext cx="403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проекта:</a:t>
            </a:r>
            <a:endParaRPr lang="ru-RU" sz="24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zrenielib.ru/tw_refs/1/165/165_html_m665c4f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43174" y="1142984"/>
            <a:ext cx="46434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Предполагаемые результаты</a:t>
            </a:r>
            <a:endParaRPr lang="ru-RU" sz="24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000240"/>
            <a:ext cx="564358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Получение информации о таких профессиях, как врач, медсестра, понимание детьми значимости этих профессий.</a:t>
            </a:r>
          </a:p>
          <a:p>
            <a:pPr lvl="0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Проявление признательности и уважения к труду мед. работников, отзывчивости, заботливого отношения к тому, кому требуется помощь.                                                                                                    Сформировать представление о ценности здоровья, желание вести здоровый образ жизни.</a:t>
            </a:r>
          </a:p>
          <a:p>
            <a:pPr lvl="0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организовывать сюжетно-ролевые игры на основе полученных знаний.</a:t>
            </a:r>
          </a:p>
          <a:p>
            <a:pPr lvl="0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Снятие напряжения перед посещением медкабинета, врача.</a:t>
            </a:r>
          </a:p>
        </p:txBody>
      </p:sp>
    </p:spTree>
    <p:extLst>
      <p:ext uri="{BB962C8B-B14F-4D97-AF65-F5344CB8AC3E}">
        <p14:creationId xmlns:p14="http://schemas.microsoft.com/office/powerpoint/2010/main" xmlns="" val="207955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zrenielib.ru/tw_refs/1/165/165_html_m665c4f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57422" y="2071678"/>
            <a:ext cx="5143536" cy="4639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Составление перспективного плана работы по проекту «Знакомство с профессией врача»;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определение целей и задач проекта; </a:t>
            </a: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одбор и изучение методической литературы, необходимой для реализации проекта; </a:t>
            </a: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разработка конспектов бесед, игровых ситуаций, итоговой ОД; </a:t>
            </a: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обновление  атрибутов для сюжетно-ролевых игр;</a:t>
            </a: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создание развивающей среды, внесение дидактических игр по теме и изготовление пособий.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1800" y="1124744"/>
            <a:ext cx="46085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FF0000"/>
                </a:solidFill>
              </a:rPr>
              <a:t> </a:t>
            </a:r>
            <a:r>
              <a:rPr lang="ru-RU" sz="3200" b="1" i="1" u="sng" dirty="0" smtClean="0">
                <a:solidFill>
                  <a:srgbClr val="FF0000"/>
                </a:solidFill>
              </a:rPr>
              <a:t>Этапы проекта</a:t>
            </a:r>
          </a:p>
          <a:p>
            <a:pPr algn="ctr"/>
            <a:r>
              <a:rPr lang="en-US" sz="2400" b="1" i="1" u="sng" dirty="0" smtClean="0">
                <a:solidFill>
                  <a:srgbClr val="FF0000"/>
                </a:solidFill>
              </a:rPr>
              <a:t>I</a:t>
            </a:r>
            <a:r>
              <a:rPr lang="ru-RU" sz="2400" b="1" i="1" u="sng" dirty="0" smtClean="0">
                <a:solidFill>
                  <a:srgbClr val="FF0000"/>
                </a:solidFill>
              </a:rPr>
              <a:t> этап ПОДГОТОВИТЕЛЬНЫЙ:</a:t>
            </a:r>
            <a:endParaRPr lang="ru-RU" sz="2400" b="1" i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zrenielib.ru/tw_refs/1/165/165_html_m665c4f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857356" y="1285860"/>
            <a:ext cx="592935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>
                <a:solidFill>
                  <a:prstClr val="black"/>
                </a:solidFill>
                <a:latin typeface="Calibri" pitchFamily="34" charset="0"/>
              </a:rPr>
              <a:t>Познавательное развитие: </a:t>
            </a:r>
          </a:p>
          <a:p>
            <a:pPr lvl="0" algn="just"/>
            <a:r>
              <a:rPr lang="ru-RU" sz="2400" dirty="0">
                <a:solidFill>
                  <a:prstClr val="black"/>
                </a:solidFill>
                <a:latin typeface="Calibri" pitchFamily="34" charset="0"/>
              </a:rPr>
              <a:t>* Экскурсия в медицинский кабинет детского сада;</a:t>
            </a:r>
          </a:p>
          <a:p>
            <a:pPr lvl="0" algn="just">
              <a:buFont typeface="Arial" charset="0"/>
              <a:buChar char="•"/>
            </a:pPr>
            <a:r>
              <a:rPr lang="ru-RU" sz="2400" dirty="0">
                <a:solidFill>
                  <a:prstClr val="black"/>
                </a:solidFill>
                <a:latin typeface="Calibri" pitchFamily="34" charset="0"/>
              </a:rPr>
              <a:t> встреча с врачом из городской больницы;</a:t>
            </a:r>
          </a:p>
          <a:p>
            <a:pPr lvl="0" algn="just">
              <a:buFont typeface="Arial" charset="0"/>
              <a:buChar char="•"/>
            </a:pPr>
            <a:r>
              <a:rPr lang="ru-RU" sz="2400" dirty="0">
                <a:solidFill>
                  <a:prstClr val="black"/>
                </a:solidFill>
                <a:latin typeface="Calibri" pitchFamily="34" charset="0"/>
              </a:rPr>
              <a:t> наблюдение за работой врача, медсестры;</a:t>
            </a:r>
          </a:p>
          <a:p>
            <a:pPr lvl="0" algn="just">
              <a:buFont typeface="Arial" charset="0"/>
              <a:buChar char="•"/>
            </a:pPr>
            <a:r>
              <a:rPr lang="ru-RU" sz="2400" dirty="0">
                <a:solidFill>
                  <a:prstClr val="black"/>
                </a:solidFill>
                <a:latin typeface="Calibri" pitchFamily="34" charset="0"/>
              </a:rPr>
              <a:t> рассматривание иллюстраций «Профессии»,  «Кукла заболела», «Разные врачи», «Больница», «Медицинские инструменты».</a:t>
            </a:r>
          </a:p>
          <a:p>
            <a:pPr lvl="0" algn="just">
              <a:buFont typeface="Arial" charset="0"/>
              <a:buChar char="•"/>
            </a:pPr>
            <a:r>
              <a:rPr lang="ru-RU" sz="2400" dirty="0">
                <a:solidFill>
                  <a:prstClr val="black"/>
                </a:solidFill>
                <a:latin typeface="Calibri" pitchFamily="34" charset="0"/>
              </a:rPr>
              <a:t> просмотр презентации «Врачи»;</a:t>
            </a:r>
          </a:p>
          <a:p>
            <a:pPr lvl="0" algn="just">
              <a:buFont typeface="Arial" charset="0"/>
              <a:buChar char="•"/>
            </a:pPr>
            <a:r>
              <a:rPr lang="ru-RU" sz="2400" dirty="0">
                <a:solidFill>
                  <a:prstClr val="black"/>
                </a:solidFill>
                <a:latin typeface="Calibri" pitchFamily="34" charset="0"/>
              </a:rPr>
              <a:t> просмотр мультипликационного фильма «Доктор Айболит»</a:t>
            </a:r>
            <a:r>
              <a:rPr lang="ru-RU" sz="2400" dirty="0" smtClean="0">
                <a:solidFill>
                  <a:prstClr val="black"/>
                </a:solidFill>
                <a:latin typeface="Calibri" pitchFamily="34" charset="0"/>
              </a:rPr>
              <a:t>.</a:t>
            </a:r>
            <a:endParaRPr lang="ru-RU" sz="2400" dirty="0">
              <a:solidFill>
                <a:prstClr val="black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025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zrenielib.ru/tw_refs/1/165/165_html_m665c4f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07704" y="1196752"/>
            <a:ext cx="592935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Calibri" pitchFamily="34" charset="0"/>
              </a:rPr>
              <a:t>Развитие </a:t>
            </a:r>
            <a:r>
              <a:rPr lang="ru-RU" dirty="0">
                <a:solidFill>
                  <a:srgbClr val="FF0000"/>
                </a:solidFill>
                <a:latin typeface="Calibri" pitchFamily="34" charset="0"/>
              </a:rPr>
              <a:t>речи </a:t>
            </a:r>
            <a:endParaRPr lang="ru-RU" dirty="0" smtClean="0">
              <a:solidFill>
                <a:srgbClr val="FF0000"/>
              </a:solidFill>
              <a:latin typeface="Calibri" pitchFamily="34" charset="0"/>
            </a:endParaRPr>
          </a:p>
          <a:p>
            <a:pPr algn="r">
              <a:buFont typeface="Arial" pitchFamily="34" charset="0"/>
              <a:buChar char="•"/>
            </a:pPr>
            <a:r>
              <a:rPr lang="ru-RU" dirty="0" smtClean="0">
                <a:solidFill>
                  <a:prstClr val="black"/>
                </a:solidFill>
                <a:latin typeface="Calibri" pitchFamily="34" charset="0"/>
              </a:rPr>
              <a:t>беседы 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«О профессии врача, медсестры», «Кто лечит больных», «Что делает мама, когда я заболел», «Что нужно доктору для работы»; «О значимости лекарственных препаратов», «Здоровый образ жизни», «Осторожно лекарства» .</a:t>
            </a:r>
          </a:p>
          <a:p>
            <a:pPr lvl="0" algn="r">
              <a:buFont typeface="Arial" pitchFamily="34" charset="0"/>
              <a:buChar char="•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Чтение художественной литературы: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К. Чуковский «Айболит», Д.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Снежинкина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«Добрый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доктор»,»Новые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зубы», «Зоркие глазки» ( из цикла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Смешарики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»), Б.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Вайнер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«Мечтаю стать доктором», В.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Сутеев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«Про бегемота, который боялся прививок», Е. Благинина «Больной зайка», А. Крылов «Заболел петушок»,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В.Берестов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«Больная кукла».</a:t>
            </a:r>
          </a:p>
          <a:p>
            <a:pPr lvl="0" algn="r">
              <a:buFont typeface="Arial" pitchFamily="34" charset="0"/>
              <a:buChar char="•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 algn="r">
              <a:buFont typeface="Arial" pitchFamily="34" charset="0"/>
              <a:buChar char="•"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ОБСУЖДЕНИЕ СЮЖЕТОВ, ПОСТУПКОВ ГЕРОЕВ.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1032</Words>
  <Application>Microsoft Macintosh PowerPoint</Application>
  <PresentationFormat>Экран (4:3)</PresentationFormat>
  <Paragraphs>129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Рмационная карта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  </vt:lpstr>
      <vt:lpstr>  </vt:lpstr>
      <vt:lpstr>  </vt:lpstr>
      <vt:lpstr>  </vt:lpstr>
      <vt:lpstr>  </vt:lpstr>
      <vt:lpstr>  </vt:lpstr>
      <vt:lpstr>  </vt:lpstr>
      <vt:lpstr>Слайд 20</vt:lpstr>
      <vt:lpstr>  </vt:lpstr>
      <vt:lpstr>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Ильяс</cp:lastModifiedBy>
  <cp:revision>59</cp:revision>
  <dcterms:created xsi:type="dcterms:W3CDTF">2018-04-03T07:16:44Z</dcterms:created>
  <dcterms:modified xsi:type="dcterms:W3CDTF">2023-10-02T08:05:20Z</dcterms:modified>
</cp:coreProperties>
</file>