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>
        <p:scale>
          <a:sx n="60" d="100"/>
          <a:sy n="60" d="100"/>
        </p:scale>
        <p:origin x="1710" y="11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H:\графика\asadal\scool\scool\38 [Converted].png"/>
          <p:cNvPicPr>
            <a:picLocks noChangeAspect="1" noChangeArrowheads="1"/>
          </p:cNvPicPr>
          <p:nvPr/>
        </p:nvPicPr>
        <p:blipFill>
          <a:blip r:embed="rId2" cstate="print"/>
          <a:srcRect l="11539" b="11939"/>
          <a:stretch>
            <a:fillRect/>
          </a:stretch>
        </p:blipFill>
        <p:spPr bwMode="auto">
          <a:xfrm>
            <a:off x="0" y="5357826"/>
            <a:ext cx="4381445" cy="150017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4290"/>
            <a:ext cx="12192000" cy="1143008"/>
          </a:xfrm>
          <a:gradFill>
            <a:gsLst>
              <a:gs pos="0">
                <a:schemeClr val="accent6">
                  <a:lumMod val="20000"/>
                  <a:lumOff val="80000"/>
                  <a:alpha val="0"/>
                </a:schemeClr>
              </a:gs>
              <a:gs pos="39999">
                <a:schemeClr val="accent6">
                  <a:lumMod val="60000"/>
                  <a:lumOff val="40000"/>
                  <a:alpha val="0"/>
                </a:schemeClr>
              </a:gs>
              <a:gs pos="70000">
                <a:schemeClr val="accent6">
                  <a:lumMod val="75000"/>
                  <a:alpha val="67000"/>
                </a:schemeClr>
              </a:gs>
              <a:gs pos="100000">
                <a:srgbClr val="FF0000">
                  <a:alpha val="60000"/>
                </a:srgbClr>
              </a:gs>
            </a:gsLst>
            <a:lin ang="5400000" scaled="0"/>
          </a:gradFill>
        </p:spPr>
        <p:txBody>
          <a:bodyPr/>
          <a:lstStyle>
            <a:lvl1pPr>
              <a:defRPr b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00221" y="2143116"/>
            <a:ext cx="8534400" cy="1752600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aramond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EA9E419D-1F5C-4BE4-B1FD-6CDC6A139A28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216184" cy="365125"/>
          </a:xfr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A777F5FD-6C65-4357-969F-A7F4EF06E8FC}" type="slidenum">
              <a:rPr lang="ru-RU" smtClean="0"/>
              <a:t>‹#›</a:t>
            </a:fld>
            <a:endParaRPr lang="ru-RU"/>
          </a:p>
        </p:txBody>
      </p:sp>
      <p:pic>
        <p:nvPicPr>
          <p:cNvPr id="1026" name="Picture 2" descr="H:\графика\asadal\scool\scool\23\10101010.png"/>
          <p:cNvPicPr>
            <a:picLocks noChangeAspect="1" noChangeArrowheads="1"/>
          </p:cNvPicPr>
          <p:nvPr/>
        </p:nvPicPr>
        <p:blipFill>
          <a:blip r:embed="rId3" cstate="print"/>
          <a:srcRect l="11857"/>
          <a:stretch>
            <a:fillRect/>
          </a:stretch>
        </p:blipFill>
        <p:spPr bwMode="auto">
          <a:xfrm flipH="1">
            <a:off x="10953784" y="5175262"/>
            <a:ext cx="1238216" cy="168273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578350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E419D-1F5C-4BE4-B1FD-6CDC6A139A28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7F5FD-6C65-4357-969F-A7F4EF06E8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35850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E419D-1F5C-4BE4-B1FD-6CDC6A139A28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7F5FD-6C65-4357-969F-A7F4EF06E8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45010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E419D-1F5C-4BE4-B1FD-6CDC6A139A28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7F5FD-6C65-4357-969F-A7F4EF06E8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1295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>
                <a:solidFill>
                  <a:srgbClr val="C0000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E419D-1F5C-4BE4-B1FD-6CDC6A139A28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7F5FD-6C65-4357-969F-A7F4EF06E8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14828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E419D-1F5C-4BE4-B1FD-6CDC6A139A28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7F5FD-6C65-4357-969F-A7F4EF06E8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04733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E419D-1F5C-4BE4-B1FD-6CDC6A139A28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7F5FD-6C65-4357-969F-A7F4EF06E8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8582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E419D-1F5C-4BE4-B1FD-6CDC6A139A28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7F5FD-6C65-4357-969F-A7F4EF06E8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4017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E419D-1F5C-4BE4-B1FD-6CDC6A139A28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7F5FD-6C65-4357-969F-A7F4EF06E8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48827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E419D-1F5C-4BE4-B1FD-6CDC6A139A28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7F5FD-6C65-4357-969F-A7F4EF06E8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17654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E419D-1F5C-4BE4-B1FD-6CDC6A139A28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7F5FD-6C65-4357-969F-A7F4EF06E8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137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H:\графика\asadal\scool\scool\38 [Converted]111.png"/>
          <p:cNvPicPr>
            <a:picLocks noChangeAspect="1" noChangeArrowheads="1"/>
          </p:cNvPicPr>
          <p:nvPr/>
        </p:nvPicPr>
        <p:blipFill>
          <a:blip r:embed="rId14" cstate="print"/>
          <a:srcRect l="2920" t="16669" r="3650"/>
          <a:stretch>
            <a:fillRect/>
          </a:stretch>
        </p:blipFill>
        <p:spPr bwMode="auto">
          <a:xfrm>
            <a:off x="0" y="0"/>
            <a:ext cx="12192000" cy="14287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Picture 3" descr="H:\графика\asadal\scool\scool\38 [Converted].png"/>
          <p:cNvPicPr>
            <a:picLocks noChangeAspect="1" noChangeArrowheads="1"/>
          </p:cNvPicPr>
          <p:nvPr/>
        </p:nvPicPr>
        <p:blipFill>
          <a:blip r:embed="rId15" cstate="print"/>
          <a:srcRect l="11539" b="11939"/>
          <a:stretch>
            <a:fillRect/>
          </a:stretch>
        </p:blipFill>
        <p:spPr bwMode="auto">
          <a:xfrm>
            <a:off x="0" y="5357826"/>
            <a:ext cx="4381445" cy="1500174"/>
          </a:xfrm>
          <a:prstGeom prst="rect">
            <a:avLst/>
          </a:prstGeom>
          <a:noFill/>
        </p:spPr>
      </p:pic>
      <p:pic>
        <p:nvPicPr>
          <p:cNvPr id="14" name="Picture 2" descr="H:\графика\asadal\scool\scool\23\10101010.png"/>
          <p:cNvPicPr>
            <a:picLocks noChangeAspect="1" noChangeArrowheads="1"/>
          </p:cNvPicPr>
          <p:nvPr/>
        </p:nvPicPr>
        <p:blipFill>
          <a:blip r:embed="rId16" cstate="print"/>
          <a:srcRect l="11857"/>
          <a:stretch>
            <a:fillRect/>
          </a:stretch>
        </p:blipFill>
        <p:spPr bwMode="auto">
          <a:xfrm flipH="1">
            <a:off x="10953784" y="5175262"/>
            <a:ext cx="1238216" cy="168273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12192000" cy="1143008"/>
          </a:xfrm>
          <a:prstGeom prst="rect">
            <a:avLst/>
          </a:prstGeom>
          <a:gradFill>
            <a:gsLst>
              <a:gs pos="0">
                <a:schemeClr val="accent6">
                  <a:lumMod val="20000"/>
                  <a:lumOff val="80000"/>
                  <a:alpha val="0"/>
                </a:schemeClr>
              </a:gs>
              <a:gs pos="39999">
                <a:schemeClr val="accent6">
                  <a:lumMod val="60000"/>
                  <a:lumOff val="40000"/>
                  <a:alpha val="0"/>
                </a:schemeClr>
              </a:gs>
              <a:gs pos="70000">
                <a:schemeClr val="accent6">
                  <a:lumMod val="75000"/>
                  <a:alpha val="67000"/>
                </a:schemeClr>
              </a:gs>
              <a:gs pos="100000">
                <a:srgbClr val="FF0000">
                  <a:alpha val="60000"/>
                </a:srgbClr>
              </a:gs>
            </a:gsLst>
            <a:lin ang="5400000" scaled="0"/>
          </a:gra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71613"/>
            <a:ext cx="10972800" cy="45545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9E419D-1F5C-4BE4-B1FD-6CDC6A139A28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77F5FD-6C65-4357-969F-A7F4EF06E8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1068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bg1">
              <a:lumMod val="9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ambria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18882" y="1863197"/>
            <a:ext cx="8534400" cy="1752600"/>
          </a:xfrm>
        </p:spPr>
        <p:txBody>
          <a:bodyPr>
            <a:noAutofit/>
          </a:bodyPr>
          <a:lstStyle/>
          <a:p>
            <a:r>
              <a:rPr lang="ru-RU" sz="4800" dirty="0" smtClean="0"/>
              <a:t>МЕТОДЫ И ПРИЁМЫ ФОРМИРОВАНИЯ УМЕНИЙ СМЫСЛОВОГО ЧТЕНИЯ НА УРОКЕ</a:t>
            </a:r>
            <a:endParaRPr lang="ru-RU" sz="4800" dirty="0"/>
          </a:p>
        </p:txBody>
      </p:sp>
      <p:sp>
        <p:nvSpPr>
          <p:cNvPr id="4" name="TextBox 3"/>
          <p:cNvSpPr txBox="1"/>
          <p:nvPr/>
        </p:nvSpPr>
        <p:spPr>
          <a:xfrm>
            <a:off x="6568793" y="5430416"/>
            <a:ext cx="397006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Составил: учитель начальных классов</a:t>
            </a:r>
          </a:p>
          <a:p>
            <a:r>
              <a:rPr lang="ru-RU" dirty="0"/>
              <a:t>в</a:t>
            </a:r>
            <a:r>
              <a:rPr lang="ru-RU" dirty="0" smtClean="0"/>
              <a:t>ысшей квалификационной категории</a:t>
            </a:r>
          </a:p>
          <a:p>
            <a:r>
              <a:rPr lang="ru-RU" dirty="0" smtClean="0"/>
              <a:t>Белова Наталья Борисовна</a:t>
            </a:r>
          </a:p>
        </p:txBody>
      </p:sp>
    </p:spTree>
    <p:extLst>
      <p:ext uri="{BB962C8B-B14F-4D97-AF65-F5344CB8AC3E}">
        <p14:creationId xmlns:p14="http://schemas.microsoft.com/office/powerpoint/2010/main" val="1543294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46947" y="1357298"/>
            <a:ext cx="6898105" cy="4554551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Работа со </a:t>
            </a:r>
            <a:r>
              <a:rPr lang="ru-RU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словами-образами</a:t>
            </a:r>
            <a:endParaRPr lang="ru-RU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6856" y="2254917"/>
            <a:ext cx="7538286" cy="4100323"/>
          </a:xfrm>
          <a:prstGeom prst="rect">
            <a:avLst/>
          </a:prstGeom>
        </p:spPr>
      </p:pic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11357811" y="6240379"/>
            <a:ext cx="834189" cy="617621"/>
          </a:xfrm>
          <a:prstGeom prst="actionButtonBackPrevious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2215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70484" y="1619740"/>
            <a:ext cx="8069179" cy="10432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Работа с многозначными </a:t>
            </a:r>
            <a:r>
              <a:rPr lang="ru-RU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словами</a:t>
            </a:r>
            <a:endParaRPr lang="ru-RU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marL="0" indent="0">
              <a:buNone/>
            </a:pPr>
            <a:endParaRPr lang="ru-RU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1560899" y="2370602"/>
            <a:ext cx="98883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/>
              <a:t>Найди хорошо знакомые слова в </a:t>
            </a:r>
            <a:r>
              <a:rPr lang="ru-RU" sz="3200" dirty="0" smtClean="0"/>
              <a:t>другом употреблении</a:t>
            </a:r>
            <a:r>
              <a:rPr lang="ru-RU" sz="3200" dirty="0"/>
              <a:t>.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988009"/>
              </p:ext>
            </p:extLst>
          </p:nvPr>
        </p:nvGraphicFramePr>
        <p:xfrm>
          <a:off x="852904" y="3226535"/>
          <a:ext cx="10946064" cy="190849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946064"/>
              </a:tblGrid>
              <a:tr h="1908498">
                <a:tc>
                  <a:txBody>
                    <a:bodyPr/>
                    <a:lstStyle/>
                    <a:p>
                      <a:r>
                        <a:rPr lang="ru-RU" sz="2800" b="0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 вилкой или ножом нужно обращаться очень осторожно, потому что они острые.</a:t>
                      </a:r>
                      <a:endParaRPr lang="ru-RU" sz="2800" b="0" i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2800" b="0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Горчица была такой острой, что у Вани выступили на глазах слезы.</a:t>
                      </a:r>
                      <a:endParaRPr lang="ru-RU" sz="2800" b="0" i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Управляющая кнопка: назад 5">
            <a:hlinkClick r:id="rId2" action="ppaction://hlinksldjump" highlightClick="1"/>
          </p:cNvPr>
          <p:cNvSpPr/>
          <p:nvPr/>
        </p:nvSpPr>
        <p:spPr>
          <a:xfrm>
            <a:off x="11405937" y="6176211"/>
            <a:ext cx="786063" cy="681789"/>
          </a:xfrm>
          <a:prstGeom prst="actionButtonBackPrevious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5885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15389" y="1357299"/>
            <a:ext cx="6561221" cy="792344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Работа с </a:t>
            </a:r>
            <a:r>
              <a:rPr lang="ru-RU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фразеологизмами</a:t>
            </a:r>
            <a:endParaRPr lang="ru-RU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marL="0" indent="0" algn="ctr">
              <a:buNone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68693" y="1989221"/>
            <a:ext cx="114546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/>
              <a:t>Замените в предложении выделенные слова фразеологизмами.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792973"/>
              </p:ext>
            </p:extLst>
          </p:nvPr>
        </p:nvGraphicFramePr>
        <p:xfrm>
          <a:off x="513347" y="2781565"/>
          <a:ext cx="11053011" cy="22250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053011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Юля долго спорила с подругой, что подарить Вере на день рождения. Наконец, </a:t>
                      </a:r>
                      <a:r>
                        <a:rPr lang="ru-RU" sz="2800" b="1" dirty="0" smtClean="0"/>
                        <a:t>они договорились </a:t>
                      </a:r>
                      <a:r>
                        <a:rPr lang="ru-RU" sz="2800" dirty="0" smtClean="0"/>
                        <a:t>(нашли общий язык).</a:t>
                      </a:r>
                    </a:p>
                    <a:p>
                      <a:endParaRPr lang="ru-RU" sz="2800" dirty="0" smtClean="0"/>
                    </a:p>
                    <a:p>
                      <a:r>
                        <a:rPr lang="ru-RU" sz="2800" dirty="0" smtClean="0"/>
                        <a:t>Ученые </a:t>
                      </a:r>
                      <a:r>
                        <a:rPr lang="ru-RU" sz="2800" b="1" dirty="0" smtClean="0"/>
                        <a:t>беспокоятся и предупреждают</a:t>
                      </a:r>
                      <a:r>
                        <a:rPr lang="ru-RU" sz="2800" dirty="0" smtClean="0"/>
                        <a:t> (бьют тревогу): земле угрожает экологическая катастрофа.</a:t>
                      </a:r>
                      <a:endParaRPr lang="ru-R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Управляющая кнопка: назад 5">
            <a:hlinkClick r:id="rId2" action="ppaction://hlinksldjump" highlightClick="1"/>
          </p:cNvPr>
          <p:cNvSpPr/>
          <p:nvPr/>
        </p:nvSpPr>
        <p:spPr>
          <a:xfrm>
            <a:off x="11421979" y="6224337"/>
            <a:ext cx="770021" cy="633663"/>
          </a:xfrm>
          <a:prstGeom prst="actionButtonBackPrevious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5850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7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marL="0" indent="0" algn="ctr">
              <a:buNone/>
            </a:pPr>
            <a:r>
              <a:rPr lang="ru-RU" sz="7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СПАСИБО ЗА ВНИМАНИЕ!</a:t>
            </a:r>
            <a:endParaRPr lang="ru-RU" sz="7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03966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99861" y="2476682"/>
            <a:ext cx="10972800" cy="4554551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 smtClean="0"/>
              <a:t>«Чтение – это окошко, через которое дети </a:t>
            </a:r>
          </a:p>
          <a:p>
            <a:pPr marL="0" indent="0">
              <a:buNone/>
            </a:pPr>
            <a:r>
              <a:rPr lang="ru-RU" sz="3600" dirty="0" smtClean="0"/>
              <a:t>видят и познают мир и самих себя»</a:t>
            </a:r>
          </a:p>
          <a:p>
            <a:pPr marL="0" indent="0">
              <a:buNone/>
            </a:pPr>
            <a:r>
              <a:rPr lang="ru-RU" dirty="0" smtClean="0"/>
              <a:t>       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Василий Александрович Сухомлинский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787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250300" y="1461406"/>
            <a:ext cx="9955763" cy="1440160"/>
          </a:xfrm>
          <a:noFill/>
        </p:spPr>
        <p:txBody>
          <a:bodyPr>
            <a:noAutofit/>
          </a:bodyPr>
          <a:lstStyle/>
          <a:p>
            <a:r>
              <a:rPr lang="ru-RU" sz="4000" dirty="0">
                <a:solidFill>
                  <a:srgbClr val="FF0000"/>
                </a:solidFill>
                <a:latin typeface="+mn-lt"/>
              </a:rPr>
              <a:t>Обязательный компонент </a:t>
            </a:r>
            <a:r>
              <a:rPr lang="ru-RU" sz="4000" dirty="0" err="1">
                <a:solidFill>
                  <a:srgbClr val="FF0000"/>
                </a:solidFill>
                <a:latin typeface="+mn-lt"/>
              </a:rPr>
              <a:t>метапредметных</a:t>
            </a:r>
            <a:r>
              <a:rPr lang="ru-RU" sz="4000" dirty="0">
                <a:solidFill>
                  <a:srgbClr val="FF0000"/>
                </a:solidFill>
                <a:latin typeface="+mn-lt"/>
              </a:rPr>
              <a:t> результатов освоения основной образовательной программы:</a:t>
            </a:r>
            <a:endParaRPr lang="ru-RU" sz="40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637131" y="3127251"/>
            <a:ext cx="9182099" cy="2425824"/>
          </a:xfrm>
        </p:spPr>
        <p:txBody>
          <a:bodyPr/>
          <a:lstStyle/>
          <a:p>
            <a:pPr algn="just">
              <a:lnSpc>
                <a:spcPct val="90000"/>
              </a:lnSpc>
            </a:pPr>
            <a:endParaRPr lang="ru-RU" sz="2000" dirty="0"/>
          </a:p>
          <a:p>
            <a:pPr>
              <a:lnSpc>
                <a:spcPct val="90000"/>
              </a:lnSpc>
            </a:pPr>
            <a:r>
              <a:rPr lang="ru-RU" b="0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  <a:t>овладение </a:t>
            </a:r>
            <a:r>
              <a:rPr lang="ru-RU" b="0" dirty="0">
                <a:solidFill>
                  <a:schemeClr val="tx1"/>
                </a:solidFill>
                <a:latin typeface="+mn-lt"/>
                <a:cs typeface="Times New Roman" pitchFamily="18" charset="0"/>
              </a:rPr>
              <a:t>навыками смыслового чтения текстов различных стилей и жанров в соответствии с целями и </a:t>
            </a:r>
            <a:r>
              <a:rPr lang="ru-RU" b="0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  <a:t>задачами</a:t>
            </a:r>
            <a:r>
              <a:rPr lang="ru-RU" b="0" dirty="0">
                <a:solidFill>
                  <a:schemeClr val="tx1"/>
                </a:solidFill>
                <a:latin typeface="+mn-lt"/>
                <a:cs typeface="Times New Roman" pitchFamily="18" charset="0"/>
              </a:rPr>
              <a:t>.</a:t>
            </a:r>
            <a:endParaRPr lang="ru-RU" b="0" dirty="0">
              <a:solidFill>
                <a:schemeClr val="tx1"/>
              </a:solidFill>
              <a:latin typeface="+mn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21342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76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  <p:bldP spid="2765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Смысловое чтение </a:t>
            </a:r>
            <a:endParaRPr lang="ru-RU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marL="0" indent="0">
              <a:buNone/>
            </a:pPr>
            <a:endParaRPr lang="ru-RU" b="0" dirty="0" smtClean="0">
              <a:latin typeface="+mn-lt"/>
              <a:cs typeface="Times New Roman" pitchFamily="18" charset="0"/>
            </a:endParaRPr>
          </a:p>
          <a:p>
            <a:pPr marL="361950" indent="0" algn="ctr">
              <a:buNone/>
            </a:pPr>
            <a:r>
              <a:rPr lang="ru-RU" b="0" dirty="0" smtClean="0">
                <a:latin typeface="+mn-lt"/>
                <a:cs typeface="Times New Roman" pitchFamily="18" charset="0"/>
              </a:rPr>
              <a:t>умение </a:t>
            </a:r>
            <a:r>
              <a:rPr lang="ru-RU" b="0" dirty="0">
                <a:latin typeface="+mn-lt"/>
                <a:cs typeface="Times New Roman" pitchFamily="18" charset="0"/>
              </a:rPr>
              <a:t>воспринимать текст как </a:t>
            </a:r>
            <a:r>
              <a:rPr lang="ru-RU" b="0" i="1" dirty="0">
                <a:latin typeface="+mn-lt"/>
                <a:cs typeface="Times New Roman" pitchFamily="18" charset="0"/>
              </a:rPr>
              <a:t>единое смысловое целое </a:t>
            </a:r>
            <a:r>
              <a:rPr lang="ru-RU" b="0" dirty="0">
                <a:latin typeface="+mn-lt"/>
                <a:cs typeface="Times New Roman" pitchFamily="18" charset="0"/>
              </a:rPr>
              <a:t>(</a:t>
            </a:r>
            <a:r>
              <a:rPr lang="ru-RU" b="0" u="sng" dirty="0">
                <a:latin typeface="+mn-lt"/>
                <a:cs typeface="Times New Roman" pitchFamily="18" charset="0"/>
              </a:rPr>
              <a:t>точно и полно</a:t>
            </a:r>
            <a:r>
              <a:rPr lang="ru-RU" b="0" dirty="0">
                <a:latin typeface="+mn-lt"/>
                <a:cs typeface="Times New Roman" pitchFamily="18" charset="0"/>
              </a:rPr>
              <a:t> понять</a:t>
            </a:r>
            <a:r>
              <a:rPr lang="ru-RU" b="0" i="1" dirty="0">
                <a:latin typeface="+mn-lt"/>
                <a:cs typeface="Times New Roman" pitchFamily="18" charset="0"/>
              </a:rPr>
              <a:t> </a:t>
            </a:r>
            <a:r>
              <a:rPr lang="ru-RU" b="0" dirty="0">
                <a:latin typeface="+mn-lt"/>
                <a:cs typeface="Times New Roman" pitchFamily="18" charset="0"/>
              </a:rPr>
              <a:t>содержание текста и практически осмыслить извлеченную информацию)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5643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6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                    </a:t>
            </a:r>
            <a:r>
              <a:rPr lang="ru-RU" sz="6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Умения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1089" y="3248025"/>
            <a:ext cx="2338387" cy="18478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600" dirty="0" smtClean="0"/>
              <a:t>Понимать текст</a:t>
            </a:r>
            <a:endParaRPr lang="ru-RU" sz="2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46746" y="3248025"/>
            <a:ext cx="2338387" cy="18478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600" dirty="0" smtClean="0"/>
              <a:t>Анализировать</a:t>
            </a:r>
            <a:endParaRPr lang="ru-RU" sz="2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952403" y="3257550"/>
            <a:ext cx="2338387" cy="18478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600" dirty="0" smtClean="0"/>
              <a:t>Сравнивать</a:t>
            </a:r>
            <a:endParaRPr lang="ru-RU" sz="2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358060" y="3257550"/>
            <a:ext cx="2338387" cy="18478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600" dirty="0" smtClean="0"/>
              <a:t>Видоизменять</a:t>
            </a:r>
            <a:endParaRPr lang="ru-RU" sz="2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9763717" y="3257550"/>
            <a:ext cx="2338387" cy="184863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600" dirty="0" smtClean="0"/>
              <a:t>Генерировать</a:t>
            </a:r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1915842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5325" y="1666875"/>
            <a:ext cx="10972800" cy="2849564"/>
          </a:xfrm>
        </p:spPr>
        <p:txBody>
          <a:bodyPr/>
          <a:lstStyle/>
          <a:p>
            <a:pPr marL="2333625" indent="0">
              <a:buNone/>
            </a:pPr>
            <a:r>
              <a:rPr lang="ru-RU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Виды смыслового чтения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40519" y="3382964"/>
            <a:ext cx="2624138" cy="173593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Просмотровое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63504" y="3360343"/>
            <a:ext cx="2595562" cy="178117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Ознакомительное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157913" y="3368179"/>
            <a:ext cx="2595562" cy="176550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Изучающее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052322" y="3368179"/>
            <a:ext cx="2595562" cy="17769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Рефлексивное</a:t>
            </a:r>
            <a:endParaRPr lang="ru-RU" sz="2800" dirty="0"/>
          </a:p>
        </p:txBody>
      </p:sp>
      <p:cxnSp>
        <p:nvCxnSpPr>
          <p:cNvPr id="9" name="Прямая со стрелкой 8"/>
          <p:cNvCxnSpPr/>
          <p:nvPr/>
        </p:nvCxnSpPr>
        <p:spPr>
          <a:xfrm flipH="1">
            <a:off x="1652589" y="2409825"/>
            <a:ext cx="1423986" cy="60166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8701089" y="2424907"/>
            <a:ext cx="1181100" cy="58658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4267200" y="2409825"/>
            <a:ext cx="414336" cy="7620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6715126" y="2409825"/>
            <a:ext cx="400053" cy="74493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6659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0500" y="1571613"/>
            <a:ext cx="11658600" cy="4554551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Приёмы по формированию смыслового чтения </a:t>
            </a:r>
          </a:p>
          <a:p>
            <a:pPr marL="514350" indent="-514350">
              <a:buAutoNum type="arabicPeriod"/>
            </a:pPr>
            <a:r>
              <a:rPr lang="ru-RU" b="0" dirty="0" smtClean="0">
                <a:latin typeface="+mn-lt"/>
                <a:hlinkClick r:id="rId2" action="ppaction://hlinksldjump"/>
              </a:rPr>
              <a:t>Работа с незнакомыми словами.</a:t>
            </a:r>
            <a:endParaRPr lang="ru-RU" b="0" dirty="0" smtClean="0">
              <a:latin typeface="+mn-lt"/>
            </a:endParaRPr>
          </a:p>
          <a:p>
            <a:pPr marL="514350" indent="-514350">
              <a:buAutoNum type="arabicPeriod"/>
            </a:pPr>
            <a:r>
              <a:rPr lang="ru-RU" b="0" dirty="0" smtClean="0">
                <a:latin typeface="+mn-lt"/>
                <a:hlinkClick r:id="rId3" action="ppaction://hlinksldjump"/>
              </a:rPr>
              <a:t>Работа с ключевыми словами.</a:t>
            </a:r>
            <a:endParaRPr lang="ru-RU" b="0" dirty="0" smtClean="0">
              <a:latin typeface="+mn-lt"/>
            </a:endParaRPr>
          </a:p>
          <a:p>
            <a:pPr marL="514350" indent="-514350">
              <a:buAutoNum type="arabicPeriod"/>
            </a:pPr>
            <a:r>
              <a:rPr lang="ru-RU" b="0" dirty="0" smtClean="0">
                <a:latin typeface="+mn-lt"/>
                <a:hlinkClick r:id="rId4" action="ppaction://hlinksldjump"/>
              </a:rPr>
              <a:t>Работа со словами-образами.</a:t>
            </a:r>
            <a:endParaRPr lang="ru-RU" b="0" dirty="0" smtClean="0">
              <a:latin typeface="+mn-lt"/>
            </a:endParaRPr>
          </a:p>
          <a:p>
            <a:pPr marL="514350" indent="-514350">
              <a:buAutoNum type="arabicPeriod"/>
            </a:pPr>
            <a:r>
              <a:rPr lang="ru-RU" b="0" dirty="0" smtClean="0">
                <a:latin typeface="+mn-lt"/>
                <a:hlinkClick r:id="rId5" action="ppaction://hlinksldjump"/>
              </a:rPr>
              <a:t>Работа с многозначными словами.</a:t>
            </a:r>
            <a:endParaRPr lang="ru-RU" b="0" dirty="0" smtClean="0">
              <a:latin typeface="+mn-lt"/>
            </a:endParaRPr>
          </a:p>
          <a:p>
            <a:pPr marL="514350" indent="-514350">
              <a:buAutoNum type="arabicPeriod"/>
            </a:pPr>
            <a:r>
              <a:rPr lang="ru-RU" b="0" dirty="0" smtClean="0">
                <a:latin typeface="+mn-lt"/>
                <a:hlinkClick r:id="rId6" action="ppaction://hlinksldjump"/>
              </a:rPr>
              <a:t>Работа с фразеологизмами.</a:t>
            </a:r>
            <a:endParaRPr lang="ru-RU" b="0" dirty="0" smtClean="0">
              <a:latin typeface="+mn-lt"/>
            </a:endParaRPr>
          </a:p>
          <a:p>
            <a:pPr marL="0" indent="0">
              <a:buNone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dirty="0"/>
          </a:p>
        </p:txBody>
      </p:sp>
      <p:sp>
        <p:nvSpPr>
          <p:cNvPr id="4" name="Управляющая кнопка: в конец 3">
            <a:hlinkClick r:id="" action="ppaction://hlinkshowjump?jump=lastslide" highlightClick="1"/>
          </p:cNvPr>
          <p:cNvSpPr/>
          <p:nvPr/>
        </p:nvSpPr>
        <p:spPr>
          <a:xfrm>
            <a:off x="11405937" y="6126164"/>
            <a:ext cx="786063" cy="731836"/>
          </a:xfrm>
          <a:prstGeom prst="actionButtonEnd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005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41187" y="1223497"/>
            <a:ext cx="73823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 с незнакомыми словами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3348" y="1931383"/>
            <a:ext cx="1143802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u="sng" dirty="0" smtClean="0"/>
              <a:t>Виталий Бианки «Заяц, косач, медведь и весна»</a:t>
            </a:r>
            <a:endParaRPr lang="ru-RU" sz="3200" u="sng" dirty="0"/>
          </a:p>
          <a:p>
            <a:pPr algn="ctr"/>
            <a:r>
              <a:rPr lang="ru-RU" sz="3200" dirty="0" smtClean="0"/>
              <a:t>Прочитай понятия и толкования слов и словосочетаний. Раскрась пары соответствующим цветом.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27354"/>
              </p:ext>
            </p:extLst>
          </p:nvPr>
        </p:nvGraphicFramePr>
        <p:xfrm>
          <a:off x="1726532" y="3618977"/>
          <a:ext cx="8754472" cy="24688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88618"/>
                <a:gridCol w="2188618"/>
                <a:gridCol w="2188618"/>
                <a:gridCol w="2188618"/>
              </a:tblGrid>
              <a:tr h="378254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беда припала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вызывает на драку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перестать думать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трава шелковая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78254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он их</a:t>
                      </a:r>
                      <a:r>
                        <a:rPr lang="ru-RU" sz="2400" baseline="0" dirty="0" smtClean="0"/>
                        <a:t> задирает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мягкая, нежная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спрятаться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ополоуметь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652877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свирельный голос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плохо стало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переливчатый, как пение птицы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схорониться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Управляющая кнопка: назад 7">
            <a:hlinkClick r:id="rId2" action="ppaction://hlinksldjump" highlightClick="1"/>
          </p:cNvPr>
          <p:cNvSpPr/>
          <p:nvPr/>
        </p:nvSpPr>
        <p:spPr>
          <a:xfrm>
            <a:off x="11357811" y="6272463"/>
            <a:ext cx="834189" cy="585537"/>
          </a:xfrm>
          <a:prstGeom prst="actionButtonBackPrevious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2341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19663" y="1282855"/>
            <a:ext cx="6849979" cy="4554551"/>
          </a:xfrm>
        </p:spPr>
        <p:txBody>
          <a:bodyPr/>
          <a:lstStyle/>
          <a:p>
            <a:pPr marL="0" indent="0">
              <a:buNone/>
            </a:pPr>
            <a:r>
              <a:rPr lang="ru-RU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Работа с ключевыми </a:t>
            </a:r>
            <a:r>
              <a:rPr lang="ru-RU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словами</a:t>
            </a:r>
            <a:endParaRPr lang="ru-RU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01052" y="2020977"/>
            <a:ext cx="11133221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Г. </a:t>
            </a:r>
            <a:r>
              <a:rPr lang="ru-RU" sz="3200" dirty="0" err="1"/>
              <a:t>Скребицкий</a:t>
            </a:r>
            <a:r>
              <a:rPr lang="ru-RU" sz="3200" dirty="0"/>
              <a:t> «Белая шубка»</a:t>
            </a:r>
          </a:p>
          <a:p>
            <a:r>
              <a:rPr lang="ru-RU" sz="3200" dirty="0"/>
              <a:t>Подчеркни в отрывке из текста слова, которые объясняют, почему автор так назвал свой текст.</a:t>
            </a:r>
          </a:p>
          <a:p>
            <a:r>
              <a:rPr lang="ru-RU" sz="3200" i="1" dirty="0"/>
              <a:t>Утро было тихое, накануне ночью насыпало много снегу. </a:t>
            </a:r>
            <a:r>
              <a:rPr lang="ru-RU" sz="3200" i="1" u="sng" dirty="0"/>
              <a:t>Лес сделался белый, мохнатый</a:t>
            </a:r>
            <a:r>
              <a:rPr lang="ru-RU" sz="3200" i="1" dirty="0"/>
              <a:t>.</a:t>
            </a:r>
          </a:p>
          <a:p>
            <a:r>
              <a:rPr lang="ru-RU" sz="3200" i="1" dirty="0"/>
              <a:t>В один миг наш зайка в заснеженных кустах исчез.</a:t>
            </a:r>
          </a:p>
          <a:p>
            <a:r>
              <a:rPr lang="ru-RU" sz="3200" i="1" dirty="0"/>
              <a:t>Вот когда ему </a:t>
            </a:r>
            <a:r>
              <a:rPr lang="ru-RU" sz="3200" i="1" u="sng" dirty="0"/>
              <a:t>белая шубка пригодилась</a:t>
            </a:r>
            <a:r>
              <a:rPr lang="ru-RU" sz="3200" i="1" dirty="0"/>
              <a:t>!</a:t>
            </a:r>
          </a:p>
          <a:p>
            <a:endParaRPr lang="ru-RU" dirty="0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11389895" y="6224337"/>
            <a:ext cx="802105" cy="633663"/>
          </a:xfrm>
          <a:prstGeom prst="actionButtonBackPrevious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9988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Тема1" id="{C4AECAE4-047A-4518-B16F-C6BC29151059}" vid="{51419A7B-D120-4BF3-8439-89C438BEBDE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</TotalTime>
  <Words>317</Words>
  <Application>Microsoft Office PowerPoint</Application>
  <PresentationFormat>Широкоэкранный</PresentationFormat>
  <Paragraphs>67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Calibri</vt:lpstr>
      <vt:lpstr>Cambria</vt:lpstr>
      <vt:lpstr>Garamond</vt:lpstr>
      <vt:lpstr>Times New Roman</vt:lpstr>
      <vt:lpstr>Тема1</vt:lpstr>
      <vt:lpstr>Презентация PowerPoint</vt:lpstr>
      <vt:lpstr>Презентация PowerPoint</vt:lpstr>
      <vt:lpstr>Обязательный компонент метапредметных результатов освоения основной образовательной программы: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11</cp:revision>
  <dcterms:created xsi:type="dcterms:W3CDTF">2020-02-25T17:20:21Z</dcterms:created>
  <dcterms:modified xsi:type="dcterms:W3CDTF">2020-02-25T18:45:43Z</dcterms:modified>
</cp:coreProperties>
</file>