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</p:sldMasterIdLst>
  <p:sldIdLst>
    <p:sldId id="256" r:id="rId2"/>
    <p:sldId id="259" r:id="rId3"/>
    <p:sldId id="261" r:id="rId4"/>
    <p:sldId id="262" r:id="rId5"/>
    <p:sldId id="267" r:id="rId6"/>
    <p:sldId id="264" r:id="rId7"/>
    <p:sldId id="265" r:id="rId8"/>
    <p:sldId id="266" r:id="rId9"/>
    <p:sldId id="268" r:id="rId10"/>
    <p:sldId id="274" r:id="rId11"/>
    <p:sldId id="269" r:id="rId12"/>
    <p:sldId id="270" r:id="rId13"/>
    <p:sldId id="273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1404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EF9F05-A0D5-419E-B1CA-FC371C4C7BAA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061D1-805C-47E1-B4C1-DC2D9083AF8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4658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EF9F05-A0D5-419E-B1CA-FC371C4C7BAA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061D1-805C-47E1-B4C1-DC2D9083AF8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9523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EF9F05-A0D5-419E-B1CA-FC371C4C7BAA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061D1-805C-47E1-B4C1-DC2D9083AF8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456156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EF9F05-A0D5-419E-B1CA-FC371C4C7BAA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061D1-805C-47E1-B4C1-DC2D9083AF8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7451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EF9F05-A0D5-419E-B1CA-FC371C4C7BAA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061D1-805C-47E1-B4C1-DC2D9083AF8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76355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EF9F05-A0D5-419E-B1CA-FC371C4C7BAA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061D1-805C-47E1-B4C1-DC2D9083AF8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5656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EF9F05-A0D5-419E-B1CA-FC371C4C7BAA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061D1-805C-47E1-B4C1-DC2D9083AF8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4112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EF9F05-A0D5-419E-B1CA-FC371C4C7BAA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061D1-805C-47E1-B4C1-DC2D9083AF8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5436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EF9F05-A0D5-419E-B1CA-FC371C4C7BAA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061D1-805C-47E1-B4C1-DC2D9083AF8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0961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EF9F05-A0D5-419E-B1CA-FC371C4C7BAA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061D1-805C-47E1-B4C1-DC2D9083AF8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994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EF9F05-A0D5-419E-B1CA-FC371C4C7BAA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061D1-805C-47E1-B4C1-DC2D9083AF8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5144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EF9F05-A0D5-419E-B1CA-FC371C4C7BAA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061D1-805C-47E1-B4C1-DC2D9083AF8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9775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EF9F05-A0D5-419E-B1CA-FC371C4C7BAA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061D1-805C-47E1-B4C1-DC2D9083AF8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8213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EF9F05-A0D5-419E-B1CA-FC371C4C7BAA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061D1-805C-47E1-B4C1-DC2D9083AF8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4800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EF9F05-A0D5-419E-B1CA-FC371C4C7BAA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061D1-805C-47E1-B4C1-DC2D9083AF8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8822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EF9F05-A0D5-419E-B1CA-FC371C4C7BAA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061D1-805C-47E1-B4C1-DC2D9083AF8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3200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EF9F05-A0D5-419E-B1CA-FC371C4C7BAA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55D061D1-805C-47E1-B4C1-DC2D9083AF8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24921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</p:sldLayoutIdLst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2.png"/><Relationship Id="rId7" Type="http://schemas.openxmlformats.org/officeDocument/2006/relationships/image" Target="../media/image2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.png"/><Relationship Id="rId5" Type="http://schemas.openxmlformats.org/officeDocument/2006/relationships/image" Target="../media/image13.png"/><Relationship Id="rId4" Type="http://schemas.openxmlformats.org/officeDocument/2006/relationships/image" Target="../media/image10.png"/><Relationship Id="rId9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6.png"/><Relationship Id="rId7" Type="http://schemas.openxmlformats.org/officeDocument/2006/relationships/image" Target="../media/image1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4.png"/><Relationship Id="rId4" Type="http://schemas.openxmlformats.org/officeDocument/2006/relationships/image" Target="../media/image11.png"/><Relationship Id="rId9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7374" r="1376" b="3888"/>
          <a:stretch>
            <a:fillRect/>
          </a:stretch>
        </p:blipFill>
        <p:spPr bwMode="auto">
          <a:xfrm>
            <a:off x="755576" y="414973"/>
            <a:ext cx="7560840" cy="64430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  <a:softEdge rad="31750"/>
          </a:effectLst>
        </p:spPr>
      </p:pic>
      <p:sp>
        <p:nvSpPr>
          <p:cNvPr id="13" name="Подзаголовок 1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0" y="0"/>
            <a:ext cx="7092280" cy="4365104"/>
          </a:xfrm>
          <a:prstGeom prst="rect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59632" y="1628800"/>
            <a:ext cx="5826719" cy="164630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Урок №2</a:t>
            </a:r>
            <a:br>
              <a:rPr lang="ru-RU" b="1" dirty="0">
                <a:solidFill>
                  <a:srgbClr val="FF0000"/>
                </a:solidFill>
              </a:rPr>
            </a:br>
            <a:r>
              <a:rPr lang="ru-RU" b="1" dirty="0">
                <a:solidFill>
                  <a:srgbClr val="FF0000"/>
                </a:solidFill>
              </a:rPr>
              <a:t>Тема: </a:t>
            </a:r>
            <a:r>
              <a:rPr lang="en-US" b="1" dirty="0">
                <a:solidFill>
                  <a:srgbClr val="FF0000"/>
                </a:solidFill>
              </a:rPr>
              <a:t>My letters</a:t>
            </a:r>
            <a:r>
              <a:rPr lang="ru-RU" b="1" dirty="0">
                <a:solidFill>
                  <a:srgbClr val="FF0000"/>
                </a:solidFill>
              </a:rPr>
              <a:t>!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DC58637-B164-4EE4-847A-67BC65BC28B2}"/>
              </a:ext>
            </a:extLst>
          </p:cNvPr>
          <p:cNvSpPr txBox="1"/>
          <p:nvPr/>
        </p:nvSpPr>
        <p:spPr>
          <a:xfrm>
            <a:off x="5796136" y="5924456"/>
            <a:ext cx="471022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Презентацию подготовила </a:t>
            </a:r>
          </a:p>
          <a:p>
            <a:r>
              <a:rPr lang="ru-RU" dirty="0"/>
              <a:t>учитель английского языка</a:t>
            </a:r>
          </a:p>
          <a:p>
            <a:r>
              <a:rPr lang="ru-RU" dirty="0"/>
              <a:t>Бочкова Анастасия Сергеевна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916832"/>
            <a:ext cx="6347713" cy="1320800"/>
          </a:xfrm>
        </p:spPr>
        <p:txBody>
          <a:bodyPr>
            <a:normAutofit fontScale="90000"/>
          </a:bodyPr>
          <a:lstStyle/>
          <a:p>
            <a:r>
              <a:rPr lang="en-US" sz="10000" dirty="0"/>
              <a:t>queen</a:t>
            </a:r>
            <a:endParaRPr lang="ru-RU" sz="10000" dirty="0"/>
          </a:p>
        </p:txBody>
      </p:sp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2" cstate="print">
            <a:lum bright="-10000" contrast="40000"/>
          </a:blip>
          <a:srcRect l="3421"/>
          <a:stretch>
            <a:fillRect/>
          </a:stretch>
        </p:blipFill>
        <p:spPr bwMode="auto">
          <a:xfrm>
            <a:off x="4283968" y="3212976"/>
            <a:ext cx="2160240" cy="3350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3" cstate="print">
            <a:lum bright="-10000" contrast="30000"/>
          </a:blip>
          <a:srcRect/>
          <a:stretch>
            <a:fillRect/>
          </a:stretch>
        </p:blipFill>
        <p:spPr bwMode="auto">
          <a:xfrm>
            <a:off x="0" y="0"/>
            <a:ext cx="6948264" cy="2296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2204864"/>
            <a:ext cx="1659612" cy="1700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6347714" cy="1320800"/>
          </a:xfrm>
        </p:spPr>
        <p:txBody>
          <a:bodyPr>
            <a:noAutofit/>
          </a:bodyPr>
          <a:lstStyle/>
          <a:p>
            <a:r>
              <a:rPr lang="en-US" sz="8000" b="1" dirty="0">
                <a:solidFill>
                  <a:srgbClr val="C00000"/>
                </a:solidFill>
              </a:rPr>
              <a:t>What’s this?</a:t>
            </a:r>
            <a:endParaRPr lang="ru-RU" sz="8000" b="1" dirty="0">
              <a:solidFill>
                <a:srgbClr val="C0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39552" y="3717032"/>
            <a:ext cx="1418456" cy="50405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/>
              <a:t>ink</a:t>
            </a:r>
            <a:endParaRPr lang="ru-RU" b="1" dirty="0"/>
          </a:p>
        </p:txBody>
      </p:sp>
      <p:sp>
        <p:nvSpPr>
          <p:cNvPr id="14" name="Овал 13"/>
          <p:cNvSpPr/>
          <p:nvPr/>
        </p:nvSpPr>
        <p:spPr>
          <a:xfrm>
            <a:off x="251520" y="1196752"/>
            <a:ext cx="432048" cy="432048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  <a:endParaRPr lang="ru-RU" dirty="0"/>
          </a:p>
        </p:txBody>
      </p:sp>
      <p:sp>
        <p:nvSpPr>
          <p:cNvPr id="15" name="Овал 14"/>
          <p:cNvSpPr/>
          <p:nvPr/>
        </p:nvSpPr>
        <p:spPr>
          <a:xfrm>
            <a:off x="2483768" y="1772816"/>
            <a:ext cx="504056" cy="504056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915816" y="3789040"/>
            <a:ext cx="1202432" cy="50405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/>
              <a:t>jug</a:t>
            </a:r>
            <a:endParaRPr lang="ru-RU" b="1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683568" y="5733256"/>
            <a:ext cx="1008112" cy="50405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leg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3275856" y="5943600"/>
            <a:ext cx="914400" cy="43772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 man</a:t>
            </a:r>
            <a:endParaRPr 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4716016" y="5517232"/>
            <a:ext cx="914400" cy="43204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/>
              <a:t>pin</a:t>
            </a:r>
            <a:endParaRPr lang="ru-RU" b="1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8229600" y="3717032"/>
            <a:ext cx="914400" cy="43204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/>
              <a:t>mop</a:t>
            </a:r>
            <a:endParaRPr lang="ru-RU" b="1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4499992" y="3284984"/>
            <a:ext cx="1224136" cy="50405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/>
              <a:t>kangaroo</a:t>
            </a:r>
            <a:endParaRPr lang="ru-RU" b="1" dirty="0"/>
          </a:p>
        </p:txBody>
      </p:sp>
      <p:pic>
        <p:nvPicPr>
          <p:cNvPr id="34" name="Picture 4"/>
          <p:cNvPicPr>
            <a:picLocks noChangeAspect="1" noChangeArrowheads="1"/>
          </p:cNvPicPr>
          <p:nvPr/>
        </p:nvPicPr>
        <p:blipFill>
          <a:blip r:embed="rId3" cstate="print"/>
          <a:srcRect l="4610"/>
          <a:stretch>
            <a:fillRect/>
          </a:stretch>
        </p:blipFill>
        <p:spPr bwMode="auto">
          <a:xfrm>
            <a:off x="251520" y="1556792"/>
            <a:ext cx="2051590" cy="1783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4047" y="1772816"/>
            <a:ext cx="1646163" cy="1340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Picture 3"/>
          <p:cNvPicPr>
            <a:picLocks noChangeAspect="1" noChangeArrowheads="1"/>
          </p:cNvPicPr>
          <p:nvPr/>
        </p:nvPicPr>
        <p:blipFill>
          <a:blip r:embed="rId5" cstate="print"/>
          <a:srcRect t="19974"/>
          <a:stretch>
            <a:fillRect/>
          </a:stretch>
        </p:blipFill>
        <p:spPr bwMode="auto">
          <a:xfrm>
            <a:off x="611560" y="4365104"/>
            <a:ext cx="1434774" cy="14424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Picture 3"/>
          <p:cNvPicPr>
            <a:picLocks noChangeAspect="1" noChangeArrowheads="1"/>
          </p:cNvPicPr>
          <p:nvPr/>
        </p:nvPicPr>
        <p:blipFill>
          <a:blip r:embed="rId6" cstate="print"/>
          <a:srcRect t="26172" r="8696" b="17121"/>
          <a:stretch>
            <a:fillRect/>
          </a:stretch>
        </p:blipFill>
        <p:spPr bwMode="auto">
          <a:xfrm>
            <a:off x="2771800" y="4509120"/>
            <a:ext cx="1861130" cy="1152128"/>
          </a:xfrm>
          <a:prstGeom prst="rect">
            <a:avLst/>
          </a:prstGeom>
          <a:noFill/>
          <a:ln>
            <a:noFill/>
          </a:ln>
        </p:spPr>
      </p:pic>
      <p:pic>
        <p:nvPicPr>
          <p:cNvPr id="39" name="Picture 4"/>
          <p:cNvPicPr>
            <a:picLocks noChangeAspect="1" noChangeArrowheads="1"/>
          </p:cNvPicPr>
          <p:nvPr/>
        </p:nvPicPr>
        <p:blipFill>
          <a:blip r:embed="rId7" cstate="print"/>
          <a:srcRect t="18900" r="20315" b="30701"/>
          <a:stretch>
            <a:fillRect/>
          </a:stretch>
        </p:blipFill>
        <p:spPr bwMode="auto">
          <a:xfrm>
            <a:off x="4572000" y="4293096"/>
            <a:ext cx="2808312" cy="1152128"/>
          </a:xfrm>
          <a:prstGeom prst="rect">
            <a:avLst/>
          </a:prstGeom>
          <a:noFill/>
          <a:ln>
            <a:noFill/>
          </a:ln>
        </p:spPr>
      </p:pic>
      <p:sp>
        <p:nvSpPr>
          <p:cNvPr id="40" name="Прямоугольник 39"/>
          <p:cNvSpPr/>
          <p:nvPr/>
        </p:nvSpPr>
        <p:spPr>
          <a:xfrm>
            <a:off x="4427984" y="4005064"/>
            <a:ext cx="2088232" cy="504056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5004048" y="4293096"/>
            <a:ext cx="576064" cy="504056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7</a:t>
            </a:r>
            <a:endParaRPr lang="ru-RU" dirty="0"/>
          </a:p>
        </p:txBody>
      </p:sp>
      <p:pic>
        <p:nvPicPr>
          <p:cNvPr id="41" name="Picture 6"/>
          <p:cNvPicPr>
            <a:picLocks noChangeAspect="1" noChangeArrowheads="1"/>
          </p:cNvPicPr>
          <p:nvPr/>
        </p:nvPicPr>
        <p:blipFill>
          <a:blip r:embed="rId8" cstate="print"/>
          <a:srcRect l="16610" t="24242" r="20346"/>
          <a:stretch>
            <a:fillRect/>
          </a:stretch>
        </p:blipFill>
        <p:spPr bwMode="auto">
          <a:xfrm>
            <a:off x="7092280" y="1916832"/>
            <a:ext cx="2051720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" name="Picture 5"/>
          <p:cNvPicPr>
            <a:picLocks noChangeAspect="1" noChangeArrowheads="1"/>
          </p:cNvPicPr>
          <p:nvPr/>
        </p:nvPicPr>
        <p:blipFill>
          <a:blip r:embed="rId9" cstate="print">
            <a:lum bright="-10000" contrast="40000"/>
          </a:blip>
          <a:srcRect l="3421"/>
          <a:stretch>
            <a:fillRect/>
          </a:stretch>
        </p:blipFill>
        <p:spPr bwMode="auto">
          <a:xfrm>
            <a:off x="7487816" y="4355456"/>
            <a:ext cx="1476672" cy="22900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Овал 23"/>
          <p:cNvSpPr/>
          <p:nvPr/>
        </p:nvSpPr>
        <p:spPr>
          <a:xfrm>
            <a:off x="7452320" y="4005064"/>
            <a:ext cx="576064" cy="554360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8</a:t>
            </a:r>
            <a:endParaRPr lang="ru-RU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6660232" y="6237312"/>
            <a:ext cx="914400" cy="43204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/>
              <a:t>queen</a:t>
            </a:r>
            <a:endParaRPr lang="ru-RU" b="1" dirty="0"/>
          </a:p>
        </p:txBody>
      </p:sp>
      <p:sp>
        <p:nvSpPr>
          <p:cNvPr id="20" name="Овал 19"/>
          <p:cNvSpPr/>
          <p:nvPr/>
        </p:nvSpPr>
        <p:spPr>
          <a:xfrm>
            <a:off x="6948264" y="1628800"/>
            <a:ext cx="504056" cy="504056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4</a:t>
            </a:r>
            <a:endParaRPr lang="ru-RU" dirty="0"/>
          </a:p>
        </p:txBody>
      </p:sp>
      <p:sp>
        <p:nvSpPr>
          <p:cNvPr id="18" name="Овал 17"/>
          <p:cNvSpPr/>
          <p:nvPr/>
        </p:nvSpPr>
        <p:spPr>
          <a:xfrm>
            <a:off x="4860032" y="1556792"/>
            <a:ext cx="576064" cy="504056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3</a:t>
            </a:r>
            <a:endParaRPr lang="ru-RU" dirty="0"/>
          </a:p>
        </p:txBody>
      </p:sp>
      <p:sp>
        <p:nvSpPr>
          <p:cNvPr id="21" name="Овал 20"/>
          <p:cNvSpPr/>
          <p:nvPr/>
        </p:nvSpPr>
        <p:spPr>
          <a:xfrm>
            <a:off x="323528" y="4293096"/>
            <a:ext cx="504056" cy="504056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5</a:t>
            </a:r>
            <a:endParaRPr lang="ru-RU" dirty="0"/>
          </a:p>
        </p:txBody>
      </p:sp>
      <p:sp>
        <p:nvSpPr>
          <p:cNvPr id="22" name="Овал 21"/>
          <p:cNvSpPr/>
          <p:nvPr/>
        </p:nvSpPr>
        <p:spPr>
          <a:xfrm>
            <a:off x="2555776" y="4365104"/>
            <a:ext cx="504056" cy="504056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6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uiExpand="1" build="allAtOnce" animBg="1"/>
      <p:bldP spid="16" grpId="0" animBg="1"/>
      <p:bldP spid="17" grpId="0" animBg="1"/>
      <p:bldP spid="19" grpId="0" animBg="1"/>
      <p:bldP spid="25" grpId="0" animBg="1"/>
      <p:bldP spid="27" grpId="0" animBg="1"/>
      <p:bldP spid="28" grpId="0" animBg="1"/>
      <p:bldP spid="2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20800"/>
          </a:xfrm>
        </p:spPr>
        <p:txBody>
          <a:bodyPr>
            <a:noAutofit/>
          </a:bodyPr>
          <a:lstStyle/>
          <a:p>
            <a:r>
              <a:rPr lang="ru-RU" sz="6000" b="1" dirty="0">
                <a:solidFill>
                  <a:srgbClr val="C00000"/>
                </a:solidFill>
              </a:rPr>
              <a:t>Знакомимся с буквами</a:t>
            </a: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395536" y="861420"/>
          <a:ext cx="6348414" cy="59965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580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80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580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06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5806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5806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99943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i="1" dirty="0">
                          <a:latin typeface="Times New Roman"/>
                          <a:ea typeface="Calibri"/>
                          <a:cs typeface="Times New Roman"/>
                        </a:rPr>
                        <a:t>буква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903" marR="52903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i="1" dirty="0">
                          <a:latin typeface="Times New Roman"/>
                          <a:ea typeface="Calibri"/>
                          <a:cs typeface="Times New Roman"/>
                        </a:rPr>
                        <a:t>звук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903" marR="52903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i="1" dirty="0">
                          <a:latin typeface="Times New Roman"/>
                          <a:ea typeface="Calibri"/>
                          <a:cs typeface="Times New Roman"/>
                        </a:rPr>
                        <a:t>слово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903" marR="52903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800" i="1" dirty="0">
                          <a:latin typeface="Times New Roman"/>
                          <a:ea typeface="Calibri"/>
                          <a:cs typeface="Times New Roman"/>
                        </a:rPr>
                        <a:t>буква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903" marR="52903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i="1" dirty="0">
                          <a:latin typeface="Times New Roman"/>
                          <a:ea typeface="Calibri"/>
                          <a:cs typeface="Times New Roman"/>
                        </a:rPr>
                        <a:t>звук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903" marR="52903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i="1" dirty="0">
                          <a:latin typeface="Times New Roman"/>
                          <a:ea typeface="Calibri"/>
                          <a:cs typeface="Times New Roman"/>
                        </a:rPr>
                        <a:t>слово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903" marR="52903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9943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I </a:t>
                      </a:r>
                      <a:r>
                        <a:rPr lang="en-US" sz="2800" dirty="0" err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i</a:t>
                      </a:r>
                      <a:endParaRPr lang="ru-RU" sz="28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903" marR="52903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</a:rPr>
                        <a:t>[</a:t>
                      </a:r>
                      <a:r>
                        <a:rPr lang="en-US" sz="2800" b="1" dirty="0">
                          <a:latin typeface="Times New Roman"/>
                          <a:ea typeface="Calibri"/>
                          <a:cs typeface="Times New Roman"/>
                        </a:rPr>
                        <a:t>ɪ</a:t>
                      </a:r>
                      <a:r>
                        <a:rPr lang="ru-RU" sz="2800" b="1" dirty="0">
                          <a:latin typeface="Times New Roman"/>
                          <a:ea typeface="Calibri"/>
                          <a:cs typeface="Times New Roman"/>
                        </a:rPr>
                        <a:t>]     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903" marR="52903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i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nk</a:t>
                      </a:r>
                      <a:endParaRPr lang="ru-RU" sz="28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903" marR="52903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N</a:t>
                      </a:r>
                      <a:r>
                        <a:rPr lang="en-US" sz="2800" baseline="0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800" baseline="0" dirty="0" err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n</a:t>
                      </a:r>
                      <a:endParaRPr lang="ru-RU" sz="28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903" marR="52903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 b="1" dirty="0">
                          <a:latin typeface="Times New Roman"/>
                          <a:ea typeface="Calibri"/>
                          <a:cs typeface="Times New Roman"/>
                        </a:rPr>
                        <a:t>[n]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903" marR="52903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n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est</a:t>
                      </a:r>
                      <a:endParaRPr lang="ru-RU" sz="28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903" marR="52903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9943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J </a:t>
                      </a:r>
                      <a:r>
                        <a:rPr lang="en-US" sz="2800" dirty="0" err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j</a:t>
                      </a:r>
                      <a:endParaRPr lang="ru-RU" sz="28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903" marR="52903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 b="1" dirty="0">
                          <a:latin typeface="Times New Roman"/>
                          <a:ea typeface="Calibri"/>
                          <a:cs typeface="Times New Roman"/>
                        </a:rPr>
                        <a:t>[ʤ]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903" marR="52903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j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ug</a:t>
                      </a:r>
                      <a:endParaRPr lang="ru-RU" sz="28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903" marR="52903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O</a:t>
                      </a:r>
                      <a:r>
                        <a:rPr lang="en-US" sz="2800" b="1" baseline="0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800" b="1" baseline="0" dirty="0" err="1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o</a:t>
                      </a:r>
                      <a:endParaRPr lang="ru-RU" sz="28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903" marR="52903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 b="1" dirty="0">
                          <a:latin typeface="Times New Roman"/>
                          <a:ea typeface="Calibri"/>
                          <a:cs typeface="Times New Roman"/>
                        </a:rPr>
                        <a:t>[ɒ]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903" marR="52903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d</a:t>
                      </a:r>
                      <a:r>
                        <a:rPr lang="en-US" sz="2800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o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g</a:t>
                      </a:r>
                      <a:endParaRPr lang="ru-RU" sz="28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903" marR="52903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9943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K </a:t>
                      </a:r>
                      <a:r>
                        <a:rPr lang="en-US" sz="2800" dirty="0" err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k</a:t>
                      </a:r>
                      <a:endParaRPr lang="ru-RU" sz="28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903" marR="52903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 b="1">
                          <a:latin typeface="Times New Roman"/>
                          <a:ea typeface="Calibri"/>
                          <a:cs typeface="Times New Roman"/>
                        </a:rPr>
                        <a:t>[k]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903" marR="52903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 dirty="0">
                          <a:latin typeface="Calibri"/>
                          <a:ea typeface="Calibri"/>
                          <a:cs typeface="Times New Roman"/>
                        </a:rPr>
                        <a:t>mil</a:t>
                      </a:r>
                      <a:r>
                        <a:rPr lang="en-US" sz="2800" dirty="0">
                          <a:solidFill>
                            <a:schemeClr val="accent5"/>
                          </a:solidFill>
                          <a:latin typeface="Calibri"/>
                          <a:ea typeface="Calibri"/>
                          <a:cs typeface="Times New Roman"/>
                        </a:rPr>
                        <a:t>k</a:t>
                      </a:r>
                      <a:endParaRPr lang="ru-RU" sz="2800" dirty="0">
                        <a:solidFill>
                          <a:schemeClr val="accent5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903" marR="52903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P</a:t>
                      </a:r>
                      <a:r>
                        <a:rPr lang="en-US" sz="2800" b="1" baseline="0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800" b="1" baseline="0" dirty="0" err="1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p</a:t>
                      </a:r>
                      <a:endParaRPr lang="ru-RU" sz="28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903" marR="52903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 b="1" dirty="0">
                          <a:latin typeface="Times New Roman"/>
                          <a:ea typeface="Calibri"/>
                          <a:cs typeface="Times New Roman"/>
                        </a:rPr>
                        <a:t>[p]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903" marR="52903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p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in</a:t>
                      </a:r>
                      <a:endParaRPr lang="ru-RU" sz="28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903" marR="52903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9943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L</a:t>
                      </a:r>
                      <a:r>
                        <a:rPr lang="en-US" sz="2800" baseline="0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800" baseline="0" dirty="0" err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l</a:t>
                      </a:r>
                      <a:endParaRPr lang="ru-RU" sz="28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903" marR="52903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 b="1" dirty="0">
                          <a:latin typeface="Times New Roman"/>
                          <a:ea typeface="Calibri"/>
                          <a:cs typeface="Times New Roman"/>
                        </a:rPr>
                        <a:t>[l]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903" marR="52903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chemeClr val="accent5"/>
                          </a:solidFill>
                          <a:latin typeface="Calibri"/>
                          <a:ea typeface="Calibri"/>
                          <a:cs typeface="Times New Roman"/>
                        </a:rPr>
                        <a:t>l</a:t>
                      </a:r>
                      <a:r>
                        <a:rPr lang="en-US" sz="2800" dirty="0">
                          <a:latin typeface="Calibri"/>
                          <a:ea typeface="Calibri"/>
                          <a:cs typeface="Times New Roman"/>
                        </a:rPr>
                        <a:t>amp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903" marR="52903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Q</a:t>
                      </a:r>
                      <a:r>
                        <a:rPr lang="en-US" sz="2800" b="1" baseline="0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800" b="1" baseline="0" dirty="0" err="1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q</a:t>
                      </a:r>
                      <a:endParaRPr lang="ru-RU" sz="28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903" marR="52903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 b="1" dirty="0">
                          <a:latin typeface="Times New Roman"/>
                          <a:ea typeface="Calibri"/>
                          <a:cs typeface="Times New Roman"/>
                        </a:rPr>
                        <a:t>[</a:t>
                      </a:r>
                      <a:r>
                        <a:rPr lang="en-US" sz="2800" b="1" dirty="0" err="1">
                          <a:latin typeface="Times New Roman"/>
                          <a:ea typeface="Calibri"/>
                          <a:cs typeface="Times New Roman"/>
                        </a:rPr>
                        <a:t>kw</a:t>
                      </a:r>
                      <a:r>
                        <a:rPr lang="en-US" sz="2800" b="1" dirty="0">
                          <a:latin typeface="Times New Roman"/>
                          <a:ea typeface="Calibri"/>
                          <a:cs typeface="Times New Roman"/>
                        </a:rPr>
                        <a:t>]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903" marR="52903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qu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een</a:t>
                      </a:r>
                      <a:endParaRPr lang="ru-RU" sz="28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903" marR="52903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9943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M</a:t>
                      </a:r>
                      <a:r>
                        <a:rPr lang="en-US" sz="2800" baseline="0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800" baseline="0" dirty="0" err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m</a:t>
                      </a:r>
                      <a:endParaRPr lang="ru-RU" sz="28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903" marR="52903" marT="0" marB="0"/>
                </a:tc>
                <a:tc>
                  <a:txBody>
                    <a:bodyPr/>
                    <a:lstStyle/>
                    <a:p>
                      <a:pPr marL="0" marR="0" indent="0" algn="just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dirty="0">
                          <a:latin typeface="Times New Roman"/>
                          <a:ea typeface="Calibri"/>
                          <a:cs typeface="Times New Roman"/>
                        </a:rPr>
                        <a:t>[m]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903" marR="52903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700" dirty="0">
                          <a:solidFill>
                            <a:schemeClr val="accent5"/>
                          </a:solidFill>
                          <a:latin typeface="Calibri"/>
                          <a:ea typeface="Calibri"/>
                          <a:cs typeface="Times New Roman"/>
                        </a:rPr>
                        <a:t>m</a:t>
                      </a:r>
                      <a:r>
                        <a:rPr lang="en-US" sz="2700" dirty="0">
                          <a:latin typeface="Calibri"/>
                          <a:ea typeface="Calibri"/>
                          <a:cs typeface="Times New Roman"/>
                        </a:rPr>
                        <a:t>ouse</a:t>
                      </a:r>
                      <a:endParaRPr lang="ru-RU" sz="2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903" marR="52903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28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903" marR="52903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903" marR="52903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903" marR="52903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2" cstate="print"/>
          <a:srcRect l="4610"/>
          <a:stretch>
            <a:fillRect/>
          </a:stretch>
        </p:blipFill>
        <p:spPr bwMode="auto">
          <a:xfrm>
            <a:off x="3059832" y="1916832"/>
            <a:ext cx="891964" cy="7754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2852936"/>
            <a:ext cx="867584" cy="8891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4" cstate="print"/>
          <a:srcRect l="30010" t="27349" r="17274" b="12094"/>
          <a:stretch>
            <a:fillRect/>
          </a:stretch>
        </p:blipFill>
        <p:spPr bwMode="auto">
          <a:xfrm>
            <a:off x="3203848" y="4005064"/>
            <a:ext cx="906888" cy="7920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5" cstate="print"/>
          <a:srcRect l="7154" b="7524"/>
          <a:stretch>
            <a:fillRect/>
          </a:stretch>
        </p:blipFill>
        <p:spPr bwMode="auto">
          <a:xfrm>
            <a:off x="3275856" y="5013176"/>
            <a:ext cx="724990" cy="7448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63888" y="5843955"/>
            <a:ext cx="1152128" cy="10140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88224" y="1844824"/>
            <a:ext cx="864096" cy="8493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" name="Picture 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732240" y="3861048"/>
            <a:ext cx="577847" cy="10311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5"/>
          <p:cNvPicPr>
            <a:picLocks noChangeAspect="1" noChangeArrowheads="1"/>
          </p:cNvPicPr>
          <p:nvPr/>
        </p:nvPicPr>
        <p:blipFill>
          <a:blip r:embed="rId9" cstate="print">
            <a:lum bright="-10000" contrast="40000"/>
          </a:blip>
          <a:srcRect l="3421"/>
          <a:stretch>
            <a:fillRect/>
          </a:stretch>
        </p:blipFill>
        <p:spPr bwMode="auto">
          <a:xfrm>
            <a:off x="6804248" y="5085184"/>
            <a:ext cx="727519" cy="11282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5" y="609600"/>
            <a:ext cx="8856984" cy="1320800"/>
          </a:xfrm>
        </p:spPr>
        <p:txBody>
          <a:bodyPr>
            <a:noAutofit/>
          </a:bodyPr>
          <a:lstStyle/>
          <a:p>
            <a:r>
              <a:rPr lang="ru-RU" sz="6600" b="1" dirty="0">
                <a:solidFill>
                  <a:srgbClr val="C00000"/>
                </a:solidFill>
              </a:rPr>
              <a:t>Оцени свою работу</a:t>
            </a:r>
          </a:p>
        </p:txBody>
      </p:sp>
      <p:sp>
        <p:nvSpPr>
          <p:cNvPr id="5" name="Улыбающееся лицо 4"/>
          <p:cNvSpPr/>
          <p:nvPr/>
        </p:nvSpPr>
        <p:spPr>
          <a:xfrm>
            <a:off x="395536" y="3140968"/>
            <a:ext cx="1143009" cy="1143009"/>
          </a:xfrm>
          <a:prstGeom prst="smileyFace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800"/>
          </a:p>
        </p:txBody>
      </p:sp>
      <p:sp>
        <p:nvSpPr>
          <p:cNvPr id="6" name="Улыбающееся лицо 6"/>
          <p:cNvSpPr/>
          <p:nvPr/>
        </p:nvSpPr>
        <p:spPr>
          <a:xfrm>
            <a:off x="395536" y="1628800"/>
            <a:ext cx="1143009" cy="1143008"/>
          </a:xfrm>
          <a:prstGeom prst="smileyFace">
            <a:avLst/>
          </a:prstGeom>
          <a:solidFill>
            <a:srgbClr val="00B050"/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800"/>
          </a:p>
        </p:txBody>
      </p:sp>
      <p:sp>
        <p:nvSpPr>
          <p:cNvPr id="7" name="Улыбающееся лицо 6"/>
          <p:cNvSpPr/>
          <p:nvPr/>
        </p:nvSpPr>
        <p:spPr>
          <a:xfrm>
            <a:off x="496858" y="4826014"/>
            <a:ext cx="1143008" cy="1143008"/>
          </a:xfrm>
          <a:prstGeom prst="smileyFace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800"/>
          </a:p>
        </p:txBody>
      </p:sp>
      <p:sp>
        <p:nvSpPr>
          <p:cNvPr id="8" name="Прямоугольник 7"/>
          <p:cNvSpPr/>
          <p:nvPr/>
        </p:nvSpPr>
        <p:spPr>
          <a:xfrm>
            <a:off x="2771800" y="1844824"/>
            <a:ext cx="576064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B050"/>
                </a:solidFill>
              </a:rPr>
              <a:t>Узнали много нового и интересного. Отлично поработали.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635896" y="3105835"/>
            <a:ext cx="482453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70C0"/>
                </a:solidFill>
              </a:rPr>
              <a:t>Хорошо поработали, узнали на уроке новое для себя.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067944" y="5085184"/>
            <a:ext cx="41764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</a:rPr>
              <a:t>Не всё получилось</a:t>
            </a:r>
          </a:p>
        </p:txBody>
      </p:sp>
      <p:sp>
        <p:nvSpPr>
          <p:cNvPr id="11" name="Стрелка вправо 10"/>
          <p:cNvSpPr/>
          <p:nvPr/>
        </p:nvSpPr>
        <p:spPr>
          <a:xfrm>
            <a:off x="1763688" y="2132856"/>
            <a:ext cx="978408" cy="484632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право 11"/>
          <p:cNvSpPr/>
          <p:nvPr/>
        </p:nvSpPr>
        <p:spPr>
          <a:xfrm>
            <a:off x="1979712" y="3573016"/>
            <a:ext cx="978408" cy="484632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>
            <a:off x="2411760" y="5157192"/>
            <a:ext cx="978408" cy="484632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 l="4610"/>
          <a:stretch>
            <a:fillRect/>
          </a:stretch>
        </p:blipFill>
        <p:spPr bwMode="auto">
          <a:xfrm>
            <a:off x="1187624" y="2564904"/>
            <a:ext cx="4536504" cy="3943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51520" y="1772816"/>
            <a:ext cx="6347713" cy="1320800"/>
          </a:xfrm>
        </p:spPr>
        <p:txBody>
          <a:bodyPr>
            <a:noAutofit/>
          </a:bodyPr>
          <a:lstStyle/>
          <a:p>
            <a:r>
              <a:rPr lang="de-DE" sz="10000" dirty="0" err="1"/>
              <a:t>ink</a:t>
            </a:r>
            <a:endParaRPr lang="ru-RU" sz="10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t="8349"/>
          <a:stretch>
            <a:fillRect/>
          </a:stretch>
        </p:blipFill>
        <p:spPr bwMode="auto">
          <a:xfrm>
            <a:off x="0" y="0"/>
            <a:ext cx="4572000" cy="1881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056" y="188640"/>
            <a:ext cx="4067944" cy="24106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29425" y="2492896"/>
            <a:ext cx="2314575" cy="914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041576"/>
            <a:ext cx="3723985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5736" y="1844824"/>
            <a:ext cx="6347713" cy="1320800"/>
          </a:xfrm>
        </p:spPr>
        <p:txBody>
          <a:bodyPr>
            <a:noAutofit/>
          </a:bodyPr>
          <a:lstStyle/>
          <a:p>
            <a:r>
              <a:rPr lang="en-US" sz="100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jug</a:t>
            </a:r>
            <a:endParaRPr lang="ru-RU" sz="100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AutoShape 2" descr="https://img2.freepng.ru/20180324/wyq/kisspng-bed-furniture-pillow-bed-5ab646df979c91.28763984152189513562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6092509" cy="2276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3968" y="2114638"/>
            <a:ext cx="4860032" cy="45833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700808"/>
            <a:ext cx="6347713" cy="1320800"/>
          </a:xfrm>
        </p:spPr>
        <p:txBody>
          <a:bodyPr>
            <a:noAutofit/>
          </a:bodyPr>
          <a:lstStyle/>
          <a:p>
            <a:r>
              <a:rPr lang="en-US" sz="80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kangaroo</a:t>
            </a:r>
            <a:endParaRPr lang="ru-RU" sz="80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0"/>
            <a:ext cx="5076056" cy="2070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996952"/>
            <a:ext cx="4740505" cy="3861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395536" y="2852936"/>
            <a:ext cx="1224136" cy="72008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33263" y="3356992"/>
            <a:ext cx="4010737" cy="30494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0"/>
            <a:ext cx="5256584" cy="2385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700808"/>
            <a:ext cx="6347713" cy="1320800"/>
          </a:xfrm>
        </p:spPr>
        <p:txBody>
          <a:bodyPr>
            <a:noAutofit/>
          </a:bodyPr>
          <a:lstStyle/>
          <a:p>
            <a:r>
              <a:rPr lang="en-US" sz="80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lamp</a:t>
            </a:r>
            <a:endParaRPr lang="ru-RU" sz="80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7" y="2846028"/>
            <a:ext cx="2987824" cy="3753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/>
          <a:srcRect l="7154" b="7524"/>
          <a:stretch>
            <a:fillRect/>
          </a:stretch>
        </p:blipFill>
        <p:spPr bwMode="auto">
          <a:xfrm>
            <a:off x="611560" y="3068959"/>
            <a:ext cx="3528392" cy="36252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3347864" y="5517232"/>
            <a:ext cx="1512168" cy="1340768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916832"/>
            <a:ext cx="6347713" cy="1320800"/>
          </a:xfrm>
        </p:spPr>
        <p:txBody>
          <a:bodyPr>
            <a:noAutofit/>
          </a:bodyPr>
          <a:lstStyle/>
          <a:p>
            <a:r>
              <a:rPr lang="en-US" sz="8000" b="1" dirty="0">
                <a:solidFill>
                  <a:srgbClr val="C00000"/>
                </a:solidFill>
                <a:latin typeface="Lucida Calligraphy" panose="03010101010101010101" pitchFamily="66" charset="0"/>
              </a:rPr>
              <a:t>mouse</a:t>
            </a:r>
            <a:endParaRPr lang="ru-RU" sz="8000" b="1" dirty="0">
              <a:solidFill>
                <a:srgbClr val="C0000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0"/>
            <a:ext cx="5652120" cy="20569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65295" y="1844824"/>
            <a:ext cx="3178706" cy="31683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87624" y="2924944"/>
            <a:ext cx="3888432" cy="34224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Овал 11"/>
          <p:cNvSpPr/>
          <p:nvPr/>
        </p:nvSpPr>
        <p:spPr>
          <a:xfrm>
            <a:off x="755576" y="5517232"/>
            <a:ext cx="1296144" cy="1196752"/>
          </a:xfrm>
          <a:prstGeom prst="ellipse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3284984"/>
            <a:ext cx="3672408" cy="3356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6948264" cy="2832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348880"/>
            <a:ext cx="6347713" cy="1320800"/>
          </a:xfrm>
        </p:spPr>
        <p:txBody>
          <a:bodyPr>
            <a:noAutofit/>
          </a:bodyPr>
          <a:lstStyle/>
          <a:p>
            <a:r>
              <a:rPr lang="en-US" sz="8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nest</a:t>
            </a:r>
            <a:endParaRPr lang="ru-RU" sz="80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4048" y="2780928"/>
            <a:ext cx="4139952" cy="26853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796136" cy="2470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 cstate="print"/>
          <a:srcRect t="12100"/>
          <a:stretch>
            <a:fillRect/>
          </a:stretch>
        </p:blipFill>
        <p:spPr bwMode="auto">
          <a:xfrm>
            <a:off x="4751513" y="2276872"/>
            <a:ext cx="4392487" cy="2092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Заголовок 1"/>
          <p:cNvSpPr txBox="1">
            <a:spLocks/>
          </p:cNvSpPr>
          <p:nvPr/>
        </p:nvSpPr>
        <p:spPr>
          <a:xfrm>
            <a:off x="5364088" y="126876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itchFamily="18" charset="0"/>
                <a:ea typeface="+mj-ea"/>
                <a:cs typeface="Arial" panose="020B0604020202020204" pitchFamily="34" charset="0"/>
              </a:rPr>
              <a:t>собака</a:t>
            </a:r>
          </a:p>
        </p:txBody>
      </p:sp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2708920"/>
            <a:ext cx="3254449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87824" y="3933056"/>
            <a:ext cx="1944216" cy="2631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44824"/>
            <a:ext cx="6347713" cy="1320800"/>
          </a:xfrm>
        </p:spPr>
        <p:txBody>
          <a:bodyPr>
            <a:noAutofit/>
          </a:bodyPr>
          <a:lstStyle/>
          <a:p>
            <a:r>
              <a:rPr lang="en-US" sz="8000" b="1" dirty="0">
                <a:solidFill>
                  <a:srgbClr val="C00000"/>
                </a:solidFill>
              </a:rPr>
              <a:t>pin</a:t>
            </a:r>
            <a:endParaRPr lang="ru-RU" sz="8000" b="1" dirty="0">
              <a:solidFill>
                <a:srgbClr val="C00000"/>
              </a:solidFill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 t="3905"/>
          <a:stretch>
            <a:fillRect/>
          </a:stretch>
        </p:blipFill>
        <p:spPr bwMode="auto">
          <a:xfrm>
            <a:off x="1835696" y="0"/>
            <a:ext cx="4968552" cy="2598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20" y="2832510"/>
            <a:ext cx="3491880" cy="24504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07704" y="2708920"/>
            <a:ext cx="2232248" cy="39835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196</TotalTime>
  <Words>134</Words>
  <Application>Microsoft Office PowerPoint</Application>
  <PresentationFormat>Экран (4:3)</PresentationFormat>
  <Paragraphs>68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1" baseType="lpstr">
      <vt:lpstr>Arial</vt:lpstr>
      <vt:lpstr>Calibri</vt:lpstr>
      <vt:lpstr>Cambria</vt:lpstr>
      <vt:lpstr>Lucida Calligraphy</vt:lpstr>
      <vt:lpstr>Times New Roman</vt:lpstr>
      <vt:lpstr>Trebuchet MS</vt:lpstr>
      <vt:lpstr>Wingdings 3</vt:lpstr>
      <vt:lpstr>Аспект</vt:lpstr>
      <vt:lpstr>Урок №2 Тема: My letters!</vt:lpstr>
      <vt:lpstr>ink</vt:lpstr>
      <vt:lpstr>jug</vt:lpstr>
      <vt:lpstr>kangaroo</vt:lpstr>
      <vt:lpstr>lamp</vt:lpstr>
      <vt:lpstr>mouse</vt:lpstr>
      <vt:lpstr>nest</vt:lpstr>
      <vt:lpstr>Презентация PowerPoint</vt:lpstr>
      <vt:lpstr>pin</vt:lpstr>
      <vt:lpstr>queen</vt:lpstr>
      <vt:lpstr>What’s this?</vt:lpstr>
      <vt:lpstr>Знакомимся с буквами</vt:lpstr>
      <vt:lpstr>Оцени свою работу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№2 Тема: My letters!</dc:title>
  <dc:creator>User</dc:creator>
  <cp:lastModifiedBy>Lenovo</cp:lastModifiedBy>
  <cp:revision>31</cp:revision>
  <dcterms:created xsi:type="dcterms:W3CDTF">2019-08-06T07:15:57Z</dcterms:created>
  <dcterms:modified xsi:type="dcterms:W3CDTF">2023-10-02T18:22:09Z</dcterms:modified>
</cp:coreProperties>
</file>