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sldIdLst>
    <p:sldId id="256" r:id="rId2"/>
    <p:sldId id="257" r:id="rId3"/>
    <p:sldId id="258" r:id="rId4"/>
    <p:sldId id="264" r:id="rId5"/>
    <p:sldId id="259" r:id="rId6"/>
    <p:sldId id="260" r:id="rId7"/>
    <p:sldId id="261" r:id="rId8"/>
    <p:sldId id="262" r:id="rId9"/>
    <p:sldId id="269" r:id="rId10"/>
    <p:sldId id="263" r:id="rId11"/>
    <p:sldId id="265" r:id="rId12"/>
    <p:sldId id="266" r:id="rId13"/>
    <p:sldId id="267" r:id="rId14"/>
    <p:sldId id="268"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Раздел без заголовка" id="{026D64D8-7F76-447F-8E43-D5DEB09CEAEA}">
          <p14:sldIdLst>
            <p14:sldId id="256"/>
            <p14:sldId id="257"/>
            <p14:sldId id="258"/>
            <p14:sldId id="264"/>
            <p14:sldId id="259"/>
            <p14:sldId id="260"/>
            <p14:sldId id="261"/>
            <p14:sldId id="262"/>
            <p14:sldId id="269"/>
            <p14:sldId id="263"/>
            <p14:sldId id="265"/>
            <p14:sldId id="266"/>
            <p14:sldId id="267"/>
            <p14:sldId id="268"/>
            <p14:sldId id="27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99"/>
    <a:srgbClr val="59A159"/>
    <a:srgbClr val="484420"/>
    <a:srgbClr val="003300"/>
    <a:srgbClr val="7E786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0662" autoAdjust="0"/>
    <p:restoredTop sz="94660" autoAdjust="0"/>
  </p:normalViewPr>
  <p:slideViewPr>
    <p:cSldViewPr>
      <p:cViewPr>
        <p:scale>
          <a:sx n="69" d="100"/>
          <a:sy n="69" d="100"/>
        </p:scale>
        <p:origin x="-1584" y="-19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099723A3-E94D-41BC-805B-AFF9D1DBDDFE}" type="datetimeFigureOut">
              <a:rPr lang="ru-RU" smtClean="0"/>
              <a:pPr/>
              <a:t>27.04.2022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CF57039-EE19-4C72-89AC-8E7DE40CBAAB}" type="slidenum">
              <a:rPr lang="ru-RU" smtClean="0"/>
              <a:pPr/>
              <a:t>‹#›</a:t>
            </a:fld>
            <a:endParaRPr lang="ru-RU"/>
          </a:p>
        </p:txBody>
      </p:sp>
    </p:spTree>
  </p:cSld>
  <p:clrMapOvr>
    <a:masterClrMapping/>
  </p:clrMapOvr>
  <p:transition spd="slow">
    <p:push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99723A3-E94D-41BC-805B-AFF9D1DBDDFE}" type="datetimeFigureOut">
              <a:rPr lang="ru-RU" smtClean="0"/>
              <a:pPr/>
              <a:t>27.04.2022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CF57039-EE19-4C72-89AC-8E7DE40CBAAB}" type="slidenum">
              <a:rPr lang="ru-RU" smtClean="0"/>
              <a:pPr/>
              <a:t>‹#›</a:t>
            </a:fld>
            <a:endParaRPr lang="ru-RU"/>
          </a:p>
        </p:txBody>
      </p:sp>
    </p:spTree>
  </p:cSld>
  <p:clrMapOvr>
    <a:masterClrMapping/>
  </p:clrMapOvr>
  <p:transition spd="slow">
    <p:push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99723A3-E94D-41BC-805B-AFF9D1DBDDFE}" type="datetimeFigureOut">
              <a:rPr lang="ru-RU" smtClean="0"/>
              <a:pPr/>
              <a:t>27.04.2022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CF57039-EE19-4C72-89AC-8E7DE40CBAAB}" type="slidenum">
              <a:rPr lang="ru-RU" smtClean="0"/>
              <a:pPr/>
              <a:t>‹#›</a:t>
            </a:fld>
            <a:endParaRPr lang="ru-RU"/>
          </a:p>
        </p:txBody>
      </p:sp>
    </p:spTree>
  </p:cSld>
  <p:clrMapOvr>
    <a:masterClrMapping/>
  </p:clrMapOvr>
  <p:transition spd="slow">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99723A3-E94D-41BC-805B-AFF9D1DBDDFE}" type="datetimeFigureOut">
              <a:rPr lang="ru-RU" smtClean="0"/>
              <a:pPr/>
              <a:t>27.04.2022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CF57039-EE19-4C72-89AC-8E7DE40CBAAB}" type="slidenum">
              <a:rPr lang="ru-RU" smtClean="0"/>
              <a:pPr/>
              <a:t>‹#›</a:t>
            </a:fld>
            <a:endParaRPr lang="ru-RU"/>
          </a:p>
        </p:txBody>
      </p:sp>
    </p:spTree>
  </p:cSld>
  <p:clrMapOvr>
    <a:masterClrMapping/>
  </p:clrMapOvr>
  <p:transition spd="slow">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99723A3-E94D-41BC-805B-AFF9D1DBDDFE}" type="datetimeFigureOut">
              <a:rPr lang="ru-RU" smtClean="0"/>
              <a:pPr/>
              <a:t>27.04.2022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CF57039-EE19-4C72-89AC-8E7DE40CBAAB}" type="slidenum">
              <a:rPr lang="ru-RU" smtClean="0"/>
              <a:pPr/>
              <a:t>‹#›</a:t>
            </a:fld>
            <a:endParaRPr lang="ru-RU"/>
          </a:p>
        </p:txBody>
      </p:sp>
    </p:spTree>
  </p:cSld>
  <p:clrMapOvr>
    <a:masterClrMapping/>
  </p:clrMapOvr>
  <p:transition spd="slow">
    <p:push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099723A3-E94D-41BC-805B-AFF9D1DBDDFE}" type="datetimeFigureOut">
              <a:rPr lang="ru-RU" smtClean="0"/>
              <a:pPr/>
              <a:t>27.04.2022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CF57039-EE19-4C72-89AC-8E7DE40CBAAB}" type="slidenum">
              <a:rPr lang="ru-RU" smtClean="0"/>
              <a:pPr/>
              <a:t>‹#›</a:t>
            </a:fld>
            <a:endParaRPr lang="ru-RU"/>
          </a:p>
        </p:txBody>
      </p:sp>
    </p:spTree>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099723A3-E94D-41BC-805B-AFF9D1DBDDFE}" type="datetimeFigureOut">
              <a:rPr lang="ru-RU" smtClean="0"/>
              <a:pPr/>
              <a:t>27.04.2022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2CF57039-EE19-4C72-89AC-8E7DE40CBAAB}" type="slidenum">
              <a:rPr lang="ru-RU" smtClean="0"/>
              <a:pPr/>
              <a:t>‹#›</a:t>
            </a:fld>
            <a:endParaRPr lang="ru-RU"/>
          </a:p>
        </p:txBody>
      </p:sp>
    </p:spTree>
  </p:cSld>
  <p:clrMapOvr>
    <a:masterClrMapping/>
  </p:clrMapOvr>
  <p:transition spd="slow">
    <p:push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099723A3-E94D-41BC-805B-AFF9D1DBDDFE}" type="datetimeFigureOut">
              <a:rPr lang="ru-RU" smtClean="0"/>
              <a:pPr/>
              <a:t>27.04.2022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2CF57039-EE19-4C72-89AC-8E7DE40CBAAB}" type="slidenum">
              <a:rPr lang="ru-RU" smtClean="0"/>
              <a:pPr/>
              <a:t>‹#›</a:t>
            </a:fld>
            <a:endParaRPr lang="ru-RU"/>
          </a:p>
        </p:txBody>
      </p:sp>
    </p:spTree>
  </p:cSld>
  <p:clrMapOvr>
    <a:masterClrMapping/>
  </p:clrMapOvr>
  <p:transition spd="slow">
    <p:push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9723A3-E94D-41BC-805B-AFF9D1DBDDFE}" type="datetimeFigureOut">
              <a:rPr lang="ru-RU" smtClean="0"/>
              <a:pPr/>
              <a:t>27.04.2022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2CF57039-EE19-4C72-89AC-8E7DE40CBAAB}" type="slidenum">
              <a:rPr lang="ru-RU" smtClean="0"/>
              <a:pPr/>
              <a:t>‹#›</a:t>
            </a:fld>
            <a:endParaRPr lang="ru-RU"/>
          </a:p>
        </p:txBody>
      </p:sp>
    </p:spTree>
  </p:cSld>
  <p:clrMapOvr>
    <a:masterClrMapping/>
  </p:clrMapOvr>
  <p:transition spd="slow">
    <p:push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ru-RU" smtClean="0"/>
              <a:t>Образец заголовка</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99723A3-E94D-41BC-805B-AFF9D1DBDDFE}" type="datetimeFigureOut">
              <a:rPr lang="ru-RU" smtClean="0"/>
              <a:pPr/>
              <a:t>27.04.2022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CF57039-EE19-4C72-89AC-8E7DE40CBAAB}" type="slidenum">
              <a:rPr lang="ru-RU" smtClean="0"/>
              <a:pPr/>
              <a:t>‹#›</a:t>
            </a:fld>
            <a:endParaRPr lang="ru-RU"/>
          </a:p>
        </p:txBody>
      </p:sp>
      <p:sp>
        <p:nvSpPr>
          <p:cNvPr id="9" name="Content Placeholder 8"/>
          <p:cNvSpPr>
            <a:spLocks noGrp="1"/>
          </p:cNvSpPr>
          <p:nvPr>
            <p:ph sz="quarter" idx="13"/>
          </p:nvPr>
        </p:nvSpPr>
        <p:spPr>
          <a:xfrm>
            <a:off x="304800" y="381000"/>
            <a:ext cx="7772400" cy="494284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ransition spd="slow">
    <p:push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ru-RU" smtClean="0"/>
              <a:t>Образец заголовка</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8" name="Date Placeholder 7"/>
          <p:cNvSpPr>
            <a:spLocks noGrp="1"/>
          </p:cNvSpPr>
          <p:nvPr>
            <p:ph type="dt" sz="half" idx="10"/>
          </p:nvPr>
        </p:nvSpPr>
        <p:spPr/>
        <p:txBody>
          <a:bodyPr/>
          <a:lstStyle/>
          <a:p>
            <a:fld id="{099723A3-E94D-41BC-805B-AFF9D1DBDDFE}" type="datetimeFigureOut">
              <a:rPr lang="ru-RU" smtClean="0"/>
              <a:pPr/>
              <a:t>27.04.2022</a:t>
            </a:fld>
            <a:endParaRPr lang="ru-RU"/>
          </a:p>
        </p:txBody>
      </p:sp>
      <p:sp>
        <p:nvSpPr>
          <p:cNvPr id="9" name="Slide Number Placeholder 8"/>
          <p:cNvSpPr>
            <a:spLocks noGrp="1"/>
          </p:cNvSpPr>
          <p:nvPr>
            <p:ph type="sldNum" sz="quarter" idx="11"/>
          </p:nvPr>
        </p:nvSpPr>
        <p:spPr/>
        <p:txBody>
          <a:bodyPr/>
          <a:lstStyle/>
          <a:p>
            <a:fld id="{2CF57039-EE19-4C72-89AC-8E7DE40CBAAB}" type="slidenum">
              <a:rPr lang="ru-RU" smtClean="0"/>
              <a:pPr/>
              <a:t>‹#›</a:t>
            </a:fld>
            <a:endParaRPr lang="ru-RU"/>
          </a:p>
        </p:txBody>
      </p:sp>
      <p:sp>
        <p:nvSpPr>
          <p:cNvPr id="10" name="Footer Placeholder 9"/>
          <p:cNvSpPr>
            <a:spLocks noGrp="1"/>
          </p:cNvSpPr>
          <p:nvPr>
            <p:ph type="ftr" sz="quarter" idx="12"/>
          </p:nvPr>
        </p:nvSpPr>
        <p:spPr/>
        <p:txBody>
          <a:bodyPr/>
          <a:lstStyle/>
          <a:p>
            <a:endParaRPr lang="ru-RU"/>
          </a:p>
        </p:txBody>
      </p:sp>
    </p:spTree>
  </p:cSld>
  <p:clrMapOvr>
    <a:masterClrMapping/>
  </p:clrMapOvr>
  <p:transition spd="slow">
    <p:push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2CF57039-EE19-4C72-89AC-8E7DE40CBAAB}" type="slidenum">
              <a:rPr lang="ru-RU" smtClean="0"/>
              <a:pPr/>
              <a:t>‹#›</a:t>
            </a:fld>
            <a:endParaRPr lang="ru-RU"/>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ru-RU"/>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099723A3-E94D-41BC-805B-AFF9D1DBDDFE}" type="datetimeFigureOut">
              <a:rPr lang="ru-RU" smtClean="0"/>
              <a:pPr/>
              <a:t>27.04.2022</a:t>
            </a:fld>
            <a:endParaRPr lang="ru-RU"/>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ransition spd="slow">
    <p:push dir="u"/>
  </p:transition>
  <p:timing>
    <p:tnLst>
      <p:par>
        <p:cTn id="1" dur="indefinite" restart="never" nodeType="tmRoot"/>
      </p:par>
    </p:tnLst>
  </p:timing>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Заголовок 37"/>
          <p:cNvSpPr>
            <a:spLocks noGrp="1"/>
          </p:cNvSpPr>
          <p:nvPr>
            <p:ph type="ctrTitle"/>
          </p:nvPr>
        </p:nvSpPr>
        <p:spPr>
          <a:xfrm>
            <a:off x="4932040" y="1470955"/>
            <a:ext cx="4032448" cy="1997751"/>
          </a:xfrm>
          <a:effectLst>
            <a:glow rad="101600">
              <a:schemeClr val="accent6">
                <a:satMod val="175000"/>
                <a:alpha val="40000"/>
              </a:schemeClr>
            </a:glow>
          </a:effectLst>
        </p:spPr>
        <p:style>
          <a:lnRef idx="2">
            <a:schemeClr val="accent1"/>
          </a:lnRef>
          <a:fillRef idx="1">
            <a:schemeClr val="lt1"/>
          </a:fillRef>
          <a:effectRef idx="0">
            <a:schemeClr val="accent1"/>
          </a:effectRef>
          <a:fontRef idx="minor">
            <a:schemeClr val="dk1"/>
          </a:fontRef>
        </p:style>
        <p:txBody>
          <a:bodyPr>
            <a:normAutofit/>
          </a:bodyPr>
          <a:lstStyle/>
          <a:p>
            <a:pPr algn="ctr"/>
            <a:r>
              <a:rPr lang="ru-RU" sz="4000" dirty="0" smtClean="0"/>
              <a:t>Проектная работа</a:t>
            </a:r>
            <a:br>
              <a:rPr lang="ru-RU" sz="4000" dirty="0" smtClean="0"/>
            </a:br>
            <a:r>
              <a:rPr lang="ru-RU" sz="4000" dirty="0" smtClean="0"/>
              <a:t>Чистота-залог здоровья.</a:t>
            </a:r>
            <a:endParaRPr lang="ru-RU" sz="4000" dirty="0"/>
          </a:p>
        </p:txBody>
      </p:sp>
      <p:sp>
        <p:nvSpPr>
          <p:cNvPr id="39" name="Подзаголовок 38"/>
          <p:cNvSpPr>
            <a:spLocks noGrp="1"/>
          </p:cNvSpPr>
          <p:nvPr>
            <p:ph type="subTitle" idx="1"/>
          </p:nvPr>
        </p:nvSpPr>
        <p:spPr>
          <a:xfrm>
            <a:off x="5364088" y="4205389"/>
            <a:ext cx="2952328" cy="1628030"/>
          </a:xfrm>
          <a:effectLst>
            <a:glow rad="1016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a:normAutofit fontScale="55000" lnSpcReduction="20000"/>
          </a:bodyPr>
          <a:lstStyle/>
          <a:p>
            <a:pPr algn="ctr"/>
            <a:r>
              <a:rPr lang="ru-RU" sz="2800" dirty="0" smtClean="0">
                <a:solidFill>
                  <a:schemeClr val="tx2">
                    <a:lumMod val="50000"/>
                  </a:schemeClr>
                </a:solidFill>
                <a:latin typeface="Bookman Old Style" panose="02050604050505020204" pitchFamily="18" charset="0"/>
              </a:rPr>
              <a:t>Подготовила:</a:t>
            </a:r>
          </a:p>
          <a:p>
            <a:pPr algn="ctr"/>
            <a:r>
              <a:rPr lang="ru-RU" sz="2800" dirty="0" err="1" smtClean="0">
                <a:solidFill>
                  <a:schemeClr val="tx2">
                    <a:lumMod val="50000"/>
                  </a:schemeClr>
                </a:solidFill>
                <a:latin typeface="Bookman Old Style" panose="02050604050505020204" pitchFamily="18" charset="0"/>
              </a:rPr>
              <a:t>Дадиже</a:t>
            </a:r>
            <a:r>
              <a:rPr lang="ru-RU" sz="2800" dirty="0" smtClean="0">
                <a:solidFill>
                  <a:schemeClr val="tx2">
                    <a:lumMod val="50000"/>
                  </a:schemeClr>
                </a:solidFill>
                <a:latin typeface="Bookman Old Style" panose="02050604050505020204" pitchFamily="18" charset="0"/>
              </a:rPr>
              <a:t> А.Д.</a:t>
            </a:r>
          </a:p>
          <a:p>
            <a:pPr algn="ctr"/>
            <a:r>
              <a:rPr lang="ru-RU" sz="2800" dirty="0" smtClean="0">
                <a:solidFill>
                  <a:schemeClr val="tx2">
                    <a:lumMod val="50000"/>
                  </a:schemeClr>
                </a:solidFill>
                <a:latin typeface="Bookman Old Style" panose="02050604050505020204" pitchFamily="18" charset="0"/>
              </a:rPr>
              <a:t>Ученица 9 класса</a:t>
            </a:r>
          </a:p>
          <a:p>
            <a:pPr algn="ctr"/>
            <a:r>
              <a:rPr lang="ru-RU" sz="2800" dirty="0" smtClean="0">
                <a:solidFill>
                  <a:schemeClr val="tx2">
                    <a:lumMod val="50000"/>
                  </a:schemeClr>
                </a:solidFill>
                <a:latin typeface="Bookman Old Style" panose="02050604050505020204" pitchFamily="18" charset="0"/>
              </a:rPr>
              <a:t>МБОУ «</a:t>
            </a:r>
            <a:r>
              <a:rPr lang="ru-RU" sz="2800" dirty="0" err="1" smtClean="0">
                <a:solidFill>
                  <a:schemeClr val="tx2">
                    <a:lumMod val="50000"/>
                  </a:schemeClr>
                </a:solidFill>
                <a:latin typeface="Bookman Old Style" panose="02050604050505020204" pitchFamily="18" charset="0"/>
              </a:rPr>
              <a:t>Клёновская</a:t>
            </a:r>
            <a:r>
              <a:rPr lang="ru-RU" sz="2800" dirty="0" smtClean="0">
                <a:solidFill>
                  <a:schemeClr val="tx2">
                    <a:lumMod val="50000"/>
                  </a:schemeClr>
                </a:solidFill>
                <a:latin typeface="Bookman Old Style" panose="02050604050505020204" pitchFamily="18" charset="0"/>
              </a:rPr>
              <a:t> основная школа</a:t>
            </a:r>
            <a:r>
              <a:rPr lang="ru-RU" sz="2800" dirty="0" smtClean="0">
                <a:solidFill>
                  <a:schemeClr val="tx2">
                    <a:lumMod val="50000"/>
                  </a:schemeClr>
                </a:solidFill>
                <a:latin typeface="Bookman Old Style" panose="02050604050505020204" pitchFamily="18" charset="0"/>
              </a:rPr>
              <a:t>»</a:t>
            </a:r>
          </a:p>
          <a:p>
            <a:pPr algn="ctr"/>
            <a:r>
              <a:rPr lang="ru-RU" sz="2800" dirty="0" smtClean="0">
                <a:solidFill>
                  <a:schemeClr val="tx2">
                    <a:lumMod val="50000"/>
                  </a:schemeClr>
                </a:solidFill>
                <a:latin typeface="Bookman Old Style" panose="02050604050505020204" pitchFamily="18" charset="0"/>
              </a:rPr>
              <a:t>Руководитель :</a:t>
            </a:r>
            <a:r>
              <a:rPr lang="ru-RU" sz="2800" dirty="0" err="1" smtClean="0">
                <a:solidFill>
                  <a:schemeClr val="tx2">
                    <a:lumMod val="50000"/>
                  </a:schemeClr>
                </a:solidFill>
                <a:latin typeface="Bookman Old Style" panose="02050604050505020204" pitchFamily="18" charset="0"/>
              </a:rPr>
              <a:t>Деденко</a:t>
            </a:r>
            <a:r>
              <a:rPr lang="ru-RU" sz="2800" dirty="0" smtClean="0">
                <a:solidFill>
                  <a:schemeClr val="tx2">
                    <a:lumMod val="50000"/>
                  </a:schemeClr>
                </a:solidFill>
                <a:latin typeface="Bookman Old Style" panose="02050604050505020204" pitchFamily="18" charset="0"/>
              </a:rPr>
              <a:t> О.А.</a:t>
            </a:r>
            <a:endParaRPr lang="ru-RU" sz="2800" dirty="0">
              <a:solidFill>
                <a:schemeClr val="tx2">
                  <a:lumMod val="50000"/>
                </a:schemeClr>
              </a:solidFill>
              <a:latin typeface="Bookman Old Style" panose="02050604050505020204" pitchFamily="18" charset="0"/>
            </a:endParaRPr>
          </a:p>
        </p:txBody>
      </p:sp>
      <p:sp>
        <p:nvSpPr>
          <p:cNvPr id="5" name="Скругленный прямоугольник 4"/>
          <p:cNvSpPr/>
          <p:nvPr/>
        </p:nvSpPr>
        <p:spPr>
          <a:xfrm>
            <a:off x="64981" y="234125"/>
            <a:ext cx="2349130" cy="2312215"/>
          </a:xfrm>
          <a:prstGeom prst="roundRect">
            <a:avLst>
              <a:gd name="adj" fmla="val 19106"/>
            </a:avLst>
          </a:prstGeom>
          <a:blipFill dpi="0" rotWithShape="1">
            <a:blip r:embed="rId2">
              <a:extLst>
                <a:ext uri="{28A0092B-C50C-407E-A947-70E740481C1C}">
                  <a14:useLocalDpi xmlns:a14="http://schemas.microsoft.com/office/drawing/2010/main" xmlns="" val="0"/>
                </a:ext>
              </a:extLst>
            </a:blip>
            <a:srcRect/>
            <a:stretch>
              <a:fillRect/>
            </a:stretch>
          </a:blipFill>
          <a:ln>
            <a:solidFill>
              <a:schemeClr val="accent1">
                <a:lumMod val="20000"/>
                <a:lumOff val="80000"/>
              </a:schemeClr>
            </a:solidFill>
          </a:ln>
          <a:effectLst>
            <a:glow rad="1016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
        <p:nvSpPr>
          <p:cNvPr id="18" name="Скругленный прямоугольник 17"/>
          <p:cNvSpPr/>
          <p:nvPr/>
        </p:nvSpPr>
        <p:spPr>
          <a:xfrm rot="5400000">
            <a:off x="38011" y="2652243"/>
            <a:ext cx="1183524" cy="1129585"/>
          </a:xfrm>
          <a:prstGeom prst="roundRect">
            <a:avLst>
              <a:gd name="adj" fmla="val 19106"/>
            </a:avLst>
          </a:prstGeom>
          <a:blipFill>
            <a:blip r:embed="rId3"/>
            <a:tile tx="0" ty="0" sx="100000" sy="100000" flip="none" algn="tl"/>
          </a:blipFill>
          <a:ln>
            <a:solidFill>
              <a:schemeClr val="accent1">
                <a:lumMod val="20000"/>
                <a:lumOff val="80000"/>
              </a:schemeClr>
            </a:solidFill>
          </a:ln>
          <a:effectLst>
            <a:glow rad="1016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
        <p:nvSpPr>
          <p:cNvPr id="20" name="Скругленный прямоугольник 19"/>
          <p:cNvSpPr/>
          <p:nvPr/>
        </p:nvSpPr>
        <p:spPr>
          <a:xfrm>
            <a:off x="38111" y="4221088"/>
            <a:ext cx="2376000" cy="2322099"/>
          </a:xfrm>
          <a:prstGeom prst="roundRect">
            <a:avLst>
              <a:gd name="adj" fmla="val 19106"/>
            </a:avLst>
          </a:prstGeom>
          <a:blipFill dpi="0" rotWithShape="1">
            <a:blip r:embed="rId4">
              <a:extLst>
                <a:ext uri="{28A0092B-C50C-407E-A947-70E740481C1C}">
                  <a14:useLocalDpi xmlns:a14="http://schemas.microsoft.com/office/drawing/2010/main" xmlns="" val="0"/>
                </a:ext>
              </a:extLst>
            </a:blip>
            <a:srcRect/>
            <a:stretch>
              <a:fillRect/>
            </a:stretch>
          </a:blipFill>
          <a:ln>
            <a:solidFill>
              <a:schemeClr val="accent1">
                <a:lumMod val="20000"/>
                <a:lumOff val="80000"/>
              </a:schemeClr>
            </a:solidFill>
          </a:ln>
          <a:effectLst>
            <a:glow rad="1016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
        <p:nvSpPr>
          <p:cNvPr id="11" name="Скругленный прямоугольник 10"/>
          <p:cNvSpPr/>
          <p:nvPr/>
        </p:nvSpPr>
        <p:spPr>
          <a:xfrm>
            <a:off x="3851920" y="260648"/>
            <a:ext cx="1183524" cy="1129585"/>
          </a:xfrm>
          <a:prstGeom prst="roundRect">
            <a:avLst>
              <a:gd name="adj" fmla="val 19106"/>
            </a:avLst>
          </a:prstGeom>
          <a:blipFill>
            <a:blip r:embed="rId5"/>
            <a:tile tx="0" ty="0" sx="100000" sy="100000" flip="none" algn="tl"/>
          </a:blipFill>
          <a:ln>
            <a:solidFill>
              <a:schemeClr val="accent1">
                <a:lumMod val="20000"/>
                <a:lumOff val="80000"/>
              </a:schemeClr>
            </a:solidFill>
          </a:ln>
          <a:effectLst>
            <a:glow rad="1016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
        <p:nvSpPr>
          <p:cNvPr id="12" name="Скругленный прямоугольник 11"/>
          <p:cNvSpPr/>
          <p:nvPr/>
        </p:nvSpPr>
        <p:spPr>
          <a:xfrm>
            <a:off x="2513781" y="260648"/>
            <a:ext cx="1183524" cy="1129585"/>
          </a:xfrm>
          <a:prstGeom prst="roundRect">
            <a:avLst>
              <a:gd name="adj" fmla="val 19106"/>
            </a:avLst>
          </a:prstGeom>
          <a:solidFill>
            <a:srgbClr val="484420">
              <a:alpha val="94118"/>
            </a:srgbClr>
          </a:solidFill>
          <a:ln>
            <a:solidFill>
              <a:schemeClr val="accent1">
                <a:lumMod val="20000"/>
                <a:lumOff val="80000"/>
              </a:schemeClr>
            </a:solidFill>
          </a:ln>
          <a:effectLst>
            <a:glow rad="1016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
        <p:nvSpPr>
          <p:cNvPr id="23" name="Скругленный прямоугольник 22"/>
          <p:cNvSpPr/>
          <p:nvPr/>
        </p:nvSpPr>
        <p:spPr>
          <a:xfrm rot="5400000">
            <a:off x="1294259" y="2859245"/>
            <a:ext cx="1183524" cy="1129585"/>
          </a:xfrm>
          <a:prstGeom prst="roundRect">
            <a:avLst>
              <a:gd name="adj" fmla="val 19106"/>
            </a:avLst>
          </a:prstGeom>
          <a:solidFill>
            <a:schemeClr val="accent3">
              <a:lumMod val="60000"/>
              <a:lumOff val="40000"/>
            </a:schemeClr>
          </a:solidFill>
          <a:ln>
            <a:solidFill>
              <a:schemeClr val="accent1">
                <a:lumMod val="20000"/>
                <a:lumOff val="80000"/>
              </a:schemeClr>
            </a:solidFill>
          </a:ln>
          <a:effectLst>
            <a:glow rad="1016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
        <p:nvSpPr>
          <p:cNvPr id="27" name="Скругленный прямоугольник 26"/>
          <p:cNvSpPr/>
          <p:nvPr/>
        </p:nvSpPr>
        <p:spPr>
          <a:xfrm rot="5400000">
            <a:off x="2445152" y="1633149"/>
            <a:ext cx="1183524" cy="1129585"/>
          </a:xfrm>
          <a:prstGeom prst="roundRect">
            <a:avLst>
              <a:gd name="adj" fmla="val 19106"/>
            </a:avLst>
          </a:prstGeom>
          <a:solidFill>
            <a:schemeClr val="bg2"/>
          </a:solidFill>
          <a:ln>
            <a:solidFill>
              <a:schemeClr val="accent1">
                <a:lumMod val="20000"/>
                <a:lumOff val="80000"/>
              </a:schemeClr>
            </a:solidFill>
          </a:ln>
          <a:effectLst>
            <a:glow rad="1016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
        <p:nvSpPr>
          <p:cNvPr id="28" name="Скругленный прямоугольник 27"/>
          <p:cNvSpPr/>
          <p:nvPr/>
        </p:nvSpPr>
        <p:spPr>
          <a:xfrm>
            <a:off x="2513781" y="3035923"/>
            <a:ext cx="2363310" cy="2322162"/>
          </a:xfrm>
          <a:prstGeom prst="roundRect">
            <a:avLst>
              <a:gd name="adj" fmla="val 19106"/>
            </a:avLst>
          </a:prstGeom>
          <a:blipFill dpi="0" rotWithShape="1">
            <a:blip r:embed="rId6">
              <a:extLst>
                <a:ext uri="{28A0092B-C50C-407E-A947-70E740481C1C}">
                  <a14:useLocalDpi xmlns:a14="http://schemas.microsoft.com/office/drawing/2010/main" xmlns="" val="0"/>
                </a:ext>
              </a:extLst>
            </a:blip>
            <a:srcRect/>
            <a:stretch>
              <a:fillRect/>
            </a:stretch>
          </a:blipFill>
          <a:ln>
            <a:solidFill>
              <a:schemeClr val="accent1">
                <a:lumMod val="20000"/>
                <a:lumOff val="80000"/>
              </a:schemeClr>
            </a:solidFill>
          </a:ln>
          <a:effectLst>
            <a:glow rad="1016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
        <p:nvSpPr>
          <p:cNvPr id="29" name="Скругленный прямоугольник 28"/>
          <p:cNvSpPr/>
          <p:nvPr/>
        </p:nvSpPr>
        <p:spPr>
          <a:xfrm rot="5400000">
            <a:off x="2540749" y="5544202"/>
            <a:ext cx="1183524" cy="1129585"/>
          </a:xfrm>
          <a:prstGeom prst="roundRect">
            <a:avLst>
              <a:gd name="adj" fmla="val 19106"/>
            </a:avLst>
          </a:prstGeom>
          <a:solidFill>
            <a:srgbClr val="003300">
              <a:alpha val="74902"/>
            </a:srgbClr>
          </a:solidFill>
          <a:ln>
            <a:solidFill>
              <a:schemeClr val="accent1">
                <a:lumMod val="20000"/>
                <a:lumOff val="80000"/>
              </a:schemeClr>
            </a:solidFill>
          </a:ln>
          <a:effectLst>
            <a:glow rad="1016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
        <p:nvSpPr>
          <p:cNvPr id="32" name="Скругленный прямоугольник 31"/>
          <p:cNvSpPr/>
          <p:nvPr/>
        </p:nvSpPr>
        <p:spPr>
          <a:xfrm rot="5400000">
            <a:off x="3720536" y="1572799"/>
            <a:ext cx="1183524" cy="1129585"/>
          </a:xfrm>
          <a:prstGeom prst="roundRect">
            <a:avLst>
              <a:gd name="adj" fmla="val 19106"/>
            </a:avLst>
          </a:prstGeom>
          <a:solidFill>
            <a:srgbClr val="59A159">
              <a:alpha val="60000"/>
            </a:srgbClr>
          </a:solidFill>
          <a:ln>
            <a:solidFill>
              <a:schemeClr val="accent1">
                <a:lumMod val="20000"/>
                <a:lumOff val="80000"/>
              </a:schemeClr>
            </a:solidFill>
          </a:ln>
          <a:effectLst>
            <a:glow rad="1016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
        <p:nvSpPr>
          <p:cNvPr id="34" name="Скругленный прямоугольник 33"/>
          <p:cNvSpPr/>
          <p:nvPr/>
        </p:nvSpPr>
        <p:spPr>
          <a:xfrm rot="5400000">
            <a:off x="3958002" y="5420511"/>
            <a:ext cx="1183524" cy="1129585"/>
          </a:xfrm>
          <a:prstGeom prst="roundRect">
            <a:avLst>
              <a:gd name="adj" fmla="val 19106"/>
            </a:avLst>
          </a:prstGeom>
          <a:solidFill>
            <a:srgbClr val="FFFF99">
              <a:alpha val="74902"/>
            </a:srgbClr>
          </a:solidFill>
          <a:ln>
            <a:solidFill>
              <a:schemeClr val="accent1">
                <a:lumMod val="20000"/>
                <a:lumOff val="80000"/>
              </a:schemeClr>
            </a:solidFill>
          </a:ln>
          <a:effectLst>
            <a:glow rad="1016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xmlns="" val="41336824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bg/>
                                          </p:spTgt>
                                        </p:tgtEl>
                                        <p:attrNameLst>
                                          <p:attrName>style.visibility</p:attrName>
                                        </p:attrNameLst>
                                      </p:cBhvr>
                                      <p:to>
                                        <p:strVal val="visible"/>
                                      </p:to>
                                    </p:set>
                                    <p:animEffect transition="in" filter="fade">
                                      <p:cBhvr>
                                        <p:cTn id="11" dur="250"/>
                                        <p:tgtEl>
                                          <p:spTgt spid="39">
                                            <p:bg/>
                                          </p:spTgt>
                                        </p:tgtEl>
                                      </p:cBhvr>
                                    </p:animEffect>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39">
                                            <p:txEl>
                                              <p:pRg st="0" end="0"/>
                                            </p:txEl>
                                          </p:spTgt>
                                        </p:tgtEl>
                                        <p:attrNameLst>
                                          <p:attrName>style.visibility</p:attrName>
                                        </p:attrNameLst>
                                      </p:cBhvr>
                                      <p:to>
                                        <p:strVal val="visible"/>
                                      </p:to>
                                    </p:set>
                                    <p:animEffect transition="in" filter="fade">
                                      <p:cBhvr>
                                        <p:cTn id="15" dur="250"/>
                                        <p:tgtEl>
                                          <p:spTgt spid="39">
                                            <p:txEl>
                                              <p:pRg st="0" end="0"/>
                                            </p:txEl>
                                          </p:spTgt>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39">
                                            <p:txEl>
                                              <p:pRg st="1" end="1"/>
                                            </p:txEl>
                                          </p:spTgt>
                                        </p:tgtEl>
                                        <p:attrNameLst>
                                          <p:attrName>style.visibility</p:attrName>
                                        </p:attrNameLst>
                                      </p:cBhvr>
                                      <p:to>
                                        <p:strVal val="visible"/>
                                      </p:to>
                                    </p:set>
                                    <p:animEffect transition="in" filter="fade">
                                      <p:cBhvr>
                                        <p:cTn id="19" dur="250"/>
                                        <p:tgtEl>
                                          <p:spTgt spid="39">
                                            <p:txEl>
                                              <p:pRg st="1" end="1"/>
                                            </p:txEl>
                                          </p:spTgt>
                                        </p:tgtEl>
                                      </p:cBhvr>
                                    </p:animEffect>
                                  </p:childTnLst>
                                </p:cTn>
                              </p:par>
                            </p:childTnLst>
                          </p:cTn>
                        </p:par>
                        <p:par>
                          <p:cTn id="20" fill="hold">
                            <p:stCondLst>
                              <p:cond delay="1250"/>
                            </p:stCondLst>
                            <p:childTnLst>
                              <p:par>
                                <p:cTn id="21" presetID="10" presetClass="entr" presetSubtype="0" fill="hold" grpId="0" nodeType="afterEffect">
                                  <p:stCondLst>
                                    <p:cond delay="0"/>
                                  </p:stCondLst>
                                  <p:childTnLst>
                                    <p:set>
                                      <p:cBhvr>
                                        <p:cTn id="22" dur="1" fill="hold">
                                          <p:stCondLst>
                                            <p:cond delay="0"/>
                                          </p:stCondLst>
                                        </p:cTn>
                                        <p:tgtEl>
                                          <p:spTgt spid="39">
                                            <p:txEl>
                                              <p:pRg st="2" end="2"/>
                                            </p:txEl>
                                          </p:spTgt>
                                        </p:tgtEl>
                                        <p:attrNameLst>
                                          <p:attrName>style.visibility</p:attrName>
                                        </p:attrNameLst>
                                      </p:cBhvr>
                                      <p:to>
                                        <p:strVal val="visible"/>
                                      </p:to>
                                    </p:set>
                                    <p:animEffect transition="in" filter="fade">
                                      <p:cBhvr>
                                        <p:cTn id="23" dur="250"/>
                                        <p:tgtEl>
                                          <p:spTgt spid="39">
                                            <p:txEl>
                                              <p:pRg st="2" end="2"/>
                                            </p:txEl>
                                          </p:spTgt>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39">
                                            <p:txEl>
                                              <p:pRg st="3" end="3"/>
                                            </p:txEl>
                                          </p:spTgt>
                                        </p:tgtEl>
                                        <p:attrNameLst>
                                          <p:attrName>style.visibility</p:attrName>
                                        </p:attrNameLst>
                                      </p:cBhvr>
                                      <p:to>
                                        <p:strVal val="visible"/>
                                      </p:to>
                                    </p:set>
                                    <p:animEffect transition="in" filter="fade">
                                      <p:cBhvr>
                                        <p:cTn id="27" dur="250"/>
                                        <p:tgtEl>
                                          <p:spTgt spid="39">
                                            <p:txEl>
                                              <p:pRg st="3" end="3"/>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9">
                                            <p:txEl>
                                              <p:pRg st="4" end="4"/>
                                            </p:txEl>
                                          </p:spTgt>
                                        </p:tgtEl>
                                        <p:attrNameLst>
                                          <p:attrName>style.visibility</p:attrName>
                                        </p:attrNameLst>
                                      </p:cBhvr>
                                      <p:to>
                                        <p:strVal val="visible"/>
                                      </p:to>
                                    </p:set>
                                    <p:animEffect transition="in" filter="fade">
                                      <p:cBhvr>
                                        <p:cTn id="30" dur="250"/>
                                        <p:tgtEl>
                                          <p:spTgt spid="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uiExpand="1" build="allAtOnce"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10"/>
          <p:cNvSpPr>
            <a:spLocks noGrp="1"/>
          </p:cNvSpPr>
          <p:nvPr>
            <p:ph type="title"/>
          </p:nvPr>
        </p:nvSpPr>
        <p:spPr/>
        <p:txBody>
          <a:bodyPr/>
          <a:lstStyle/>
          <a:p>
            <a:pPr marL="685800" indent="-685800" algn="ctr">
              <a:buClr>
                <a:schemeClr val="tx2"/>
              </a:buClr>
              <a:buFont typeface="Wingdings" panose="05000000000000000000" pitchFamily="2" charset="2"/>
              <a:buChar char="Ø"/>
            </a:pPr>
            <a:r>
              <a:rPr lang="ru-RU" u="sng" dirty="0" smtClean="0"/>
              <a:t>Практическая часть</a:t>
            </a:r>
            <a:endParaRPr lang="ru-RU" u="sng" dirty="0"/>
          </a:p>
        </p:txBody>
      </p:sp>
      <p:sp>
        <p:nvSpPr>
          <p:cNvPr id="15" name="Rectangle 1"/>
          <p:cNvSpPr>
            <a:spLocks noChangeArrowheads="1"/>
          </p:cNvSpPr>
          <p:nvPr/>
        </p:nvSpPr>
        <p:spPr bwMode="auto">
          <a:xfrm>
            <a:off x="1187624" y="4067053"/>
            <a:ext cx="6480720" cy="2595526"/>
          </a:xfrm>
          <a:prstGeom prst="rect">
            <a:avLst/>
          </a:prstGeom>
          <a:ln/>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vert="horz" wrap="square" lIns="133308" tIns="88872" rIns="0" bIns="88872"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300" b="0" i="0" u="none" strike="noStrike" cap="none" normalizeH="0" baseline="0" dirty="0" smtClean="0">
                <a:ln>
                  <a:noFill/>
                </a:ln>
                <a:solidFill>
                  <a:srgbClr val="1E73BE"/>
                </a:solidFill>
                <a:effectLst/>
                <a:latin typeface="Bookman Old Style" panose="02050604050505020204" pitchFamily="18" charset="0"/>
              </a:rPr>
              <a:t>  </a:t>
            </a:r>
            <a:r>
              <a:rPr kumimoji="0" lang="ru-RU" altLang="ru-RU" sz="1600" i="0" u="none" strike="noStrike" cap="none" normalizeH="0" baseline="0" dirty="0" smtClean="0">
                <a:ln>
                  <a:noFill/>
                </a:ln>
                <a:solidFill>
                  <a:schemeClr val="tx2"/>
                </a:solidFill>
                <a:effectLst/>
                <a:latin typeface="Bookman Old Style" panose="02050604050505020204" pitchFamily="18" charset="0"/>
              </a:rPr>
              <a:t> Ингредиенты для мыловарения:</a:t>
            </a:r>
          </a:p>
          <a:p>
            <a:pPr marL="0" marR="0" lvl="0" indent="0" defTabSz="914400" rtl="0" eaLnBrk="0" fontAlgn="base" latinLnBrk="0" hangingPunct="0">
              <a:lnSpc>
                <a:spcPct val="100000"/>
              </a:lnSpc>
              <a:spcBef>
                <a:spcPct val="0"/>
              </a:spcBef>
              <a:spcAft>
                <a:spcPct val="0"/>
              </a:spcAft>
              <a:buClrTx/>
              <a:buSzTx/>
              <a:buFontTx/>
              <a:buChar char="•"/>
              <a:tabLst/>
            </a:pPr>
            <a:r>
              <a:rPr lang="ru-RU" altLang="ru-RU" sz="1600" dirty="0" smtClean="0">
                <a:solidFill>
                  <a:schemeClr val="tx2"/>
                </a:solidFill>
                <a:latin typeface="Bookman Old Style" panose="02050604050505020204" pitchFamily="18" charset="0"/>
              </a:rPr>
              <a:t> М</a:t>
            </a:r>
            <a:r>
              <a:rPr kumimoji="0" lang="ru-RU" altLang="ru-RU" sz="1600" b="0" i="0" u="none" strike="noStrike" cap="none" normalizeH="0" baseline="0" dirty="0" smtClean="0">
                <a:ln>
                  <a:noFill/>
                </a:ln>
                <a:solidFill>
                  <a:schemeClr val="tx2"/>
                </a:solidFill>
                <a:effectLst/>
                <a:latin typeface="Bookman Old Style" panose="02050604050505020204" pitchFamily="18" charset="0"/>
              </a:rPr>
              <a:t>ыльная основа прозрачная, примерно 100 г;</a:t>
            </a:r>
          </a:p>
          <a:p>
            <a:pPr marL="0" marR="0" lvl="0" indent="0" defTabSz="914400" rtl="0" eaLnBrk="0" fontAlgn="base" latinLnBrk="0" hangingPunct="0">
              <a:lnSpc>
                <a:spcPct val="100000"/>
              </a:lnSpc>
              <a:spcBef>
                <a:spcPct val="0"/>
              </a:spcBef>
              <a:spcAft>
                <a:spcPct val="0"/>
              </a:spcAft>
              <a:buClrTx/>
              <a:buSzTx/>
              <a:buFontTx/>
              <a:buChar char="•"/>
              <a:tabLst/>
            </a:pPr>
            <a:r>
              <a:rPr lang="ru-RU" altLang="ru-RU" sz="1600" dirty="0" smtClean="0">
                <a:solidFill>
                  <a:schemeClr val="tx2"/>
                </a:solidFill>
                <a:latin typeface="Bookman Old Style" panose="02050604050505020204" pitchFamily="18" charset="0"/>
              </a:rPr>
              <a:t> Ж</a:t>
            </a:r>
            <a:r>
              <a:rPr kumimoji="0" lang="ru-RU" altLang="ru-RU" sz="1600" b="0" i="0" u="none" strike="noStrike" cap="none" normalizeH="0" baseline="0" dirty="0" smtClean="0">
                <a:ln>
                  <a:noFill/>
                </a:ln>
                <a:solidFill>
                  <a:schemeClr val="tx2"/>
                </a:solidFill>
                <a:effectLst/>
                <a:latin typeface="Bookman Old Style" panose="02050604050505020204" pitchFamily="18" charset="0"/>
              </a:rPr>
              <a:t>идкие красители;</a:t>
            </a:r>
          </a:p>
          <a:p>
            <a:pPr marL="0" marR="0" lvl="0" indent="0" defTabSz="914400" rtl="0" eaLnBrk="0" fontAlgn="base" latinLnBrk="0" hangingPunct="0">
              <a:lnSpc>
                <a:spcPct val="100000"/>
              </a:lnSpc>
              <a:spcBef>
                <a:spcPct val="0"/>
              </a:spcBef>
              <a:spcAft>
                <a:spcPct val="0"/>
              </a:spcAft>
              <a:buClrTx/>
              <a:buSzTx/>
              <a:buFontTx/>
              <a:buChar char="•"/>
              <a:tabLst/>
            </a:pPr>
            <a:r>
              <a:rPr lang="ru-RU" altLang="ru-RU" sz="1600" dirty="0" smtClean="0">
                <a:solidFill>
                  <a:schemeClr val="tx2"/>
                </a:solidFill>
                <a:latin typeface="Bookman Old Style" panose="02050604050505020204" pitchFamily="18" charset="0"/>
              </a:rPr>
              <a:t> </a:t>
            </a:r>
            <a:r>
              <a:rPr lang="ru-RU" altLang="ru-RU" sz="1600" dirty="0" err="1" smtClean="0">
                <a:solidFill>
                  <a:schemeClr val="tx2"/>
                </a:solidFill>
                <a:latin typeface="Bookman Old Style" panose="02050604050505020204" pitchFamily="18" charset="0"/>
              </a:rPr>
              <a:t>А</a:t>
            </a:r>
            <a:r>
              <a:rPr kumimoji="0" lang="ru-RU" altLang="ru-RU" sz="1600" b="0" i="0" u="none" strike="noStrike" cap="none" normalizeH="0" baseline="0" dirty="0" err="1" smtClean="0">
                <a:ln>
                  <a:noFill/>
                </a:ln>
                <a:solidFill>
                  <a:schemeClr val="tx2"/>
                </a:solidFill>
                <a:effectLst/>
                <a:latin typeface="Bookman Old Style" panose="02050604050505020204" pitchFamily="18" charset="0"/>
              </a:rPr>
              <a:t>роматизаторы</a:t>
            </a:r>
            <a:r>
              <a:rPr kumimoji="0" lang="ru-RU" altLang="ru-RU" sz="1600" b="0" i="0" u="none" strike="noStrike" cap="none" normalizeH="0" baseline="0" dirty="0" smtClean="0">
                <a:ln>
                  <a:noFill/>
                </a:ln>
                <a:solidFill>
                  <a:schemeClr val="tx2"/>
                </a:solidFill>
                <a:effectLst/>
                <a:latin typeface="Bookman Old Style" panose="02050604050505020204" pitchFamily="18" charset="0"/>
              </a:rPr>
              <a:t>;</a:t>
            </a:r>
          </a:p>
          <a:p>
            <a:pPr marL="0" marR="0" lvl="0" indent="0" defTabSz="914400" rtl="0" eaLnBrk="0" fontAlgn="base" latinLnBrk="0" hangingPunct="0">
              <a:lnSpc>
                <a:spcPct val="100000"/>
              </a:lnSpc>
              <a:spcBef>
                <a:spcPct val="0"/>
              </a:spcBef>
              <a:spcAft>
                <a:spcPct val="0"/>
              </a:spcAft>
              <a:buClrTx/>
              <a:buSzTx/>
              <a:buFontTx/>
              <a:buChar char="•"/>
              <a:tabLst/>
            </a:pPr>
            <a:r>
              <a:rPr lang="ru-RU" altLang="ru-RU" sz="1600" dirty="0" smtClean="0">
                <a:solidFill>
                  <a:schemeClr val="tx2"/>
                </a:solidFill>
                <a:latin typeface="Bookman Old Style" panose="02050604050505020204" pitchFamily="18" charset="0"/>
              </a:rPr>
              <a:t>С</a:t>
            </a:r>
            <a:r>
              <a:rPr kumimoji="0" lang="ru-RU" altLang="ru-RU" sz="1600" b="0" i="0" u="none" strike="noStrike" cap="none" normalizeH="0" baseline="0" dirty="0" smtClean="0">
                <a:ln>
                  <a:noFill/>
                </a:ln>
                <a:solidFill>
                  <a:schemeClr val="tx2"/>
                </a:solidFill>
                <a:effectLst/>
                <a:latin typeface="Bookman Old Style" panose="02050604050505020204" pitchFamily="18" charset="0"/>
              </a:rPr>
              <a:t>такан для плавления основы;</a:t>
            </a:r>
          </a:p>
          <a:p>
            <a:pPr marL="0" marR="0" lvl="0" indent="0" defTabSz="914400" rtl="0" eaLnBrk="0" fontAlgn="base" latinLnBrk="0" hangingPunct="0">
              <a:lnSpc>
                <a:spcPct val="100000"/>
              </a:lnSpc>
              <a:spcBef>
                <a:spcPct val="0"/>
              </a:spcBef>
              <a:spcAft>
                <a:spcPct val="0"/>
              </a:spcAft>
              <a:buClrTx/>
              <a:buSzTx/>
              <a:buFontTx/>
              <a:buChar char="•"/>
              <a:tabLst/>
            </a:pPr>
            <a:r>
              <a:rPr lang="ru-RU" altLang="ru-RU" sz="1600" dirty="0" smtClean="0">
                <a:solidFill>
                  <a:schemeClr val="tx2"/>
                </a:solidFill>
                <a:latin typeface="Bookman Old Style" panose="02050604050505020204" pitchFamily="18" charset="0"/>
              </a:rPr>
              <a:t> С</a:t>
            </a:r>
            <a:r>
              <a:rPr kumimoji="0" lang="ru-RU" altLang="ru-RU" sz="1600" b="0" i="0" u="none" strike="noStrike" cap="none" normalizeH="0" baseline="0" dirty="0" smtClean="0">
                <a:ln>
                  <a:noFill/>
                </a:ln>
                <a:solidFill>
                  <a:schemeClr val="tx2"/>
                </a:solidFill>
                <a:effectLst/>
                <a:latin typeface="Bookman Old Style" panose="02050604050505020204" pitchFamily="18" charset="0"/>
              </a:rPr>
              <a:t>такан, в котором будем</a:t>
            </a:r>
            <a:r>
              <a:rPr kumimoji="0" lang="ru-RU" altLang="ru-RU" sz="1600" b="0" i="0" u="none" strike="noStrike" cap="none" normalizeH="0" dirty="0" smtClean="0">
                <a:ln>
                  <a:noFill/>
                </a:ln>
                <a:solidFill>
                  <a:schemeClr val="tx2"/>
                </a:solidFill>
                <a:effectLst/>
                <a:latin typeface="Bookman Old Style" panose="02050604050505020204" pitchFamily="18" charset="0"/>
              </a:rPr>
              <a:t> </a:t>
            </a:r>
            <a:r>
              <a:rPr kumimoji="0" lang="ru-RU" altLang="ru-RU" sz="1600" b="0" i="0" u="none" strike="noStrike" cap="none" normalizeH="0" baseline="0" dirty="0" smtClean="0">
                <a:ln>
                  <a:noFill/>
                </a:ln>
                <a:solidFill>
                  <a:schemeClr val="tx2"/>
                </a:solidFill>
                <a:effectLst/>
                <a:latin typeface="Bookman Old Style" panose="02050604050505020204" pitchFamily="18" charset="0"/>
              </a:rPr>
              <a:t>смешивать все составляющие;</a:t>
            </a:r>
          </a:p>
          <a:p>
            <a:pPr marL="0" marR="0" lvl="0" indent="0" defTabSz="914400" rtl="0" eaLnBrk="0" fontAlgn="base" latinLnBrk="0" hangingPunct="0">
              <a:lnSpc>
                <a:spcPct val="100000"/>
              </a:lnSpc>
              <a:spcBef>
                <a:spcPct val="0"/>
              </a:spcBef>
              <a:spcAft>
                <a:spcPct val="0"/>
              </a:spcAft>
              <a:buClrTx/>
              <a:buSzTx/>
              <a:buFontTx/>
              <a:buChar char="•"/>
              <a:tabLst/>
            </a:pPr>
            <a:r>
              <a:rPr lang="ru-RU" altLang="ru-RU" sz="1600" dirty="0" smtClean="0">
                <a:solidFill>
                  <a:schemeClr val="tx2"/>
                </a:solidFill>
                <a:latin typeface="Bookman Old Style" panose="02050604050505020204" pitchFamily="18" charset="0"/>
              </a:rPr>
              <a:t> М</a:t>
            </a:r>
            <a:r>
              <a:rPr kumimoji="0" lang="ru-RU" altLang="ru-RU" sz="1600" b="0" i="0" u="none" strike="noStrike" cap="none" normalizeH="0" baseline="0" dirty="0" smtClean="0">
                <a:ln>
                  <a:noFill/>
                </a:ln>
                <a:solidFill>
                  <a:schemeClr val="tx2"/>
                </a:solidFill>
                <a:effectLst/>
                <a:latin typeface="Bookman Old Style" panose="02050604050505020204" pitchFamily="18" charset="0"/>
              </a:rPr>
              <a:t>икроволновка;</a:t>
            </a:r>
          </a:p>
          <a:p>
            <a:pPr marL="0" marR="0" lvl="0" indent="0" defTabSz="914400" rtl="0" eaLnBrk="0" fontAlgn="base" latinLnBrk="0" hangingPunct="0">
              <a:lnSpc>
                <a:spcPct val="100000"/>
              </a:lnSpc>
              <a:spcBef>
                <a:spcPct val="0"/>
              </a:spcBef>
              <a:spcAft>
                <a:spcPct val="0"/>
              </a:spcAft>
              <a:buClrTx/>
              <a:buSzTx/>
              <a:buFontTx/>
              <a:buChar char="•"/>
              <a:tabLst/>
            </a:pPr>
            <a:r>
              <a:rPr lang="ru-RU" altLang="ru-RU" sz="1600" dirty="0" smtClean="0">
                <a:solidFill>
                  <a:schemeClr val="tx2"/>
                </a:solidFill>
                <a:latin typeface="Bookman Old Style" panose="02050604050505020204" pitchFamily="18" charset="0"/>
              </a:rPr>
              <a:t> П</a:t>
            </a:r>
            <a:r>
              <a:rPr kumimoji="0" lang="ru-RU" altLang="ru-RU" sz="1600" b="0" i="0" u="none" strike="noStrike" cap="none" normalizeH="0" baseline="0" dirty="0" smtClean="0">
                <a:ln>
                  <a:noFill/>
                </a:ln>
                <a:solidFill>
                  <a:schemeClr val="tx2"/>
                </a:solidFill>
                <a:effectLst/>
                <a:latin typeface="Bookman Old Style" panose="02050604050505020204" pitchFamily="18" charset="0"/>
              </a:rPr>
              <a:t>алочки для размешивания;</a:t>
            </a:r>
          </a:p>
          <a:p>
            <a:pPr marL="0" marR="0" lvl="0" indent="0" defTabSz="914400" rtl="0" eaLnBrk="0" fontAlgn="base" latinLnBrk="0" hangingPunct="0">
              <a:lnSpc>
                <a:spcPct val="100000"/>
              </a:lnSpc>
              <a:spcBef>
                <a:spcPct val="0"/>
              </a:spcBef>
              <a:spcAft>
                <a:spcPct val="0"/>
              </a:spcAft>
              <a:buClrTx/>
              <a:buSzTx/>
              <a:buFontTx/>
              <a:buChar char="•"/>
              <a:tabLst/>
            </a:pPr>
            <a:r>
              <a:rPr lang="ru-RU" altLang="ru-RU" sz="1600" dirty="0" smtClean="0">
                <a:solidFill>
                  <a:schemeClr val="tx2"/>
                </a:solidFill>
                <a:latin typeface="Bookman Old Style" panose="02050604050505020204" pitchFamily="18" charset="0"/>
              </a:rPr>
              <a:t> Ф</a:t>
            </a:r>
            <a:r>
              <a:rPr kumimoji="0" lang="ru-RU" altLang="ru-RU" sz="1600" b="0" i="0" u="none" strike="noStrike" cap="none" normalizeH="0" baseline="0" dirty="0" smtClean="0">
                <a:ln>
                  <a:noFill/>
                </a:ln>
                <a:solidFill>
                  <a:schemeClr val="tx2"/>
                </a:solidFill>
                <a:effectLst/>
                <a:latin typeface="Bookman Old Style" panose="02050604050505020204" pitchFamily="18" charset="0"/>
              </a:rPr>
              <a:t>ормочки для мыла.</a:t>
            </a:r>
          </a:p>
          <a:p>
            <a:pPr marL="0" marR="0" lvl="0" indent="0" defTabSz="914400" rtl="0" eaLnBrk="0" fontAlgn="base" latinLnBrk="0" hangingPunct="0">
              <a:lnSpc>
                <a:spcPct val="100000"/>
              </a:lnSpc>
              <a:spcBef>
                <a:spcPct val="0"/>
              </a:spcBef>
              <a:spcAft>
                <a:spcPct val="0"/>
              </a:spcAft>
              <a:buClrTx/>
              <a:buSzTx/>
              <a:buFontTx/>
              <a:buNone/>
              <a:tabLst/>
            </a:pPr>
            <a:endParaRPr kumimoji="0" lang="ru-RU" altLang="ru-RU" sz="1300" b="0" i="0" u="none" strike="noStrike" cap="none" normalizeH="0" baseline="0" dirty="0" smtClean="0">
              <a:ln>
                <a:noFill/>
              </a:ln>
              <a:solidFill>
                <a:srgbClr val="1E73BE"/>
              </a:solidFill>
              <a:effectLst/>
              <a:latin typeface="Bookman Old Style" panose="02050604050505020204" pitchFamily="18" charset="0"/>
            </a:endParaRPr>
          </a:p>
        </p:txBody>
      </p:sp>
      <p:pic>
        <p:nvPicPr>
          <p:cNvPr id="3" name="Объект 2"/>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1496842" y="1268760"/>
            <a:ext cx="5862284" cy="26651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22356547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anim calcmode="lin" valueType="num">
                                      <p:cBhvr>
                                        <p:cTn id="8" dur="750" fill="hold"/>
                                        <p:tgtEl>
                                          <p:spTgt spid="11"/>
                                        </p:tgtEl>
                                        <p:attrNameLst>
                                          <p:attrName>ppt_x</p:attrName>
                                        </p:attrNameLst>
                                      </p:cBhvr>
                                      <p:tavLst>
                                        <p:tav tm="0">
                                          <p:val>
                                            <p:strVal val="#ppt_x"/>
                                          </p:val>
                                        </p:tav>
                                        <p:tav tm="100000">
                                          <p:val>
                                            <p:strVal val="#ppt_x"/>
                                          </p:val>
                                        </p:tav>
                                      </p:tavLst>
                                    </p:anim>
                                    <p:anim calcmode="lin" valueType="num">
                                      <p:cBhvr>
                                        <p:cTn id="9" dur="75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750"/>
                                        <p:tgtEl>
                                          <p:spTgt spid="15"/>
                                        </p:tgtEl>
                                      </p:cBhvr>
                                    </p:animEffect>
                                    <p:anim calcmode="lin" valueType="num">
                                      <p:cBhvr>
                                        <p:cTn id="14" dur="750" fill="hold"/>
                                        <p:tgtEl>
                                          <p:spTgt spid="15"/>
                                        </p:tgtEl>
                                        <p:attrNameLst>
                                          <p:attrName>ppt_x</p:attrName>
                                        </p:attrNameLst>
                                      </p:cBhvr>
                                      <p:tavLst>
                                        <p:tav tm="0">
                                          <p:val>
                                            <p:strVal val="#ppt_x"/>
                                          </p:val>
                                        </p:tav>
                                        <p:tav tm="100000">
                                          <p:val>
                                            <p:strVal val="#ppt_x"/>
                                          </p:val>
                                        </p:tav>
                                      </p:tavLst>
                                    </p:anim>
                                    <p:anim calcmode="lin" valueType="num">
                                      <p:cBhvr>
                                        <p:cTn id="15" dur="75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750"/>
                                        <p:tgtEl>
                                          <p:spTgt spid="3"/>
                                        </p:tgtEl>
                                      </p:cBhvr>
                                    </p:animEffect>
                                    <p:anim calcmode="lin" valueType="num">
                                      <p:cBhvr>
                                        <p:cTn id="20" dur="750" fill="hold"/>
                                        <p:tgtEl>
                                          <p:spTgt spid="3"/>
                                        </p:tgtEl>
                                        <p:attrNameLst>
                                          <p:attrName>ppt_x</p:attrName>
                                        </p:attrNameLst>
                                      </p:cBhvr>
                                      <p:tavLst>
                                        <p:tav tm="0">
                                          <p:val>
                                            <p:strVal val="#ppt_x"/>
                                          </p:val>
                                        </p:tav>
                                        <p:tav tm="100000">
                                          <p:val>
                                            <p:strVal val="#ppt_x"/>
                                          </p:val>
                                        </p:tav>
                                      </p:tavLst>
                                    </p:anim>
                                    <p:anim calcmode="lin" valueType="num">
                                      <p:cBhvr>
                                        <p:cTn id="21"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u="sng" dirty="0" smtClean="0"/>
              <a:t>1.Плавление основы</a:t>
            </a:r>
            <a:endParaRPr lang="ru-RU" u="sng" dirty="0"/>
          </a:p>
        </p:txBody>
      </p:sp>
      <p:sp>
        <p:nvSpPr>
          <p:cNvPr id="7" name="TextBox 6"/>
          <p:cNvSpPr txBox="1"/>
          <p:nvPr/>
        </p:nvSpPr>
        <p:spPr>
          <a:xfrm>
            <a:off x="0" y="1276756"/>
            <a:ext cx="8460432" cy="1384995"/>
          </a:xfrm>
          <a:prstGeom prst="rect">
            <a:avLst/>
          </a:prstGeom>
          <a:noFill/>
        </p:spPr>
        <p:txBody>
          <a:bodyPr wrap="square" rtlCol="0">
            <a:spAutoFit/>
          </a:bodyPr>
          <a:lstStyle/>
          <a:p>
            <a:pPr algn="ctr"/>
            <a:r>
              <a:rPr lang="ru-RU" sz="2800" dirty="0" smtClean="0">
                <a:solidFill>
                  <a:schemeClr val="tx2"/>
                </a:solidFill>
                <a:latin typeface="Bookman Old Style" panose="02050604050505020204" pitchFamily="18" charset="0"/>
              </a:rPr>
              <a:t>Для удобства разрежем мыльную основу на кусочки. Плавим мыльную основу в микроволновой печи, иногда помешивая. </a:t>
            </a:r>
            <a:endParaRPr lang="ru-RU" sz="2800" dirty="0">
              <a:solidFill>
                <a:schemeClr val="tx2"/>
              </a:solidFill>
              <a:latin typeface="Bookman Old Style" panose="02050604050505020204" pitchFamily="18" charset="0"/>
            </a:endParaRPr>
          </a:p>
        </p:txBody>
      </p:sp>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539552" y="2986754"/>
            <a:ext cx="3514741" cy="31046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Рисунок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72000" y="2996060"/>
            <a:ext cx="3338637" cy="30975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14989711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750"/>
                                        <p:tgtEl>
                                          <p:spTgt spid="7"/>
                                        </p:tgtEl>
                                      </p:cBhvr>
                                    </p:animEffect>
                                    <p:anim calcmode="lin" valueType="num">
                                      <p:cBhvr>
                                        <p:cTn id="14" dur="750" fill="hold"/>
                                        <p:tgtEl>
                                          <p:spTgt spid="7"/>
                                        </p:tgtEl>
                                        <p:attrNameLst>
                                          <p:attrName>ppt_x</p:attrName>
                                        </p:attrNameLst>
                                      </p:cBhvr>
                                      <p:tavLst>
                                        <p:tav tm="0">
                                          <p:val>
                                            <p:strVal val="#ppt_x"/>
                                          </p:val>
                                        </p:tav>
                                        <p:tav tm="100000">
                                          <p:val>
                                            <p:strVal val="#ppt_x"/>
                                          </p:val>
                                        </p:tav>
                                      </p:tavLst>
                                    </p:anim>
                                    <p:anim calcmode="lin" valueType="num">
                                      <p:cBhvr>
                                        <p:cTn id="15" dur="75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anim calcmode="lin" valueType="num">
                                      <p:cBhvr>
                                        <p:cTn id="20" dur="750" fill="hold"/>
                                        <p:tgtEl>
                                          <p:spTgt spid="8"/>
                                        </p:tgtEl>
                                        <p:attrNameLst>
                                          <p:attrName>ppt_x</p:attrName>
                                        </p:attrNameLst>
                                      </p:cBhvr>
                                      <p:tavLst>
                                        <p:tav tm="0">
                                          <p:val>
                                            <p:strVal val="#ppt_x"/>
                                          </p:val>
                                        </p:tav>
                                        <p:tav tm="100000">
                                          <p:val>
                                            <p:strVal val="#ppt_x"/>
                                          </p:val>
                                        </p:tav>
                                      </p:tavLst>
                                    </p:anim>
                                    <p:anim calcmode="lin" valueType="num">
                                      <p:cBhvr>
                                        <p:cTn id="21" dur="75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750"/>
                                        <p:tgtEl>
                                          <p:spTgt spid="9"/>
                                        </p:tgtEl>
                                      </p:cBhvr>
                                    </p:animEffect>
                                    <p:anim calcmode="lin" valueType="num">
                                      <p:cBhvr>
                                        <p:cTn id="25" dur="750" fill="hold"/>
                                        <p:tgtEl>
                                          <p:spTgt spid="9"/>
                                        </p:tgtEl>
                                        <p:attrNameLst>
                                          <p:attrName>ppt_x</p:attrName>
                                        </p:attrNameLst>
                                      </p:cBhvr>
                                      <p:tavLst>
                                        <p:tav tm="0">
                                          <p:val>
                                            <p:strVal val="#ppt_x"/>
                                          </p:val>
                                        </p:tav>
                                        <p:tav tm="100000">
                                          <p:val>
                                            <p:strVal val="#ppt_x"/>
                                          </p:val>
                                        </p:tav>
                                      </p:tavLst>
                                    </p:anim>
                                    <p:anim calcmode="lin" valueType="num">
                                      <p:cBhvr>
                                        <p:cTn id="26" dur="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4567" y="692696"/>
            <a:ext cx="7620000" cy="1340768"/>
          </a:xfrm>
        </p:spPr>
        <p:txBody>
          <a:bodyPr>
            <a:normAutofit fontScale="90000"/>
          </a:bodyPr>
          <a:lstStyle/>
          <a:p>
            <a:pPr algn="ctr"/>
            <a:r>
              <a:rPr lang="ru-RU" u="sng" dirty="0" smtClean="0"/>
              <a:t>2.</a:t>
            </a:r>
            <a:r>
              <a:rPr lang="ru-RU" b="1" u="sng" dirty="0"/>
              <a:t> </a:t>
            </a:r>
            <a:r>
              <a:rPr lang="ru-RU" u="sng" dirty="0">
                <a:solidFill>
                  <a:schemeClr val="tx2">
                    <a:lumMod val="75000"/>
                  </a:schemeClr>
                </a:solidFill>
                <a:latin typeface="Bookman Old Style" panose="02050604050505020204" pitchFamily="18" charset="0"/>
              </a:rPr>
              <a:t>Добавление </a:t>
            </a:r>
            <a:r>
              <a:rPr lang="ru-RU" u="sng" dirty="0" smtClean="0">
                <a:solidFill>
                  <a:schemeClr val="tx2">
                    <a:lumMod val="75000"/>
                  </a:schemeClr>
                </a:solidFill>
                <a:latin typeface="Bookman Old Style" panose="02050604050505020204" pitchFamily="18" charset="0"/>
              </a:rPr>
              <a:t>отдушек </a:t>
            </a:r>
            <a:r>
              <a:rPr lang="ru-RU" u="sng" dirty="0">
                <a:solidFill>
                  <a:schemeClr val="tx2">
                    <a:lumMod val="75000"/>
                  </a:schemeClr>
                </a:solidFill>
                <a:latin typeface="Bookman Old Style" panose="02050604050505020204" pitchFamily="18" charset="0"/>
              </a:rPr>
              <a:t>и красителей</a:t>
            </a:r>
            <a:r>
              <a:rPr lang="ru-RU" b="1" u="sng" dirty="0"/>
              <a:t/>
            </a:r>
            <a:br>
              <a:rPr lang="ru-RU" b="1" u="sng" dirty="0"/>
            </a:br>
            <a:endParaRPr lang="ru-RU" dirty="0"/>
          </a:p>
        </p:txBody>
      </p:sp>
      <p:sp>
        <p:nvSpPr>
          <p:cNvPr id="5" name="TextBox 4"/>
          <p:cNvSpPr txBox="1"/>
          <p:nvPr/>
        </p:nvSpPr>
        <p:spPr>
          <a:xfrm>
            <a:off x="179512" y="1844824"/>
            <a:ext cx="8136904" cy="1200329"/>
          </a:xfrm>
          <a:prstGeom prst="rect">
            <a:avLst/>
          </a:prstGeom>
          <a:noFill/>
        </p:spPr>
        <p:txBody>
          <a:bodyPr wrap="square" rtlCol="0">
            <a:spAutoFit/>
          </a:bodyPr>
          <a:lstStyle/>
          <a:p>
            <a:pPr algn="ctr" fontAlgn="base"/>
            <a:r>
              <a:rPr lang="ru-RU" sz="2400" dirty="0" smtClean="0">
                <a:solidFill>
                  <a:schemeClr val="tx2">
                    <a:lumMod val="75000"/>
                  </a:schemeClr>
                </a:solidFill>
                <a:latin typeface="Bookman Old Style" panose="02050604050505020204" pitchFamily="18" charset="0"/>
              </a:rPr>
              <a:t>Перельем </a:t>
            </a:r>
            <a:r>
              <a:rPr lang="ru-RU" sz="2400" dirty="0">
                <a:solidFill>
                  <a:schemeClr val="tx2">
                    <a:lumMod val="75000"/>
                  </a:schemeClr>
                </a:solidFill>
                <a:latin typeface="Bookman Old Style" panose="02050604050505020204" pitchFamily="18" charset="0"/>
              </a:rPr>
              <a:t>в </a:t>
            </a:r>
            <a:r>
              <a:rPr lang="ru-RU" sz="2400" dirty="0" smtClean="0">
                <a:solidFill>
                  <a:schemeClr val="tx2">
                    <a:lumMod val="75000"/>
                  </a:schemeClr>
                </a:solidFill>
                <a:latin typeface="Bookman Old Style" panose="02050604050505020204" pitchFamily="18" charset="0"/>
              </a:rPr>
              <a:t>емкость, </a:t>
            </a:r>
            <a:r>
              <a:rPr lang="ru-RU" sz="2400" dirty="0">
                <a:solidFill>
                  <a:schemeClr val="tx2">
                    <a:lumMod val="75000"/>
                  </a:schemeClr>
                </a:solidFill>
                <a:latin typeface="Bookman Old Style" panose="02050604050505020204" pitchFamily="18" charset="0"/>
              </a:rPr>
              <a:t>в </a:t>
            </a:r>
            <a:r>
              <a:rPr lang="ru-RU" sz="2400" dirty="0" smtClean="0">
                <a:solidFill>
                  <a:schemeClr val="tx2">
                    <a:lumMod val="75000"/>
                  </a:schemeClr>
                </a:solidFill>
                <a:latin typeface="Bookman Old Style" panose="02050604050505020204" pitchFamily="18" charset="0"/>
              </a:rPr>
              <a:t>которой будем </a:t>
            </a:r>
            <a:r>
              <a:rPr lang="ru-RU" sz="2400" dirty="0">
                <a:solidFill>
                  <a:schemeClr val="tx2">
                    <a:lumMod val="75000"/>
                  </a:schemeClr>
                </a:solidFill>
                <a:latin typeface="Bookman Old Style" panose="02050604050505020204" pitchFamily="18" charset="0"/>
              </a:rPr>
              <a:t>смешивать. </a:t>
            </a:r>
            <a:r>
              <a:rPr lang="ru-RU" sz="2400" dirty="0" smtClean="0">
                <a:solidFill>
                  <a:schemeClr val="tx2">
                    <a:lumMod val="75000"/>
                  </a:schemeClr>
                </a:solidFill>
                <a:latin typeface="Bookman Old Style" panose="02050604050505020204" pitchFamily="18" charset="0"/>
              </a:rPr>
              <a:t>Капнем </a:t>
            </a:r>
            <a:r>
              <a:rPr lang="ru-RU" sz="2400" dirty="0">
                <a:solidFill>
                  <a:schemeClr val="tx2">
                    <a:lumMod val="75000"/>
                  </a:schemeClr>
                </a:solidFill>
                <a:latin typeface="Bookman Old Style" panose="02050604050505020204" pitchFamily="18" charset="0"/>
              </a:rPr>
              <a:t>в жидкую основу несколько </a:t>
            </a:r>
            <a:r>
              <a:rPr lang="ru-RU" sz="2400" dirty="0" smtClean="0">
                <a:solidFill>
                  <a:schemeClr val="tx2">
                    <a:lumMod val="75000"/>
                  </a:schemeClr>
                </a:solidFill>
                <a:latin typeface="Bookman Old Style" panose="02050604050505020204" pitchFamily="18" charset="0"/>
              </a:rPr>
              <a:t>капель красителя и </a:t>
            </a:r>
            <a:r>
              <a:rPr lang="ru-RU" sz="2400" dirty="0" err="1" smtClean="0">
                <a:solidFill>
                  <a:schemeClr val="tx2">
                    <a:lumMod val="75000"/>
                  </a:schemeClr>
                </a:solidFill>
                <a:latin typeface="Bookman Old Style" panose="02050604050505020204" pitchFamily="18" charset="0"/>
              </a:rPr>
              <a:t>ароматизатора</a:t>
            </a:r>
            <a:r>
              <a:rPr lang="ru-RU" sz="2400" dirty="0" smtClean="0">
                <a:solidFill>
                  <a:schemeClr val="tx2">
                    <a:lumMod val="75000"/>
                  </a:schemeClr>
                </a:solidFill>
                <a:latin typeface="Bookman Old Style" panose="02050604050505020204" pitchFamily="18" charset="0"/>
              </a:rPr>
              <a:t>.</a:t>
            </a:r>
            <a:endParaRPr lang="ru-RU" dirty="0"/>
          </a:p>
        </p:txBody>
      </p:sp>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07504" y="3356992"/>
            <a:ext cx="2664296" cy="27925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Рисунок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846710" y="3356992"/>
            <a:ext cx="2755715" cy="27761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Рисунок 10"/>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674285" y="3356992"/>
            <a:ext cx="2740602" cy="27761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15916896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750"/>
                                        <p:tgtEl>
                                          <p:spTgt spid="5"/>
                                        </p:tgtEl>
                                      </p:cBhvr>
                                    </p:animEffect>
                                    <p:anim calcmode="lin" valueType="num">
                                      <p:cBhvr>
                                        <p:cTn id="14" dur="750" fill="hold"/>
                                        <p:tgtEl>
                                          <p:spTgt spid="5"/>
                                        </p:tgtEl>
                                        <p:attrNameLst>
                                          <p:attrName>ppt_x</p:attrName>
                                        </p:attrNameLst>
                                      </p:cBhvr>
                                      <p:tavLst>
                                        <p:tav tm="0">
                                          <p:val>
                                            <p:strVal val="#ppt_x"/>
                                          </p:val>
                                        </p:tav>
                                        <p:tav tm="100000">
                                          <p:val>
                                            <p:strVal val="#ppt_x"/>
                                          </p:val>
                                        </p:tav>
                                      </p:tavLst>
                                    </p:anim>
                                    <p:anim calcmode="lin" valueType="num">
                                      <p:cBhvr>
                                        <p:cTn id="15" dur="7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anim calcmode="lin" valueType="num">
                                      <p:cBhvr>
                                        <p:cTn id="20" dur="750" fill="hold"/>
                                        <p:tgtEl>
                                          <p:spTgt spid="8"/>
                                        </p:tgtEl>
                                        <p:attrNameLst>
                                          <p:attrName>ppt_x</p:attrName>
                                        </p:attrNameLst>
                                      </p:cBhvr>
                                      <p:tavLst>
                                        <p:tav tm="0">
                                          <p:val>
                                            <p:strVal val="#ppt_x"/>
                                          </p:val>
                                        </p:tav>
                                        <p:tav tm="100000">
                                          <p:val>
                                            <p:strVal val="#ppt_x"/>
                                          </p:val>
                                        </p:tav>
                                      </p:tavLst>
                                    </p:anim>
                                    <p:anim calcmode="lin" valueType="num">
                                      <p:cBhvr>
                                        <p:cTn id="21" dur="75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750"/>
                                        <p:tgtEl>
                                          <p:spTgt spid="9"/>
                                        </p:tgtEl>
                                      </p:cBhvr>
                                    </p:animEffect>
                                    <p:anim calcmode="lin" valueType="num">
                                      <p:cBhvr>
                                        <p:cTn id="25" dur="750" fill="hold"/>
                                        <p:tgtEl>
                                          <p:spTgt spid="9"/>
                                        </p:tgtEl>
                                        <p:attrNameLst>
                                          <p:attrName>ppt_x</p:attrName>
                                        </p:attrNameLst>
                                      </p:cBhvr>
                                      <p:tavLst>
                                        <p:tav tm="0">
                                          <p:val>
                                            <p:strVal val="#ppt_x"/>
                                          </p:val>
                                        </p:tav>
                                        <p:tav tm="100000">
                                          <p:val>
                                            <p:strVal val="#ppt_x"/>
                                          </p:val>
                                        </p:tav>
                                      </p:tavLst>
                                    </p:anim>
                                    <p:anim calcmode="lin" valueType="num">
                                      <p:cBhvr>
                                        <p:cTn id="26" dur="75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750"/>
                                        <p:tgtEl>
                                          <p:spTgt spid="11"/>
                                        </p:tgtEl>
                                      </p:cBhvr>
                                    </p:animEffect>
                                    <p:anim calcmode="lin" valueType="num">
                                      <p:cBhvr>
                                        <p:cTn id="30" dur="750" fill="hold"/>
                                        <p:tgtEl>
                                          <p:spTgt spid="11"/>
                                        </p:tgtEl>
                                        <p:attrNameLst>
                                          <p:attrName>ppt_x</p:attrName>
                                        </p:attrNameLst>
                                      </p:cBhvr>
                                      <p:tavLst>
                                        <p:tav tm="0">
                                          <p:val>
                                            <p:strVal val="#ppt_x"/>
                                          </p:val>
                                        </p:tav>
                                        <p:tav tm="100000">
                                          <p:val>
                                            <p:strVal val="#ppt_x"/>
                                          </p:val>
                                        </p:tav>
                                      </p:tavLst>
                                    </p:anim>
                                    <p:anim calcmode="lin" valueType="num">
                                      <p:cBhvr>
                                        <p:cTn id="31" dur="7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620688"/>
            <a:ext cx="7620000" cy="1143000"/>
          </a:xfrm>
        </p:spPr>
        <p:txBody>
          <a:bodyPr>
            <a:normAutofit fontScale="90000"/>
          </a:bodyPr>
          <a:lstStyle/>
          <a:p>
            <a:pPr algn="ctr"/>
            <a:r>
              <a:rPr lang="ru-RU" sz="4400" u="sng" dirty="0" smtClean="0">
                <a:latin typeface="Bookman Old Style" panose="02050604050505020204" pitchFamily="18" charset="0"/>
              </a:rPr>
              <a:t>3. Формирование мыла, заливка в форму</a:t>
            </a:r>
            <a:r>
              <a:rPr lang="ru-RU" b="1" u="sng" dirty="0"/>
              <a:t/>
            </a:r>
            <a:br>
              <a:rPr lang="ru-RU" b="1" u="sng" dirty="0"/>
            </a:br>
            <a:endParaRPr lang="ru-RU" dirty="0"/>
          </a:p>
        </p:txBody>
      </p:sp>
      <p:pic>
        <p:nvPicPr>
          <p:cNvPr id="6" name="Объект 5"/>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51520" y="2492896"/>
            <a:ext cx="3785220" cy="37852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395536" y="1772816"/>
            <a:ext cx="7776864" cy="461665"/>
          </a:xfrm>
          <a:prstGeom prst="rect">
            <a:avLst/>
          </a:prstGeom>
          <a:noFill/>
        </p:spPr>
        <p:txBody>
          <a:bodyPr wrap="square" rtlCol="0">
            <a:spAutoFit/>
          </a:bodyPr>
          <a:lstStyle/>
          <a:p>
            <a:pPr algn="ctr"/>
            <a:r>
              <a:rPr lang="ru-RU" sz="2400" dirty="0" smtClean="0">
                <a:latin typeface="Bookman Old Style" panose="02050604050505020204" pitchFamily="18" charset="0"/>
              </a:rPr>
              <a:t>Переливаем получившуюся смесь в форму.</a:t>
            </a:r>
            <a:endParaRPr lang="ru-RU" sz="2400" dirty="0">
              <a:latin typeface="Bookman Old Style" panose="02050604050505020204" pitchFamily="18" charset="0"/>
            </a:endParaRPr>
          </a:p>
        </p:txBody>
      </p:sp>
      <p:pic>
        <p:nvPicPr>
          <p:cNvPr id="8" name="Рисунок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293243" y="2943493"/>
            <a:ext cx="4023173" cy="27752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11139951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750"/>
                                        <p:tgtEl>
                                          <p:spTgt spid="7"/>
                                        </p:tgtEl>
                                      </p:cBhvr>
                                    </p:animEffect>
                                    <p:anim calcmode="lin" valueType="num">
                                      <p:cBhvr>
                                        <p:cTn id="14" dur="750" fill="hold"/>
                                        <p:tgtEl>
                                          <p:spTgt spid="7"/>
                                        </p:tgtEl>
                                        <p:attrNameLst>
                                          <p:attrName>ppt_x</p:attrName>
                                        </p:attrNameLst>
                                      </p:cBhvr>
                                      <p:tavLst>
                                        <p:tav tm="0">
                                          <p:val>
                                            <p:strVal val="#ppt_x"/>
                                          </p:val>
                                        </p:tav>
                                        <p:tav tm="100000">
                                          <p:val>
                                            <p:strVal val="#ppt_x"/>
                                          </p:val>
                                        </p:tav>
                                      </p:tavLst>
                                    </p:anim>
                                    <p:anim calcmode="lin" valueType="num">
                                      <p:cBhvr>
                                        <p:cTn id="15" dur="75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anim calcmode="lin" valueType="num">
                                      <p:cBhvr>
                                        <p:cTn id="20" dur="750" fill="hold"/>
                                        <p:tgtEl>
                                          <p:spTgt spid="6"/>
                                        </p:tgtEl>
                                        <p:attrNameLst>
                                          <p:attrName>ppt_x</p:attrName>
                                        </p:attrNameLst>
                                      </p:cBhvr>
                                      <p:tavLst>
                                        <p:tav tm="0">
                                          <p:val>
                                            <p:strVal val="#ppt_x"/>
                                          </p:val>
                                        </p:tav>
                                        <p:tav tm="100000">
                                          <p:val>
                                            <p:strVal val="#ppt_x"/>
                                          </p:val>
                                        </p:tav>
                                      </p:tavLst>
                                    </p:anim>
                                    <p:anim calcmode="lin" valueType="num">
                                      <p:cBhvr>
                                        <p:cTn id="21" dur="75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750"/>
                                        <p:tgtEl>
                                          <p:spTgt spid="8"/>
                                        </p:tgtEl>
                                      </p:cBhvr>
                                    </p:animEffect>
                                    <p:anim calcmode="lin" valueType="num">
                                      <p:cBhvr>
                                        <p:cTn id="25" dur="750" fill="hold"/>
                                        <p:tgtEl>
                                          <p:spTgt spid="8"/>
                                        </p:tgtEl>
                                        <p:attrNameLst>
                                          <p:attrName>ppt_x</p:attrName>
                                        </p:attrNameLst>
                                      </p:cBhvr>
                                      <p:tavLst>
                                        <p:tav tm="0">
                                          <p:val>
                                            <p:strVal val="#ppt_x"/>
                                          </p:val>
                                        </p:tav>
                                        <p:tav tm="100000">
                                          <p:val>
                                            <p:strVal val="#ppt_x"/>
                                          </p:val>
                                        </p:tav>
                                      </p:tavLst>
                                    </p:anim>
                                    <p:anim calcmode="lin" valueType="num">
                                      <p:cBhvr>
                                        <p:cTn id="26"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u="sng" dirty="0" smtClean="0"/>
              <a:t>4. Результат</a:t>
            </a:r>
            <a:endParaRPr lang="ru-RU" u="sng" dirty="0"/>
          </a:p>
        </p:txBody>
      </p:sp>
      <p:sp>
        <p:nvSpPr>
          <p:cNvPr id="4" name="TextBox 3"/>
          <p:cNvSpPr txBox="1"/>
          <p:nvPr/>
        </p:nvSpPr>
        <p:spPr>
          <a:xfrm>
            <a:off x="179512" y="1484784"/>
            <a:ext cx="8136904" cy="830997"/>
          </a:xfrm>
          <a:prstGeom prst="rect">
            <a:avLst/>
          </a:prstGeom>
          <a:noFill/>
        </p:spPr>
        <p:txBody>
          <a:bodyPr wrap="square" rtlCol="0">
            <a:spAutoFit/>
          </a:bodyPr>
          <a:lstStyle/>
          <a:p>
            <a:pPr algn="ctr"/>
            <a:r>
              <a:rPr lang="ru-RU" sz="2400" dirty="0" smtClean="0">
                <a:latin typeface="Bookman Old Style" panose="02050604050505020204" pitchFamily="18" charset="0"/>
              </a:rPr>
              <a:t>Ждем полного застывания мыла и наслаждаемся результатом.</a:t>
            </a:r>
            <a:endParaRPr lang="ru-RU" sz="2400" dirty="0">
              <a:latin typeface="Bookman Old Style" panose="02050604050505020204" pitchFamily="18" charset="0"/>
            </a:endParaRPr>
          </a:p>
        </p:txBody>
      </p:sp>
      <p:pic>
        <p:nvPicPr>
          <p:cNvPr id="11" name="Объект 10"/>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421645" y="2564904"/>
            <a:ext cx="5652637" cy="39045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1514067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anim calcmode="lin" valueType="num">
                                      <p:cBhvr>
                                        <p:cTn id="14" dur="750" fill="hold"/>
                                        <p:tgtEl>
                                          <p:spTgt spid="4"/>
                                        </p:tgtEl>
                                        <p:attrNameLst>
                                          <p:attrName>ppt_x</p:attrName>
                                        </p:attrNameLst>
                                      </p:cBhvr>
                                      <p:tavLst>
                                        <p:tav tm="0">
                                          <p:val>
                                            <p:strVal val="#ppt_x"/>
                                          </p:val>
                                        </p:tav>
                                        <p:tav tm="100000">
                                          <p:val>
                                            <p:strVal val="#ppt_x"/>
                                          </p:val>
                                        </p:tav>
                                      </p:tavLst>
                                    </p:anim>
                                    <p:anim calcmode="lin" valueType="num">
                                      <p:cBhvr>
                                        <p:cTn id="15" dur="75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750"/>
                                        <p:tgtEl>
                                          <p:spTgt spid="11"/>
                                        </p:tgtEl>
                                      </p:cBhvr>
                                    </p:animEffect>
                                    <p:anim calcmode="lin" valueType="num">
                                      <p:cBhvr>
                                        <p:cTn id="20" dur="750" fill="hold"/>
                                        <p:tgtEl>
                                          <p:spTgt spid="11"/>
                                        </p:tgtEl>
                                        <p:attrNameLst>
                                          <p:attrName>ppt_x</p:attrName>
                                        </p:attrNameLst>
                                      </p:cBhvr>
                                      <p:tavLst>
                                        <p:tav tm="0">
                                          <p:val>
                                            <p:strVal val="#ppt_x"/>
                                          </p:val>
                                        </p:tav>
                                        <p:tav tm="100000">
                                          <p:val>
                                            <p:strVal val="#ppt_x"/>
                                          </p:val>
                                        </p:tav>
                                      </p:tavLst>
                                    </p:anim>
                                    <p:anim calcmode="lin" valueType="num">
                                      <p:cBhvr>
                                        <p:cTn id="21" dur="7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332656"/>
            <a:ext cx="7620000" cy="1124744"/>
          </a:xfrm>
        </p:spPr>
        <p:txBody>
          <a:bodyPr/>
          <a:lstStyle/>
          <a:p>
            <a:pPr algn="ctr"/>
            <a:r>
              <a:rPr lang="ru-RU" sz="4800" u="sng" dirty="0">
                <a:solidFill>
                  <a:schemeClr val="tx1">
                    <a:lumMod val="75000"/>
                    <a:lumOff val="25000"/>
                  </a:schemeClr>
                </a:solidFill>
                <a:latin typeface="Bookman Old Style" panose="02050604050505020204" pitchFamily="18" charset="0"/>
              </a:rPr>
              <a:t>3. Вывод.</a:t>
            </a:r>
            <a:r>
              <a:rPr lang="ru-RU" sz="4800" u="sng" dirty="0">
                <a:solidFill>
                  <a:schemeClr val="accent3">
                    <a:lumMod val="50000"/>
                  </a:schemeClr>
                </a:solidFill>
                <a:latin typeface="Bookman Old Style" panose="02050604050505020204" pitchFamily="18" charset="0"/>
              </a:rPr>
              <a:t/>
            </a:r>
            <a:br>
              <a:rPr lang="ru-RU" sz="4800" u="sng" dirty="0">
                <a:solidFill>
                  <a:schemeClr val="accent3">
                    <a:lumMod val="50000"/>
                  </a:schemeClr>
                </a:solidFill>
                <a:latin typeface="Bookman Old Style" panose="02050604050505020204" pitchFamily="18" charset="0"/>
              </a:rPr>
            </a:br>
            <a:endParaRPr lang="ru-RU" u="sng" dirty="0"/>
          </a:p>
        </p:txBody>
      </p:sp>
      <p:sp>
        <p:nvSpPr>
          <p:cNvPr id="3" name="Объект 2"/>
          <p:cNvSpPr>
            <a:spLocks noGrp="1"/>
          </p:cNvSpPr>
          <p:nvPr>
            <p:ph idx="1"/>
          </p:nvPr>
        </p:nvSpPr>
        <p:spPr>
          <a:xfrm>
            <a:off x="107504" y="1052736"/>
            <a:ext cx="8208912" cy="5348064"/>
          </a:xfrm>
        </p:spPr>
        <p:txBody>
          <a:bodyPr>
            <a:normAutofit fontScale="25000" lnSpcReduction="20000"/>
          </a:bodyPr>
          <a:lstStyle/>
          <a:p>
            <a:pPr marL="114300" indent="0">
              <a:buNone/>
            </a:pPr>
            <a:r>
              <a:rPr lang="ru-RU" sz="7200" dirty="0">
                <a:latin typeface="Bookman Old Style" panose="02050604050505020204" pitchFamily="18" charset="0"/>
              </a:rPr>
              <a:t>Я решила сравнить домашнее мыло и мыло из магазина, выяснить какое из них лучше. С этой целью я провела несколько опытов.</a:t>
            </a:r>
          </a:p>
          <a:p>
            <a:pPr marL="114300" indent="0">
              <a:buNone/>
            </a:pPr>
            <a:r>
              <a:rPr lang="ru-RU" sz="7200" dirty="0">
                <a:latin typeface="Bookman Old Style" panose="02050604050505020204" pitchFamily="18" charset="0"/>
              </a:rPr>
              <a:t> </a:t>
            </a:r>
          </a:p>
          <a:p>
            <a:pPr marL="114300" indent="0">
              <a:buNone/>
            </a:pPr>
            <a:r>
              <a:rPr lang="ru-RU" sz="7200" b="1" u="sng" dirty="0">
                <a:latin typeface="Bookman Old Style" panose="02050604050505020204" pitchFamily="18" charset="0"/>
              </a:rPr>
              <a:t>Опыт №1.</a:t>
            </a:r>
            <a:r>
              <a:rPr lang="ru-RU" sz="7200" dirty="0">
                <a:latin typeface="Bookman Old Style" panose="02050604050505020204" pitchFamily="18" charset="0"/>
              </a:rPr>
              <a:t> Я сравнила несколько образцов домашнего и обычного мыла на привлекательность внешнего вида.</a:t>
            </a:r>
          </a:p>
          <a:p>
            <a:pPr marL="114300" indent="0">
              <a:buNone/>
            </a:pPr>
            <a:r>
              <a:rPr lang="ru-RU" sz="7200" u="sng" dirty="0">
                <a:latin typeface="Bookman Old Style" panose="02050604050505020204" pitchFamily="18" charset="0"/>
              </a:rPr>
              <a:t>Вывод:</a:t>
            </a:r>
            <a:r>
              <a:rPr lang="ru-RU" sz="7200" dirty="0">
                <a:latin typeface="Bookman Old Style" panose="02050604050505020204" pitchFamily="18" charset="0"/>
              </a:rPr>
              <a:t> внешний вид мыла ручной работы гораздо разнообразнее и привлекательнее, чем обычное мыло.</a:t>
            </a:r>
          </a:p>
          <a:p>
            <a:pPr marL="114300" indent="0">
              <a:buNone/>
            </a:pPr>
            <a:r>
              <a:rPr lang="ru-RU" sz="7200" b="1" u="sng" dirty="0">
                <a:latin typeface="Bookman Old Style" panose="02050604050505020204" pitchFamily="18" charset="0"/>
              </a:rPr>
              <a:t>Опыт №2.</a:t>
            </a:r>
            <a:r>
              <a:rPr lang="ru-RU" sz="7200" dirty="0">
                <a:latin typeface="Bookman Old Style" panose="02050604050505020204" pitchFamily="18" charset="0"/>
              </a:rPr>
              <a:t> Сравнение ароматов мыла.</a:t>
            </a:r>
          </a:p>
          <a:p>
            <a:pPr marL="114300" indent="0">
              <a:buNone/>
            </a:pPr>
            <a:r>
              <a:rPr lang="ru-RU" sz="7200" u="sng" dirty="0">
                <a:latin typeface="Bookman Old Style" panose="02050604050505020204" pitchFamily="18" charset="0"/>
              </a:rPr>
              <a:t>Вывод:</a:t>
            </a:r>
            <a:r>
              <a:rPr lang="ru-RU" sz="7200" dirty="0">
                <a:latin typeface="Bookman Old Style" panose="02050604050505020204" pitchFamily="18" charset="0"/>
              </a:rPr>
              <a:t> оба мыла имеют приятный аромат.</a:t>
            </a:r>
          </a:p>
          <a:p>
            <a:pPr marL="114300" indent="0">
              <a:buNone/>
            </a:pPr>
            <a:r>
              <a:rPr lang="ru-RU" sz="7200" b="1" u="sng" dirty="0">
                <a:latin typeface="Bookman Old Style" panose="02050604050505020204" pitchFamily="18" charset="0"/>
              </a:rPr>
              <a:t>Опыт №3.</a:t>
            </a:r>
            <a:r>
              <a:rPr lang="ru-RU" sz="7200" dirty="0">
                <a:latin typeface="Bookman Old Style" panose="02050604050505020204" pitchFamily="18" charset="0"/>
              </a:rPr>
              <a:t> Сравнения ощущений после мытья рук.</a:t>
            </a:r>
          </a:p>
          <a:p>
            <a:pPr marL="114300" indent="0">
              <a:buNone/>
            </a:pPr>
            <a:r>
              <a:rPr lang="ru-RU" sz="7200" dirty="0">
                <a:latin typeface="Bookman Old Style" panose="02050604050505020204" pitchFamily="18" charset="0"/>
              </a:rPr>
              <a:t>Вывод: после применения фабричного мыла ощущается сухость кожи, после домашнего мыла ощущения сухости нет.</a:t>
            </a:r>
          </a:p>
          <a:p>
            <a:pPr marL="114300" indent="0">
              <a:buNone/>
            </a:pPr>
            <a:r>
              <a:rPr lang="ru-RU" sz="7200" b="1" u="sng" dirty="0">
                <a:latin typeface="Bookman Old Style" panose="02050604050505020204" pitchFamily="18" charset="0"/>
              </a:rPr>
              <a:t>Опыт №4</a:t>
            </a:r>
            <a:r>
              <a:rPr lang="ru-RU" sz="7200" b="1" dirty="0">
                <a:latin typeface="Bookman Old Style" panose="02050604050505020204" pitchFamily="18" charset="0"/>
              </a:rPr>
              <a:t>.</a:t>
            </a:r>
            <a:r>
              <a:rPr lang="ru-RU" sz="7200" dirty="0">
                <a:latin typeface="Bookman Old Style" panose="02050604050505020204" pitchFamily="18" charset="0"/>
              </a:rPr>
              <a:t> Сравнение пенообразования.</a:t>
            </a:r>
          </a:p>
          <a:p>
            <a:pPr marL="114300" indent="0">
              <a:buNone/>
            </a:pPr>
            <a:r>
              <a:rPr lang="ru-RU" sz="7200" u="sng" dirty="0">
                <a:latin typeface="Bookman Old Style" panose="02050604050505020204" pitchFamily="18" charset="0"/>
              </a:rPr>
              <a:t>Вывод:</a:t>
            </a:r>
            <a:r>
              <a:rPr lang="ru-RU" sz="7200" dirty="0">
                <a:latin typeface="Bookman Old Style" panose="02050604050505020204" pitchFamily="18" charset="0"/>
              </a:rPr>
              <a:t> при мытье мылом ручной работы пены меньше, чем при мытье обычным мылом, что свидетельствует о минимальном содержании </a:t>
            </a:r>
            <a:r>
              <a:rPr lang="ru-RU" sz="7200" dirty="0" err="1">
                <a:latin typeface="Bookman Old Style" panose="02050604050505020204" pitchFamily="18" charset="0"/>
              </a:rPr>
              <a:t>ПАВов</a:t>
            </a:r>
            <a:r>
              <a:rPr lang="ru-RU" sz="7200" dirty="0">
                <a:latin typeface="Bookman Old Style" panose="02050604050505020204" pitchFamily="18" charset="0"/>
              </a:rPr>
              <a:t>, то есть химических поверхностно активных веществ, вредных для здоровья.</a:t>
            </a:r>
          </a:p>
          <a:p>
            <a:pPr marL="114300" indent="0">
              <a:buNone/>
            </a:pPr>
            <a:r>
              <a:rPr lang="ru-RU" sz="7200" dirty="0">
                <a:latin typeface="Bookman Old Style" panose="02050604050505020204" pitchFamily="18" charset="0"/>
              </a:rPr>
              <a:t> </a:t>
            </a:r>
          </a:p>
          <a:p>
            <a:pPr marL="114300" indent="0">
              <a:buNone/>
            </a:pPr>
            <a:r>
              <a:rPr lang="ru-RU" sz="7200" i="1" dirty="0" smtClean="0">
                <a:latin typeface="Bookman Old Style" panose="02050604050505020204" pitchFamily="18" charset="0"/>
              </a:rPr>
              <a:t>В результате проведённых опытов можно сказать</a:t>
            </a:r>
            <a:r>
              <a:rPr lang="ru-RU" sz="7200" dirty="0" smtClean="0">
                <a:latin typeface="Bookman Old Style" panose="02050604050505020204" pitchFamily="18" charset="0"/>
              </a:rPr>
              <a:t>, что мыло ручной не уступает по аромату, но выигрывает по внешнему виду, ощущению при мытье и безопасности в сравнении с обычным </a:t>
            </a:r>
          </a:p>
          <a:p>
            <a:pPr marL="114300" indent="0">
              <a:buNone/>
            </a:pPr>
            <a:r>
              <a:rPr lang="ru-RU" sz="7200" dirty="0" smtClean="0">
                <a:latin typeface="Bookman Old Style" panose="02050604050505020204" pitchFamily="18" charset="0"/>
              </a:rPr>
              <a:t>мылом</a:t>
            </a:r>
            <a:r>
              <a:rPr lang="ru-RU" sz="7200" dirty="0">
                <a:latin typeface="Bookman Old Style" panose="02050604050505020204" pitchFamily="18" charset="0"/>
              </a:rPr>
              <a:t>.</a:t>
            </a:r>
          </a:p>
          <a:p>
            <a:pPr marL="114300" indent="0">
              <a:buNone/>
            </a:pPr>
            <a:endParaRPr lang="ru-RU" dirty="0"/>
          </a:p>
        </p:txBody>
      </p:sp>
    </p:spTree>
    <p:extLst>
      <p:ext uri="{BB962C8B-B14F-4D97-AF65-F5344CB8AC3E}">
        <p14:creationId xmlns:p14="http://schemas.microsoft.com/office/powerpoint/2010/main" xmlns="" val="5218880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2" presetClass="entr" presetSubtype="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
                                        <p:tgtEl>
                                          <p:spTgt spid="3">
                                            <p:txEl>
                                              <p:pRg st="1" end="1"/>
                                            </p:txEl>
                                          </p:spTgt>
                                        </p:tgtEl>
                                      </p:cBhvr>
                                    </p:animEffect>
                                    <p:anim calcmode="lin" valueType="num">
                                      <p:cBhvr>
                                        <p:cTn id="20" dur="1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2" fill="hold">
                            <p:stCondLst>
                              <p:cond delay="1260"/>
                            </p:stCondLst>
                            <p:childTnLst>
                              <p:par>
                                <p:cTn id="23" presetID="42" presetClass="entr" presetSubtype="0" fill="hold" grpId="0"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500"/>
                                        <p:tgtEl>
                                          <p:spTgt spid="3">
                                            <p:txEl>
                                              <p:pRg st="2" end="2"/>
                                            </p:txEl>
                                          </p:spTgt>
                                        </p:tgtEl>
                                      </p:cBhvr>
                                    </p:animEffect>
                                    <p:anim calcmode="lin" valueType="num">
                                      <p:cBhvr>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500" fill="hold"/>
                                        <p:tgtEl>
                                          <p:spTgt spid="3">
                                            <p:txEl>
                                              <p:pRg st="2" end="2"/>
                                            </p:txEl>
                                          </p:spTgt>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fade">
                                      <p:cBhvr>
                                        <p:cTn id="30" dur="500"/>
                                        <p:tgtEl>
                                          <p:spTgt spid="3">
                                            <p:txEl>
                                              <p:pRg st="3" end="3"/>
                                            </p:txEl>
                                          </p:spTgt>
                                        </p:tgtEl>
                                      </p:cBhvr>
                                    </p:animEffect>
                                    <p:anim calcmode="lin" valueType="num">
                                      <p:cBhvr>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2"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3" fill="hold">
                            <p:stCondLst>
                              <p:cond delay="1760"/>
                            </p:stCondLst>
                            <p:childTnLst>
                              <p:par>
                                <p:cTn id="34" presetID="42" presetClass="entr" presetSubtype="0" fill="hold" grpId="0" nodeType="after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500"/>
                                        <p:tgtEl>
                                          <p:spTgt spid="3">
                                            <p:txEl>
                                              <p:pRg st="4" end="4"/>
                                            </p:txEl>
                                          </p:spTgt>
                                        </p:tgtEl>
                                      </p:cBhvr>
                                    </p:animEffect>
                                    <p:anim calcmode="lin" valueType="num">
                                      <p:cBhvr>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8" dur="500" fill="hold"/>
                                        <p:tgtEl>
                                          <p:spTgt spid="3">
                                            <p:txEl>
                                              <p:pRg st="4" end="4"/>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Effect transition="in" filter="fade">
                                      <p:cBhvr>
                                        <p:cTn id="41" dur="500"/>
                                        <p:tgtEl>
                                          <p:spTgt spid="3">
                                            <p:txEl>
                                              <p:pRg st="5" end="5"/>
                                            </p:txEl>
                                          </p:spTgt>
                                        </p:tgtEl>
                                      </p:cBhvr>
                                    </p:animEffect>
                                    <p:anim calcmode="lin" valueType="num">
                                      <p:cBhvr>
                                        <p:cTn id="4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3" dur="5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par>
                          <p:cTn id="44" fill="hold">
                            <p:stCondLst>
                              <p:cond delay="2260"/>
                            </p:stCondLst>
                            <p:childTnLst>
                              <p:par>
                                <p:cTn id="45" presetID="42" presetClass="entr" presetSubtype="0" fill="hold" grpId="0" nodeType="after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fade">
                                      <p:cBhvr>
                                        <p:cTn id="47" dur="500"/>
                                        <p:tgtEl>
                                          <p:spTgt spid="3">
                                            <p:txEl>
                                              <p:pRg st="6" end="6"/>
                                            </p:txEl>
                                          </p:spTgt>
                                        </p:tgtEl>
                                      </p:cBhvr>
                                    </p:animEffect>
                                    <p:anim calcmode="lin" valueType="num">
                                      <p:cBhvr>
                                        <p:cTn id="48"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9" dur="500" fill="hold"/>
                                        <p:tgtEl>
                                          <p:spTgt spid="3">
                                            <p:txEl>
                                              <p:pRg st="6" end="6"/>
                                            </p:tx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
                                            <p:txEl>
                                              <p:pRg st="7" end="7"/>
                                            </p:txEl>
                                          </p:spTgt>
                                        </p:tgtEl>
                                        <p:attrNameLst>
                                          <p:attrName>style.visibility</p:attrName>
                                        </p:attrNameLst>
                                      </p:cBhvr>
                                      <p:to>
                                        <p:strVal val="visible"/>
                                      </p:to>
                                    </p:set>
                                    <p:animEffect transition="in" filter="fade">
                                      <p:cBhvr>
                                        <p:cTn id="52" dur="500"/>
                                        <p:tgtEl>
                                          <p:spTgt spid="3">
                                            <p:txEl>
                                              <p:pRg st="7" end="7"/>
                                            </p:txEl>
                                          </p:spTgt>
                                        </p:tgtEl>
                                      </p:cBhvr>
                                    </p:animEffect>
                                    <p:anim calcmode="lin" valueType="num">
                                      <p:cBhvr>
                                        <p:cTn id="5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4" dur="5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par>
                          <p:cTn id="55" fill="hold">
                            <p:stCondLst>
                              <p:cond delay="2760"/>
                            </p:stCondLst>
                            <p:childTnLst>
                              <p:par>
                                <p:cTn id="56" presetID="42" presetClass="entr" presetSubtype="0" fill="hold" grpId="0" nodeType="afterEffect">
                                  <p:stCondLst>
                                    <p:cond delay="0"/>
                                  </p:stCondLst>
                                  <p:childTnLst>
                                    <p:set>
                                      <p:cBhvr>
                                        <p:cTn id="57" dur="1" fill="hold">
                                          <p:stCondLst>
                                            <p:cond delay="0"/>
                                          </p:stCondLst>
                                        </p:cTn>
                                        <p:tgtEl>
                                          <p:spTgt spid="3">
                                            <p:txEl>
                                              <p:pRg st="8" end="8"/>
                                            </p:txEl>
                                          </p:spTgt>
                                        </p:tgtEl>
                                        <p:attrNameLst>
                                          <p:attrName>style.visibility</p:attrName>
                                        </p:attrNameLst>
                                      </p:cBhvr>
                                      <p:to>
                                        <p:strVal val="visible"/>
                                      </p:to>
                                    </p:set>
                                    <p:animEffect transition="in" filter="fade">
                                      <p:cBhvr>
                                        <p:cTn id="58" dur="500"/>
                                        <p:tgtEl>
                                          <p:spTgt spid="3">
                                            <p:txEl>
                                              <p:pRg st="8" end="8"/>
                                            </p:txEl>
                                          </p:spTgt>
                                        </p:tgtEl>
                                      </p:cBhvr>
                                    </p:animEffect>
                                    <p:anim calcmode="lin" valueType="num">
                                      <p:cBhvr>
                                        <p:cTn id="5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0" dur="500" fill="hold"/>
                                        <p:tgtEl>
                                          <p:spTgt spid="3">
                                            <p:txEl>
                                              <p:pRg st="8" end="8"/>
                                            </p:txEl>
                                          </p:spTgt>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
                                            <p:txEl>
                                              <p:pRg st="9" end="9"/>
                                            </p:txEl>
                                          </p:spTgt>
                                        </p:tgtEl>
                                        <p:attrNameLst>
                                          <p:attrName>style.visibility</p:attrName>
                                        </p:attrNameLst>
                                      </p:cBhvr>
                                      <p:to>
                                        <p:strVal val="visible"/>
                                      </p:to>
                                    </p:set>
                                    <p:animEffect transition="in" filter="fade">
                                      <p:cBhvr>
                                        <p:cTn id="63" dur="500"/>
                                        <p:tgtEl>
                                          <p:spTgt spid="3">
                                            <p:txEl>
                                              <p:pRg st="9" end="9"/>
                                            </p:txEl>
                                          </p:spTgt>
                                        </p:tgtEl>
                                      </p:cBhvr>
                                    </p:animEffect>
                                    <p:anim calcmode="lin" valueType="num">
                                      <p:cBhvr>
                                        <p:cTn id="64"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5" dur="5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par>
                          <p:cTn id="66" fill="hold">
                            <p:stCondLst>
                              <p:cond delay="3260"/>
                            </p:stCondLst>
                            <p:childTnLst>
                              <p:par>
                                <p:cTn id="67" presetID="42" presetClass="entr" presetSubtype="0" fill="hold" grpId="0" nodeType="afterEffect">
                                  <p:stCondLst>
                                    <p:cond delay="0"/>
                                  </p:stCondLst>
                                  <p:childTnLst>
                                    <p:set>
                                      <p:cBhvr>
                                        <p:cTn id="68" dur="1" fill="hold">
                                          <p:stCondLst>
                                            <p:cond delay="0"/>
                                          </p:stCondLst>
                                        </p:cTn>
                                        <p:tgtEl>
                                          <p:spTgt spid="3">
                                            <p:txEl>
                                              <p:pRg st="10" end="10"/>
                                            </p:txEl>
                                          </p:spTgt>
                                        </p:tgtEl>
                                        <p:attrNameLst>
                                          <p:attrName>style.visibility</p:attrName>
                                        </p:attrNameLst>
                                      </p:cBhvr>
                                      <p:to>
                                        <p:strVal val="visible"/>
                                      </p:to>
                                    </p:set>
                                    <p:animEffect transition="in" filter="fade">
                                      <p:cBhvr>
                                        <p:cTn id="69" dur="10"/>
                                        <p:tgtEl>
                                          <p:spTgt spid="3">
                                            <p:txEl>
                                              <p:pRg st="10" end="10"/>
                                            </p:txEl>
                                          </p:spTgt>
                                        </p:tgtEl>
                                      </p:cBhvr>
                                    </p:animEffect>
                                    <p:anim calcmode="lin" valueType="num">
                                      <p:cBhvr>
                                        <p:cTn id="70" dur="1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1" dur="1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par>
                          <p:cTn id="72" fill="hold">
                            <p:stCondLst>
                              <p:cond delay="3270"/>
                            </p:stCondLst>
                            <p:childTnLst>
                              <p:par>
                                <p:cTn id="73" presetID="42" presetClass="entr" presetSubtype="0" fill="hold" grpId="0" nodeType="afterEffect">
                                  <p:stCondLst>
                                    <p:cond delay="0"/>
                                  </p:stCondLst>
                                  <p:childTnLst>
                                    <p:set>
                                      <p:cBhvr>
                                        <p:cTn id="74" dur="1" fill="hold">
                                          <p:stCondLst>
                                            <p:cond delay="0"/>
                                          </p:stCondLst>
                                        </p:cTn>
                                        <p:tgtEl>
                                          <p:spTgt spid="3">
                                            <p:txEl>
                                              <p:pRg st="11" end="11"/>
                                            </p:txEl>
                                          </p:spTgt>
                                        </p:tgtEl>
                                        <p:attrNameLst>
                                          <p:attrName>style.visibility</p:attrName>
                                        </p:attrNameLst>
                                      </p:cBhvr>
                                      <p:to>
                                        <p:strVal val="visible"/>
                                      </p:to>
                                    </p:set>
                                    <p:animEffect transition="in" filter="fade">
                                      <p:cBhvr>
                                        <p:cTn id="75" dur="500"/>
                                        <p:tgtEl>
                                          <p:spTgt spid="3">
                                            <p:txEl>
                                              <p:pRg st="11" end="11"/>
                                            </p:txEl>
                                          </p:spTgt>
                                        </p:tgtEl>
                                      </p:cBhvr>
                                    </p:animEffect>
                                    <p:anim calcmode="lin" valueType="num">
                                      <p:cBhvr>
                                        <p:cTn id="76"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77" dur="5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par>
                          <p:cTn id="78" fill="hold">
                            <p:stCondLst>
                              <p:cond delay="3770"/>
                            </p:stCondLst>
                            <p:childTnLst>
                              <p:par>
                                <p:cTn id="79" presetID="42" presetClass="entr" presetSubtype="0" fill="hold" grpId="0" nodeType="afterEffect">
                                  <p:stCondLst>
                                    <p:cond delay="0"/>
                                  </p:stCondLst>
                                  <p:childTnLst>
                                    <p:set>
                                      <p:cBhvr>
                                        <p:cTn id="80" dur="1" fill="hold">
                                          <p:stCondLst>
                                            <p:cond delay="0"/>
                                          </p:stCondLst>
                                        </p:cTn>
                                        <p:tgtEl>
                                          <p:spTgt spid="3">
                                            <p:txEl>
                                              <p:pRg st="12" end="12"/>
                                            </p:txEl>
                                          </p:spTgt>
                                        </p:tgtEl>
                                        <p:attrNameLst>
                                          <p:attrName>style.visibility</p:attrName>
                                        </p:attrNameLst>
                                      </p:cBhvr>
                                      <p:to>
                                        <p:strVal val="visible"/>
                                      </p:to>
                                    </p:set>
                                    <p:animEffect transition="in" filter="fade">
                                      <p:cBhvr>
                                        <p:cTn id="81" dur="500"/>
                                        <p:tgtEl>
                                          <p:spTgt spid="3">
                                            <p:txEl>
                                              <p:pRg st="12" end="12"/>
                                            </p:txEl>
                                          </p:spTgt>
                                        </p:tgtEl>
                                      </p:cBhvr>
                                    </p:animEffect>
                                    <p:anim calcmode="lin" valueType="num">
                                      <p:cBhvr>
                                        <p:cTn id="82"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83" dur="5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87624" y="548680"/>
            <a:ext cx="6120680" cy="720080"/>
          </a:xfrm>
          <a:effectLst>
            <a:glow rad="63500">
              <a:schemeClr val="accent1">
                <a:satMod val="175000"/>
                <a:alpha val="40000"/>
              </a:schemeClr>
            </a:glow>
          </a:effectLst>
        </p:spPr>
        <p:style>
          <a:lnRef idx="2">
            <a:schemeClr val="accent6"/>
          </a:lnRef>
          <a:fillRef idx="1">
            <a:schemeClr val="lt1"/>
          </a:fillRef>
          <a:effectRef idx="0">
            <a:schemeClr val="accent6"/>
          </a:effectRef>
          <a:fontRef idx="minor">
            <a:schemeClr val="dk1"/>
          </a:fontRef>
        </p:style>
        <p:txBody>
          <a:bodyPr/>
          <a:lstStyle/>
          <a:p>
            <a:pPr algn="ctr"/>
            <a:r>
              <a:rPr lang="ru-RU" u="sng" dirty="0" smtClean="0">
                <a:solidFill>
                  <a:schemeClr val="tx2">
                    <a:lumMod val="50000"/>
                  </a:schemeClr>
                </a:solidFill>
                <a:latin typeface="Bookman Old Style" panose="02050604050505020204" pitchFamily="18" charset="0"/>
              </a:rPr>
              <a:t>Оглавление</a:t>
            </a:r>
            <a:r>
              <a:rPr lang="ru-RU" dirty="0" smtClean="0">
                <a:solidFill>
                  <a:schemeClr val="tx2">
                    <a:lumMod val="50000"/>
                  </a:schemeClr>
                </a:solidFill>
                <a:latin typeface="Bookman Old Style" panose="02050604050505020204" pitchFamily="18" charset="0"/>
              </a:rPr>
              <a:t>:</a:t>
            </a:r>
            <a:endParaRPr lang="ru-RU" dirty="0">
              <a:solidFill>
                <a:schemeClr val="tx2">
                  <a:lumMod val="50000"/>
                </a:schemeClr>
              </a:solidFill>
              <a:latin typeface="Bookman Old Style" panose="02050604050505020204" pitchFamily="18" charset="0"/>
            </a:endParaRPr>
          </a:p>
        </p:txBody>
      </p:sp>
      <p:sp>
        <p:nvSpPr>
          <p:cNvPr id="3" name="Текст 2"/>
          <p:cNvSpPr>
            <a:spLocks noGrp="1"/>
          </p:cNvSpPr>
          <p:nvPr>
            <p:ph type="body" idx="1"/>
          </p:nvPr>
        </p:nvSpPr>
        <p:spPr>
          <a:xfrm>
            <a:off x="323528" y="1700808"/>
            <a:ext cx="7848872" cy="4608512"/>
          </a:xfrm>
          <a:ln>
            <a:noFill/>
          </a:ln>
        </p:spPr>
        <p:style>
          <a:lnRef idx="1">
            <a:schemeClr val="accent3"/>
          </a:lnRef>
          <a:fillRef idx="2">
            <a:schemeClr val="accent3"/>
          </a:fillRef>
          <a:effectRef idx="1">
            <a:schemeClr val="accent3"/>
          </a:effectRef>
          <a:fontRef idx="minor">
            <a:schemeClr val="dk1"/>
          </a:fontRef>
        </p:style>
        <p:txBody>
          <a:bodyPr>
            <a:normAutofit/>
          </a:bodyPr>
          <a:lstStyle/>
          <a:p>
            <a:pPr algn="just">
              <a:buClr>
                <a:schemeClr val="tx1"/>
              </a:buClr>
            </a:pPr>
            <a:r>
              <a:rPr lang="ru-RU" sz="2400" dirty="0" smtClean="0">
                <a:solidFill>
                  <a:schemeClr val="accent3">
                    <a:lumMod val="50000"/>
                  </a:schemeClr>
                </a:solidFill>
                <a:latin typeface="Bookman Old Style" panose="02050604050505020204" pitchFamily="18" charset="0"/>
              </a:rPr>
              <a:t>1.Теоритическая часть.</a:t>
            </a:r>
          </a:p>
          <a:p>
            <a:pPr algn="just">
              <a:buClr>
                <a:schemeClr val="tx1"/>
              </a:buClr>
            </a:pPr>
            <a:r>
              <a:rPr lang="ru-RU" sz="2400" dirty="0" smtClean="0">
                <a:solidFill>
                  <a:schemeClr val="tx2">
                    <a:lumMod val="50000"/>
                  </a:schemeClr>
                </a:solidFill>
                <a:latin typeface="Bookman Old Style" panose="02050604050505020204" pitchFamily="18" charset="0"/>
              </a:rPr>
              <a:t>1.1. Актуальность темы.</a:t>
            </a:r>
          </a:p>
          <a:p>
            <a:pPr algn="just">
              <a:buClr>
                <a:schemeClr val="tx1"/>
              </a:buClr>
            </a:pPr>
            <a:r>
              <a:rPr lang="ru-RU" sz="2400" dirty="0" smtClean="0">
                <a:solidFill>
                  <a:schemeClr val="tx2">
                    <a:lumMod val="50000"/>
                  </a:schemeClr>
                </a:solidFill>
                <a:latin typeface="Bookman Old Style" panose="02050604050505020204" pitchFamily="18" charset="0"/>
              </a:rPr>
              <a:t>1.2. </a:t>
            </a:r>
            <a:r>
              <a:rPr lang="ru-RU" sz="2400" dirty="0" err="1" smtClean="0">
                <a:solidFill>
                  <a:schemeClr val="tx2">
                    <a:lumMod val="50000"/>
                  </a:schemeClr>
                </a:solidFill>
                <a:latin typeface="Bookman Old Style" panose="02050604050505020204" pitchFamily="18" charset="0"/>
              </a:rPr>
              <a:t>Цель,задачи,методы</a:t>
            </a:r>
            <a:r>
              <a:rPr lang="ru-RU" sz="2400" dirty="0" smtClean="0">
                <a:solidFill>
                  <a:schemeClr val="tx2">
                    <a:lumMod val="50000"/>
                  </a:schemeClr>
                </a:solidFill>
                <a:latin typeface="Bookman Old Style" panose="02050604050505020204" pitchFamily="18" charset="0"/>
              </a:rPr>
              <a:t>.</a:t>
            </a:r>
          </a:p>
          <a:p>
            <a:pPr algn="just">
              <a:buClr>
                <a:schemeClr val="tx1"/>
              </a:buClr>
            </a:pPr>
            <a:r>
              <a:rPr lang="ru-RU" sz="2400" dirty="0" smtClean="0">
                <a:solidFill>
                  <a:schemeClr val="tx2">
                    <a:lumMod val="50000"/>
                  </a:schemeClr>
                </a:solidFill>
                <a:latin typeface="Bookman Old Style" panose="02050604050505020204" pitchFamily="18" charset="0"/>
              </a:rPr>
              <a:t>1.3. История мыла.</a:t>
            </a:r>
          </a:p>
          <a:p>
            <a:pPr algn="just">
              <a:buClr>
                <a:schemeClr val="tx1"/>
              </a:buClr>
            </a:pPr>
            <a:r>
              <a:rPr lang="ru-RU" sz="2400" dirty="0" smtClean="0">
                <a:solidFill>
                  <a:schemeClr val="tx2">
                    <a:lumMod val="50000"/>
                  </a:schemeClr>
                </a:solidFill>
                <a:latin typeface="Bookman Old Style" panose="02050604050505020204" pitchFamily="18" charset="0"/>
              </a:rPr>
              <a:t>1.4. Различные способы изготовления.</a:t>
            </a:r>
          </a:p>
          <a:p>
            <a:pPr algn="just">
              <a:buClr>
                <a:schemeClr val="tx1"/>
              </a:buClr>
            </a:pPr>
            <a:r>
              <a:rPr lang="ru-RU" sz="2400" dirty="0" smtClean="0">
                <a:solidFill>
                  <a:schemeClr val="tx2">
                    <a:lumMod val="50000"/>
                  </a:schemeClr>
                </a:solidFill>
                <a:latin typeface="Bookman Old Style" panose="02050604050505020204" pitchFamily="18" charset="0"/>
              </a:rPr>
              <a:t>1.5. Влияние мыла на кожу.</a:t>
            </a:r>
          </a:p>
          <a:p>
            <a:pPr algn="just">
              <a:buClr>
                <a:schemeClr val="tx2"/>
              </a:buClr>
            </a:pPr>
            <a:r>
              <a:rPr lang="ru-RU" sz="2400" dirty="0" smtClean="0">
                <a:solidFill>
                  <a:schemeClr val="accent3">
                    <a:lumMod val="50000"/>
                  </a:schemeClr>
                </a:solidFill>
                <a:latin typeface="Bookman Old Style" panose="02050604050505020204" pitchFamily="18" charset="0"/>
              </a:rPr>
              <a:t>2.Практическая часть.</a:t>
            </a:r>
          </a:p>
          <a:p>
            <a:pPr algn="just">
              <a:buClr>
                <a:schemeClr val="tx1"/>
              </a:buClr>
            </a:pPr>
            <a:r>
              <a:rPr lang="ru-RU" sz="2400" dirty="0" smtClean="0">
                <a:solidFill>
                  <a:schemeClr val="tx2">
                    <a:lumMod val="50000"/>
                  </a:schemeClr>
                </a:solidFill>
                <a:latin typeface="Bookman Old Style" panose="02050604050505020204" pitchFamily="18" charset="0"/>
              </a:rPr>
              <a:t>2.1. Опрос учащихся.</a:t>
            </a:r>
          </a:p>
          <a:p>
            <a:pPr algn="just">
              <a:buClr>
                <a:schemeClr val="tx1"/>
              </a:buClr>
            </a:pPr>
            <a:r>
              <a:rPr lang="ru-RU" sz="2400" dirty="0" smtClean="0">
                <a:solidFill>
                  <a:schemeClr val="tx2">
                    <a:lumMod val="50000"/>
                  </a:schemeClr>
                </a:solidFill>
                <a:latin typeface="Bookman Old Style" panose="02050604050505020204" pitchFamily="18" charset="0"/>
              </a:rPr>
              <a:t>2.2. Варка мыла.</a:t>
            </a:r>
          </a:p>
          <a:p>
            <a:pPr algn="just">
              <a:buClr>
                <a:schemeClr val="tx1"/>
              </a:buClr>
            </a:pPr>
            <a:r>
              <a:rPr lang="ru-RU" sz="2400" dirty="0" smtClean="0">
                <a:solidFill>
                  <a:schemeClr val="accent3">
                    <a:lumMod val="50000"/>
                  </a:schemeClr>
                </a:solidFill>
                <a:latin typeface="Bookman Old Style" panose="02050604050505020204" pitchFamily="18" charset="0"/>
              </a:rPr>
              <a:t>3. Вывод.</a:t>
            </a:r>
            <a:endParaRPr lang="ru-RU" sz="2400" dirty="0">
              <a:solidFill>
                <a:schemeClr val="accent3">
                  <a:lumMod val="50000"/>
                </a:schemeClr>
              </a:solidFill>
              <a:latin typeface="Bookman Old Style" panose="02050604050505020204" pitchFamily="18" charset="0"/>
            </a:endParaRPr>
          </a:p>
        </p:txBody>
      </p:sp>
    </p:spTree>
    <p:extLst>
      <p:ext uri="{BB962C8B-B14F-4D97-AF65-F5344CB8AC3E}">
        <p14:creationId xmlns:p14="http://schemas.microsoft.com/office/powerpoint/2010/main" xmlns="" val="3489171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bg/>
                                          </p:spTgt>
                                        </p:tgtEl>
                                        <p:attrNameLst>
                                          <p:attrName>style.visibility</p:attrName>
                                        </p:attrNameLst>
                                      </p:cBhvr>
                                      <p:to>
                                        <p:strVal val="visible"/>
                                      </p:to>
                                    </p:set>
                                    <p:animEffect transition="in" filter="fade">
                                      <p:cBhvr>
                                        <p:cTn id="13" dur="500"/>
                                        <p:tgtEl>
                                          <p:spTgt spid="3">
                                            <p:bg/>
                                          </p:spTgt>
                                        </p:tgtEl>
                                      </p:cBhvr>
                                    </p:animEffect>
                                    <p:anim calcmode="lin" valueType="num">
                                      <p:cBhvr>
                                        <p:cTn id="14" dur="500" fill="hold"/>
                                        <p:tgtEl>
                                          <p:spTgt spid="3">
                                            <p:bg/>
                                          </p:spTgt>
                                        </p:tgtEl>
                                        <p:attrNameLst>
                                          <p:attrName>ppt_x</p:attrName>
                                        </p:attrNameLst>
                                      </p:cBhvr>
                                      <p:tavLst>
                                        <p:tav tm="0">
                                          <p:val>
                                            <p:strVal val="#ppt_x"/>
                                          </p:val>
                                        </p:tav>
                                        <p:tav tm="100000">
                                          <p:val>
                                            <p:strVal val="#ppt_x"/>
                                          </p:val>
                                        </p:tav>
                                      </p:tavLst>
                                    </p:anim>
                                    <p:anim calcmode="lin" valueType="num">
                                      <p:cBhvr>
                                        <p:cTn id="15" dur="500" fill="hold"/>
                                        <p:tgtEl>
                                          <p:spTgt spid="3">
                                            <p:bg/>
                                          </p:spTgt>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500"/>
                                        <p:tgtEl>
                                          <p:spTgt spid="3">
                                            <p:txEl>
                                              <p:pRg st="0" end="0"/>
                                            </p:txEl>
                                          </p:spTgt>
                                        </p:tgtEl>
                                      </p:cBhvr>
                                    </p:animEffect>
                                    <p:anim calcmode="lin" valueType="num">
                                      <p:cBhvr>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500"/>
                                        <p:tgtEl>
                                          <p:spTgt spid="3">
                                            <p:txEl>
                                              <p:pRg st="1" end="1"/>
                                            </p:txEl>
                                          </p:spTgt>
                                        </p:tgtEl>
                                      </p:cBhvr>
                                    </p:animEffect>
                                    <p:anim calcmode="lin" valueType="num">
                                      <p:cBhvr>
                                        <p:cTn id="26"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7"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500"/>
                                        <p:tgtEl>
                                          <p:spTgt spid="3">
                                            <p:txEl>
                                              <p:pRg st="2" end="2"/>
                                            </p:txEl>
                                          </p:spTgt>
                                        </p:tgtEl>
                                      </p:cBhvr>
                                    </p:animEffect>
                                    <p:anim calcmode="lin" valueType="num">
                                      <p:cBhvr>
                                        <p:cTn id="3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500"/>
                                        <p:tgtEl>
                                          <p:spTgt spid="3">
                                            <p:txEl>
                                              <p:pRg st="3" end="3"/>
                                            </p:txEl>
                                          </p:spTgt>
                                        </p:tgtEl>
                                      </p:cBhvr>
                                    </p:animEffect>
                                    <p:anim calcmode="lin" valueType="num">
                                      <p:cBhvr>
                                        <p:cTn id="3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9"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fade">
                                      <p:cBhvr>
                                        <p:cTn id="43" dur="500"/>
                                        <p:tgtEl>
                                          <p:spTgt spid="3">
                                            <p:txEl>
                                              <p:pRg st="4" end="4"/>
                                            </p:txEl>
                                          </p:spTgt>
                                        </p:tgtEl>
                                      </p:cBhvr>
                                    </p:animEffect>
                                    <p:anim calcmode="lin" valueType="num">
                                      <p:cBhvr>
                                        <p:cTn id="4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5" dur="5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2" presetClass="entr" presetSubtype="0" fill="hold" grpId="0" nodeType="after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Effect transition="in" filter="fade">
                                      <p:cBhvr>
                                        <p:cTn id="49" dur="500"/>
                                        <p:tgtEl>
                                          <p:spTgt spid="3">
                                            <p:txEl>
                                              <p:pRg st="5" end="5"/>
                                            </p:txEl>
                                          </p:spTgt>
                                        </p:tgtEl>
                                      </p:cBhvr>
                                    </p:animEffect>
                                    <p:anim calcmode="lin" valueType="num">
                                      <p:cBhvr>
                                        <p:cTn id="50"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1" dur="5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42" presetClass="entr" presetSubtype="0" fill="hold" grpId="0" nodeType="after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Effect transition="in" filter="fade">
                                      <p:cBhvr>
                                        <p:cTn id="55" dur="500"/>
                                        <p:tgtEl>
                                          <p:spTgt spid="3">
                                            <p:txEl>
                                              <p:pRg st="6" end="6"/>
                                            </p:txEl>
                                          </p:spTgt>
                                        </p:tgtEl>
                                      </p:cBhvr>
                                    </p:animEffect>
                                    <p:anim calcmode="lin" valueType="num">
                                      <p:cBhvr>
                                        <p:cTn id="5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7" dur="5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par>
                          <p:cTn id="58" fill="hold">
                            <p:stCondLst>
                              <p:cond delay="5000"/>
                            </p:stCondLst>
                            <p:childTnLst>
                              <p:par>
                                <p:cTn id="59" presetID="42" presetClass="entr" presetSubtype="0" fill="hold" grpId="0" nodeType="afterEffect">
                                  <p:stCondLst>
                                    <p:cond delay="0"/>
                                  </p:stCondLst>
                                  <p:childTnLst>
                                    <p:set>
                                      <p:cBhvr>
                                        <p:cTn id="60" dur="1" fill="hold">
                                          <p:stCondLst>
                                            <p:cond delay="0"/>
                                          </p:stCondLst>
                                        </p:cTn>
                                        <p:tgtEl>
                                          <p:spTgt spid="3">
                                            <p:txEl>
                                              <p:pRg st="7" end="7"/>
                                            </p:txEl>
                                          </p:spTgt>
                                        </p:tgtEl>
                                        <p:attrNameLst>
                                          <p:attrName>style.visibility</p:attrName>
                                        </p:attrNameLst>
                                      </p:cBhvr>
                                      <p:to>
                                        <p:strVal val="visible"/>
                                      </p:to>
                                    </p:set>
                                    <p:animEffect transition="in" filter="fade">
                                      <p:cBhvr>
                                        <p:cTn id="61" dur="500"/>
                                        <p:tgtEl>
                                          <p:spTgt spid="3">
                                            <p:txEl>
                                              <p:pRg st="7" end="7"/>
                                            </p:txEl>
                                          </p:spTgt>
                                        </p:tgtEl>
                                      </p:cBhvr>
                                    </p:animEffect>
                                    <p:anim calcmode="lin" valueType="num">
                                      <p:cBhvr>
                                        <p:cTn id="62"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63" dur="5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par>
                          <p:cTn id="64" fill="hold">
                            <p:stCondLst>
                              <p:cond delay="5500"/>
                            </p:stCondLst>
                            <p:childTnLst>
                              <p:par>
                                <p:cTn id="65" presetID="42" presetClass="entr" presetSubtype="0" fill="hold" grpId="0" nodeType="afterEffect">
                                  <p:stCondLst>
                                    <p:cond delay="0"/>
                                  </p:stCondLst>
                                  <p:childTnLst>
                                    <p:set>
                                      <p:cBhvr>
                                        <p:cTn id="66" dur="1" fill="hold">
                                          <p:stCondLst>
                                            <p:cond delay="0"/>
                                          </p:stCondLst>
                                        </p:cTn>
                                        <p:tgtEl>
                                          <p:spTgt spid="3">
                                            <p:txEl>
                                              <p:pRg st="8" end="8"/>
                                            </p:txEl>
                                          </p:spTgt>
                                        </p:tgtEl>
                                        <p:attrNameLst>
                                          <p:attrName>style.visibility</p:attrName>
                                        </p:attrNameLst>
                                      </p:cBhvr>
                                      <p:to>
                                        <p:strVal val="visible"/>
                                      </p:to>
                                    </p:set>
                                    <p:animEffect transition="in" filter="fade">
                                      <p:cBhvr>
                                        <p:cTn id="67" dur="500"/>
                                        <p:tgtEl>
                                          <p:spTgt spid="3">
                                            <p:txEl>
                                              <p:pRg st="8" end="8"/>
                                            </p:txEl>
                                          </p:spTgt>
                                        </p:tgtEl>
                                      </p:cBhvr>
                                    </p:animEffect>
                                    <p:anim calcmode="lin" valueType="num">
                                      <p:cBhvr>
                                        <p:cTn id="68"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9" dur="5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par>
                          <p:cTn id="70" fill="hold">
                            <p:stCondLst>
                              <p:cond delay="6000"/>
                            </p:stCondLst>
                            <p:childTnLst>
                              <p:par>
                                <p:cTn id="71" presetID="42" presetClass="entr" presetSubtype="0" fill="hold" grpId="0" nodeType="afterEffect">
                                  <p:stCondLst>
                                    <p:cond delay="0"/>
                                  </p:stCondLst>
                                  <p:childTnLst>
                                    <p:set>
                                      <p:cBhvr>
                                        <p:cTn id="72" dur="1" fill="hold">
                                          <p:stCondLst>
                                            <p:cond delay="0"/>
                                          </p:stCondLst>
                                        </p:cTn>
                                        <p:tgtEl>
                                          <p:spTgt spid="3">
                                            <p:txEl>
                                              <p:pRg st="9" end="9"/>
                                            </p:txEl>
                                          </p:spTgt>
                                        </p:tgtEl>
                                        <p:attrNameLst>
                                          <p:attrName>style.visibility</p:attrName>
                                        </p:attrNameLst>
                                      </p:cBhvr>
                                      <p:to>
                                        <p:strVal val="visible"/>
                                      </p:to>
                                    </p:set>
                                    <p:animEffect transition="in" filter="fade">
                                      <p:cBhvr>
                                        <p:cTn id="73" dur="500"/>
                                        <p:tgtEl>
                                          <p:spTgt spid="3">
                                            <p:txEl>
                                              <p:pRg st="9" end="9"/>
                                            </p:txEl>
                                          </p:spTgt>
                                        </p:tgtEl>
                                      </p:cBhvr>
                                    </p:animEffect>
                                    <p:anim calcmode="lin" valueType="num">
                                      <p:cBhvr>
                                        <p:cTn id="74"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5" dur="5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uiExpand="1" build="allAtOnce"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260649"/>
            <a:ext cx="7200800" cy="1008112"/>
          </a:xfrm>
          <a:effectLst>
            <a:glow rad="63500">
              <a:schemeClr val="accent1">
                <a:satMod val="175000"/>
                <a:alpha val="40000"/>
              </a:schemeClr>
            </a:glow>
          </a:effectLst>
        </p:spPr>
        <p:style>
          <a:lnRef idx="2">
            <a:schemeClr val="accent6"/>
          </a:lnRef>
          <a:fillRef idx="1">
            <a:schemeClr val="lt1"/>
          </a:fillRef>
          <a:effectRef idx="0">
            <a:schemeClr val="accent6"/>
          </a:effectRef>
          <a:fontRef idx="minor">
            <a:schemeClr val="dk1"/>
          </a:fontRef>
        </p:style>
        <p:txBody>
          <a:bodyPr/>
          <a:lstStyle/>
          <a:p>
            <a:pPr algn="ctr"/>
            <a:r>
              <a:rPr lang="ru-RU" u="sng" dirty="0" smtClean="0"/>
              <a:t>Актуальность темы</a:t>
            </a:r>
            <a:endParaRPr lang="ru-RU" u="sng" dirty="0"/>
          </a:p>
        </p:txBody>
      </p:sp>
      <p:sp>
        <p:nvSpPr>
          <p:cNvPr id="3" name="Подзаголовок 2"/>
          <p:cNvSpPr>
            <a:spLocks noGrp="1"/>
          </p:cNvSpPr>
          <p:nvPr>
            <p:ph type="subTitle" idx="1"/>
          </p:nvPr>
        </p:nvSpPr>
        <p:spPr>
          <a:xfrm>
            <a:off x="323528" y="1412776"/>
            <a:ext cx="7776864" cy="5040560"/>
          </a:xfrm>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a:noAutofit/>
          </a:bodyPr>
          <a:lstStyle/>
          <a:p>
            <a:r>
              <a:rPr lang="ru-RU" sz="2400" dirty="0" smtClean="0">
                <a:solidFill>
                  <a:schemeClr val="accent5">
                    <a:lumMod val="50000"/>
                  </a:schemeClr>
                </a:solidFill>
                <a:latin typeface="Bookman Old Style" panose="02050604050505020204" pitchFamily="18" charset="0"/>
              </a:rPr>
              <a:t>Мыло </a:t>
            </a:r>
            <a:r>
              <a:rPr lang="ru-RU" sz="2400" dirty="0">
                <a:solidFill>
                  <a:schemeClr val="accent5">
                    <a:lumMod val="50000"/>
                  </a:schemeClr>
                </a:solidFill>
                <a:latin typeface="Bookman Old Style" panose="02050604050505020204" pitchFamily="18" charset="0"/>
              </a:rPr>
              <a:t>— первое гигиеническое средство, с которым встречается каждый человек после рождения. Мыло – самый сильный враг грязи. В средствах массовой информации очень часто рекламируют, различные моющие средства, в частности мыло. Основная  задача  мыла – растворить  и  позволить  легко  смыть  то,  что  мы называем  грязью.  Каждый из нас по несколько раз в день пользуется мылом и даже не задумывается о том, как и когда оно появилось на свет. Зачем самому варить мыло, если в любом магазине огромный выбор такого товара? </a:t>
            </a:r>
          </a:p>
        </p:txBody>
      </p:sp>
    </p:spTree>
    <p:extLst>
      <p:ext uri="{BB962C8B-B14F-4D97-AF65-F5344CB8AC3E}">
        <p14:creationId xmlns:p14="http://schemas.microsoft.com/office/powerpoint/2010/main" xmlns="" val="34666678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bg/>
                                          </p:spTgt>
                                        </p:tgtEl>
                                        <p:attrNameLst>
                                          <p:attrName>style.visibility</p:attrName>
                                        </p:attrNameLst>
                                      </p:cBhvr>
                                      <p:to>
                                        <p:strVal val="visible"/>
                                      </p:to>
                                    </p:set>
                                    <p:animEffect transition="in" filter="fade">
                                      <p:cBhvr>
                                        <p:cTn id="13" dur="750"/>
                                        <p:tgtEl>
                                          <p:spTgt spid="3">
                                            <p:bg/>
                                          </p:spTgt>
                                        </p:tgtEl>
                                      </p:cBhvr>
                                    </p:animEffect>
                                    <p:anim calcmode="lin" valueType="num">
                                      <p:cBhvr>
                                        <p:cTn id="14" dur="750" fill="hold"/>
                                        <p:tgtEl>
                                          <p:spTgt spid="3">
                                            <p:bg/>
                                          </p:spTgt>
                                        </p:tgtEl>
                                        <p:attrNameLst>
                                          <p:attrName>ppt_x</p:attrName>
                                        </p:attrNameLst>
                                      </p:cBhvr>
                                      <p:tavLst>
                                        <p:tav tm="0">
                                          <p:val>
                                            <p:strVal val="#ppt_x"/>
                                          </p:val>
                                        </p:tav>
                                        <p:tav tm="100000">
                                          <p:val>
                                            <p:strVal val="#ppt_x"/>
                                          </p:val>
                                        </p:tav>
                                      </p:tavLst>
                                    </p:anim>
                                    <p:anim calcmode="lin" valueType="num">
                                      <p:cBhvr>
                                        <p:cTn id="15" dur="750" fill="hold"/>
                                        <p:tgtEl>
                                          <p:spTgt spid="3">
                                            <p:bg/>
                                          </p:spTgt>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750"/>
                                        <p:tgtEl>
                                          <p:spTgt spid="3">
                                            <p:txEl>
                                              <p:pRg st="0" end="0"/>
                                            </p:txEl>
                                          </p:spTgt>
                                        </p:tgtEl>
                                      </p:cBhvr>
                                    </p:animEffect>
                                    <p:anim calcmode="lin" valueType="num">
                                      <p:cBhvr>
                                        <p:cTn id="20"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allAtOnce"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67544" y="116632"/>
            <a:ext cx="7543800" cy="980727"/>
          </a:xfrm>
        </p:spPr>
        <p:txBody>
          <a:bodyPr/>
          <a:lstStyle/>
          <a:p>
            <a:pPr algn="ctr"/>
            <a:r>
              <a:rPr lang="ru-RU" u="sng" dirty="0" smtClean="0"/>
              <a:t>Цель:</a:t>
            </a:r>
            <a:endParaRPr lang="ru-RU" u="sng" dirty="0"/>
          </a:p>
        </p:txBody>
      </p:sp>
      <p:sp>
        <p:nvSpPr>
          <p:cNvPr id="3" name="Подзаголовок 2"/>
          <p:cNvSpPr>
            <a:spLocks noGrp="1"/>
          </p:cNvSpPr>
          <p:nvPr>
            <p:ph type="subTitle" idx="1"/>
          </p:nvPr>
        </p:nvSpPr>
        <p:spPr>
          <a:xfrm>
            <a:off x="107504" y="1196752"/>
            <a:ext cx="8208912" cy="1152128"/>
          </a:xfrm>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a:noAutofit/>
          </a:bodyPr>
          <a:lstStyle/>
          <a:p>
            <a:pPr algn="ctr"/>
            <a:r>
              <a:rPr lang="ru-RU" sz="2800" dirty="0" smtClean="0">
                <a:solidFill>
                  <a:schemeClr val="tx2"/>
                </a:solidFill>
              </a:rPr>
              <a:t>Ответить на вопрос:</a:t>
            </a:r>
          </a:p>
          <a:p>
            <a:pPr algn="ctr"/>
            <a:r>
              <a:rPr lang="ru-RU" sz="2800" dirty="0">
                <a:solidFill>
                  <a:schemeClr val="tx2"/>
                </a:solidFill>
              </a:rPr>
              <a:t>К</a:t>
            </a:r>
            <a:r>
              <a:rPr lang="ru-RU" sz="2800" dirty="0" smtClean="0">
                <a:solidFill>
                  <a:schemeClr val="tx2"/>
                </a:solidFill>
              </a:rPr>
              <a:t>акое мыло лучше: </a:t>
            </a:r>
            <a:r>
              <a:rPr lang="ru-RU" sz="2800" b="1" dirty="0" smtClean="0">
                <a:solidFill>
                  <a:schemeClr val="tx2"/>
                </a:solidFill>
              </a:rPr>
              <a:t>покупное</a:t>
            </a:r>
            <a:r>
              <a:rPr lang="ru-RU" sz="2800" dirty="0" smtClean="0">
                <a:solidFill>
                  <a:schemeClr val="tx2"/>
                </a:solidFill>
              </a:rPr>
              <a:t> или </a:t>
            </a:r>
            <a:r>
              <a:rPr lang="ru-RU" sz="2800" b="1" dirty="0" smtClean="0">
                <a:solidFill>
                  <a:schemeClr val="tx2"/>
                </a:solidFill>
              </a:rPr>
              <a:t>домашнее</a:t>
            </a:r>
            <a:r>
              <a:rPr lang="ru-RU" sz="2800" dirty="0" smtClean="0">
                <a:solidFill>
                  <a:schemeClr val="tx2"/>
                </a:solidFill>
              </a:rPr>
              <a:t>?</a:t>
            </a:r>
            <a:endParaRPr lang="ru-RU" sz="2800" dirty="0">
              <a:solidFill>
                <a:schemeClr val="tx2"/>
              </a:solidFill>
            </a:endParaRPr>
          </a:p>
        </p:txBody>
      </p:sp>
      <p:sp>
        <p:nvSpPr>
          <p:cNvPr id="4" name="TextBox 3"/>
          <p:cNvSpPr txBox="1"/>
          <p:nvPr/>
        </p:nvSpPr>
        <p:spPr>
          <a:xfrm>
            <a:off x="2987824" y="2348879"/>
            <a:ext cx="2927532" cy="1015663"/>
          </a:xfrm>
          <a:prstGeom prst="rect">
            <a:avLst/>
          </a:prstGeom>
          <a:noFill/>
        </p:spPr>
        <p:txBody>
          <a:bodyPr wrap="square" rtlCol="0">
            <a:spAutoFit/>
          </a:bodyPr>
          <a:lstStyle/>
          <a:p>
            <a:r>
              <a:rPr lang="ru-RU" sz="6000" u="sng" dirty="0" smtClean="0">
                <a:solidFill>
                  <a:schemeClr val="tx2"/>
                </a:solidFill>
                <a:latin typeface="Times New Roman" panose="02020603050405020304" pitchFamily="18" charset="0"/>
                <a:cs typeface="Times New Roman" panose="02020603050405020304" pitchFamily="18" charset="0"/>
              </a:rPr>
              <a:t>Задачи</a:t>
            </a:r>
            <a:r>
              <a:rPr lang="ru-RU" sz="6000" dirty="0" smtClean="0">
                <a:solidFill>
                  <a:schemeClr val="tx2"/>
                </a:solidFill>
              </a:rPr>
              <a:t>:</a:t>
            </a:r>
            <a:endParaRPr lang="ru-RU" sz="6000" dirty="0">
              <a:solidFill>
                <a:schemeClr val="tx2"/>
              </a:solidFill>
            </a:endParaRPr>
          </a:p>
        </p:txBody>
      </p:sp>
      <p:sp>
        <p:nvSpPr>
          <p:cNvPr id="5" name="TextBox 4"/>
          <p:cNvSpPr txBox="1"/>
          <p:nvPr/>
        </p:nvSpPr>
        <p:spPr>
          <a:xfrm>
            <a:off x="1019407" y="3403995"/>
            <a:ext cx="6432318" cy="954107"/>
          </a:xfrm>
          <a:prstGeom prst="rect">
            <a:avLst/>
          </a:prstGeom>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800" dirty="0" smtClean="0">
                <a:solidFill>
                  <a:schemeClr val="tx2"/>
                </a:solidFill>
                <a:latin typeface="Bookman Old Style" panose="02050604050505020204" pitchFamily="18" charset="0"/>
              </a:rPr>
              <a:t>Выяснить различия покупного мыла от домашнего.</a:t>
            </a:r>
            <a:endParaRPr lang="ru-RU" sz="2800" dirty="0">
              <a:solidFill>
                <a:schemeClr val="tx2"/>
              </a:solidFill>
              <a:latin typeface="Bookman Old Style" panose="02050604050505020204" pitchFamily="18" charset="0"/>
            </a:endParaRPr>
          </a:p>
        </p:txBody>
      </p:sp>
      <p:sp>
        <p:nvSpPr>
          <p:cNvPr id="6" name="TextBox 5"/>
          <p:cNvSpPr txBox="1"/>
          <p:nvPr/>
        </p:nvSpPr>
        <p:spPr>
          <a:xfrm>
            <a:off x="2454408" y="4362503"/>
            <a:ext cx="3540790" cy="1015663"/>
          </a:xfrm>
          <a:prstGeom prst="rect">
            <a:avLst/>
          </a:prstGeom>
          <a:noFill/>
        </p:spPr>
        <p:txBody>
          <a:bodyPr wrap="square" rtlCol="0">
            <a:spAutoFit/>
          </a:bodyPr>
          <a:lstStyle/>
          <a:p>
            <a:r>
              <a:rPr lang="ru-RU" sz="6000" u="sng" dirty="0" smtClean="0">
                <a:solidFill>
                  <a:schemeClr val="tx2"/>
                </a:solidFill>
                <a:latin typeface="Bookman Old Style" panose="02050604050505020204" pitchFamily="18" charset="0"/>
              </a:rPr>
              <a:t>Методы:</a:t>
            </a:r>
            <a:endParaRPr lang="ru-RU" sz="6000" u="sng" dirty="0">
              <a:solidFill>
                <a:schemeClr val="tx2"/>
              </a:solidFill>
              <a:latin typeface="Bookman Old Style" panose="02050604050505020204" pitchFamily="18" charset="0"/>
            </a:endParaRPr>
          </a:p>
        </p:txBody>
      </p:sp>
      <p:sp>
        <p:nvSpPr>
          <p:cNvPr id="7" name="TextBox 6"/>
          <p:cNvSpPr txBox="1"/>
          <p:nvPr/>
        </p:nvSpPr>
        <p:spPr>
          <a:xfrm>
            <a:off x="1463258" y="5608120"/>
            <a:ext cx="5544616" cy="954107"/>
          </a:xfrm>
          <a:prstGeom prst="rect">
            <a:avLst/>
          </a:prstGeom>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800" dirty="0" smtClean="0">
                <a:solidFill>
                  <a:schemeClr val="tx2"/>
                </a:solidFill>
              </a:rPr>
              <a:t>Опрос учащихся</a:t>
            </a:r>
            <a:r>
              <a:rPr lang="ru-RU" sz="2800" dirty="0" smtClean="0">
                <a:solidFill>
                  <a:schemeClr val="tx2"/>
                </a:solidFill>
              </a:rPr>
              <a:t>, варка </a:t>
            </a:r>
            <a:r>
              <a:rPr lang="ru-RU" sz="2800" dirty="0" smtClean="0">
                <a:solidFill>
                  <a:schemeClr val="tx2"/>
                </a:solidFill>
              </a:rPr>
              <a:t>мыла в домашних условиях.</a:t>
            </a:r>
            <a:endParaRPr lang="ru-RU" sz="2800" dirty="0">
              <a:solidFill>
                <a:schemeClr val="tx2"/>
              </a:solidFill>
            </a:endParaRPr>
          </a:p>
        </p:txBody>
      </p:sp>
    </p:spTree>
    <p:extLst>
      <p:ext uri="{BB962C8B-B14F-4D97-AF65-F5344CB8AC3E}">
        <p14:creationId xmlns:p14="http://schemas.microsoft.com/office/powerpoint/2010/main" xmlns="" val="27240180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fade">
                                      <p:cBhvr>
                                        <p:cTn id="12" dur="750"/>
                                        <p:tgtEl>
                                          <p:spTgt spid="3">
                                            <p:bg/>
                                          </p:spTgt>
                                        </p:tgtEl>
                                      </p:cBhvr>
                                    </p:animEffect>
                                    <p:anim calcmode="lin" valueType="num">
                                      <p:cBhvr>
                                        <p:cTn id="13" dur="750" fill="hold"/>
                                        <p:tgtEl>
                                          <p:spTgt spid="3">
                                            <p:bg/>
                                          </p:spTgt>
                                        </p:tgtEl>
                                        <p:attrNameLst>
                                          <p:attrName>ppt_x</p:attrName>
                                        </p:attrNameLst>
                                      </p:cBhvr>
                                      <p:tavLst>
                                        <p:tav tm="0">
                                          <p:val>
                                            <p:strVal val="#ppt_x"/>
                                          </p:val>
                                        </p:tav>
                                        <p:tav tm="100000">
                                          <p:val>
                                            <p:strVal val="#ppt_x"/>
                                          </p:val>
                                        </p:tav>
                                      </p:tavLst>
                                    </p:anim>
                                    <p:anim calcmode="lin" valueType="num">
                                      <p:cBhvr>
                                        <p:cTn id="14" dur="750" fill="hold"/>
                                        <p:tgtEl>
                                          <p:spTgt spid="3">
                                            <p:bg/>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750"/>
                                        <p:tgtEl>
                                          <p:spTgt spid="3">
                                            <p:txEl>
                                              <p:pRg st="0" end="0"/>
                                            </p:txEl>
                                          </p:spTgt>
                                        </p:tgtEl>
                                      </p:cBhvr>
                                    </p:animEffect>
                                    <p:anim calcmode="lin" valueType="num">
                                      <p:cBhvr>
                                        <p:cTn id="18"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9" dur="750" fill="hold"/>
                                        <p:tgtEl>
                                          <p:spTgt spid="3">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750"/>
                                        <p:tgtEl>
                                          <p:spTgt spid="3">
                                            <p:txEl>
                                              <p:pRg st="1" end="1"/>
                                            </p:txEl>
                                          </p:spTgt>
                                        </p:tgtEl>
                                      </p:cBhvr>
                                    </p:animEffect>
                                    <p:anim calcmode="lin" valueType="num">
                                      <p:cBhvr>
                                        <p:cTn id="23" dur="75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4" dur="75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5" fill="hold">
                            <p:stCondLst>
                              <p:cond delay="750"/>
                            </p:stCondLst>
                            <p:childTnLst>
                              <p:par>
                                <p:cTn id="26" presetID="42"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750"/>
                                        <p:tgtEl>
                                          <p:spTgt spid="4"/>
                                        </p:tgtEl>
                                      </p:cBhvr>
                                    </p:animEffect>
                                    <p:anim calcmode="lin" valueType="num">
                                      <p:cBhvr>
                                        <p:cTn id="29" dur="750" fill="hold"/>
                                        <p:tgtEl>
                                          <p:spTgt spid="4"/>
                                        </p:tgtEl>
                                        <p:attrNameLst>
                                          <p:attrName>ppt_x</p:attrName>
                                        </p:attrNameLst>
                                      </p:cBhvr>
                                      <p:tavLst>
                                        <p:tav tm="0">
                                          <p:val>
                                            <p:strVal val="#ppt_x"/>
                                          </p:val>
                                        </p:tav>
                                        <p:tav tm="100000">
                                          <p:val>
                                            <p:strVal val="#ppt_x"/>
                                          </p:val>
                                        </p:tav>
                                      </p:tavLst>
                                    </p:anim>
                                    <p:anim calcmode="lin" valueType="num">
                                      <p:cBhvr>
                                        <p:cTn id="30" dur="750" fill="hold"/>
                                        <p:tgtEl>
                                          <p:spTgt spid="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750"/>
                                        <p:tgtEl>
                                          <p:spTgt spid="5"/>
                                        </p:tgtEl>
                                      </p:cBhvr>
                                    </p:animEffect>
                                    <p:anim calcmode="lin" valueType="num">
                                      <p:cBhvr>
                                        <p:cTn id="34" dur="750" fill="hold"/>
                                        <p:tgtEl>
                                          <p:spTgt spid="5"/>
                                        </p:tgtEl>
                                        <p:attrNameLst>
                                          <p:attrName>ppt_x</p:attrName>
                                        </p:attrNameLst>
                                      </p:cBhvr>
                                      <p:tavLst>
                                        <p:tav tm="0">
                                          <p:val>
                                            <p:strVal val="#ppt_x"/>
                                          </p:val>
                                        </p:tav>
                                        <p:tav tm="100000">
                                          <p:val>
                                            <p:strVal val="#ppt_x"/>
                                          </p:val>
                                        </p:tav>
                                      </p:tavLst>
                                    </p:anim>
                                    <p:anim calcmode="lin" valueType="num">
                                      <p:cBhvr>
                                        <p:cTn id="35" dur="750" fill="hold"/>
                                        <p:tgtEl>
                                          <p:spTgt spid="5"/>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42"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750"/>
                                        <p:tgtEl>
                                          <p:spTgt spid="6"/>
                                        </p:tgtEl>
                                      </p:cBhvr>
                                    </p:animEffect>
                                    <p:anim calcmode="lin" valueType="num">
                                      <p:cBhvr>
                                        <p:cTn id="40" dur="750" fill="hold"/>
                                        <p:tgtEl>
                                          <p:spTgt spid="6"/>
                                        </p:tgtEl>
                                        <p:attrNameLst>
                                          <p:attrName>ppt_x</p:attrName>
                                        </p:attrNameLst>
                                      </p:cBhvr>
                                      <p:tavLst>
                                        <p:tav tm="0">
                                          <p:val>
                                            <p:strVal val="#ppt_x"/>
                                          </p:val>
                                        </p:tav>
                                        <p:tav tm="100000">
                                          <p:val>
                                            <p:strVal val="#ppt_x"/>
                                          </p:val>
                                        </p:tav>
                                      </p:tavLst>
                                    </p:anim>
                                    <p:anim calcmode="lin" valueType="num">
                                      <p:cBhvr>
                                        <p:cTn id="41" dur="750" fill="hold"/>
                                        <p:tgtEl>
                                          <p:spTgt spid="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750"/>
                                        <p:tgtEl>
                                          <p:spTgt spid="7"/>
                                        </p:tgtEl>
                                      </p:cBhvr>
                                    </p:animEffect>
                                    <p:anim calcmode="lin" valueType="num">
                                      <p:cBhvr>
                                        <p:cTn id="45" dur="750" fill="hold"/>
                                        <p:tgtEl>
                                          <p:spTgt spid="7"/>
                                        </p:tgtEl>
                                        <p:attrNameLst>
                                          <p:attrName>ppt_x</p:attrName>
                                        </p:attrNameLst>
                                      </p:cBhvr>
                                      <p:tavLst>
                                        <p:tav tm="0">
                                          <p:val>
                                            <p:strVal val="#ppt_x"/>
                                          </p:val>
                                        </p:tav>
                                        <p:tav tm="100000">
                                          <p:val>
                                            <p:strVal val="#ppt_x"/>
                                          </p:val>
                                        </p:tav>
                                      </p:tavLst>
                                    </p:anim>
                                    <p:anim calcmode="lin" valueType="num">
                                      <p:cBhvr>
                                        <p:cTn id="46" dur="7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P spid="4" grpId="0"/>
      <p:bldP spid="5" grpId="0" animBg="1"/>
      <p:bldP spid="6" grpId="0"/>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25121"/>
            <a:ext cx="7543800" cy="1141983"/>
          </a:xfrm>
        </p:spPr>
        <p:txBody>
          <a:bodyPr/>
          <a:lstStyle/>
          <a:p>
            <a:pPr algn="ctr"/>
            <a:r>
              <a:rPr lang="ru-RU" u="sng" dirty="0" smtClean="0"/>
              <a:t>История</a:t>
            </a:r>
            <a:r>
              <a:rPr lang="ru-RU" dirty="0" smtClean="0"/>
              <a:t> </a:t>
            </a:r>
            <a:endParaRPr lang="ru-RU" dirty="0"/>
          </a:p>
        </p:txBody>
      </p:sp>
      <p:sp>
        <p:nvSpPr>
          <p:cNvPr id="3" name="Подзаголовок 2"/>
          <p:cNvSpPr>
            <a:spLocks noGrp="1"/>
          </p:cNvSpPr>
          <p:nvPr>
            <p:ph type="subTitle" idx="1"/>
          </p:nvPr>
        </p:nvSpPr>
        <p:spPr>
          <a:xfrm>
            <a:off x="107504" y="1268760"/>
            <a:ext cx="8280920" cy="5256584"/>
          </a:xfrm>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a:noAutofit/>
          </a:bodyPr>
          <a:lstStyle/>
          <a:p>
            <a:r>
              <a:rPr lang="ru-RU" sz="2400" dirty="0">
                <a:solidFill>
                  <a:schemeClr val="tx2"/>
                </a:solidFill>
                <a:latin typeface="Bookman Old Style" panose="02050604050505020204" pitchFamily="18" charset="0"/>
              </a:rPr>
              <a:t>История мыла начинается около 2800 года до н. э. Во время раскопок в Вавилоне были найдены глиняные таблички с рецептом, рассказывающем о производстве мыла на основе жира и пепла. Мыло, изготовленное по этому рецепту, использовали в медицинских целях в основном для ускорения заживления ран. Кроме того, известно о применении мыла в Древнем Египте, за 1500 лет до н. э., а также финикийцами за 600 лет до н. э</a:t>
            </a:r>
            <a:r>
              <a:rPr lang="ru-RU" sz="2400" dirty="0" smtClean="0">
                <a:solidFill>
                  <a:schemeClr val="tx2"/>
                </a:solidFill>
                <a:latin typeface="Bookman Old Style" panose="02050604050505020204" pitchFamily="18" charset="0"/>
              </a:rPr>
              <a:t>.</a:t>
            </a:r>
            <a:r>
              <a:rPr lang="ru-RU" sz="2400" dirty="0">
                <a:solidFill>
                  <a:schemeClr val="tx2"/>
                </a:solidFill>
                <a:latin typeface="Bookman Old Style" panose="02050604050505020204" pitchFamily="18" charset="0"/>
              </a:rPr>
              <a:t> Известно, что в 164 до </a:t>
            </a:r>
            <a:r>
              <a:rPr lang="ru-RU" sz="2400" dirty="0" err="1">
                <a:solidFill>
                  <a:schemeClr val="tx2"/>
                </a:solidFill>
                <a:latin typeface="Bookman Old Style" panose="02050604050505020204" pitchFamily="18" charset="0"/>
              </a:rPr>
              <a:t>н.э</a:t>
            </a:r>
            <a:r>
              <a:rPr lang="ru-RU" sz="2400" dirty="0">
                <a:solidFill>
                  <a:schemeClr val="tx2"/>
                </a:solidFill>
                <a:latin typeface="Bookman Old Style" panose="02050604050505020204" pitchFamily="18" charset="0"/>
              </a:rPr>
              <a:t> древнеримский медик Гален описал состав мыла, его применение, технологию производства. Современный же состав мыла был установлен в 1808 г. французским химиком Мишелем </a:t>
            </a:r>
            <a:r>
              <a:rPr lang="ru-RU" sz="2400" dirty="0" err="1">
                <a:solidFill>
                  <a:schemeClr val="tx2"/>
                </a:solidFill>
                <a:latin typeface="Bookman Old Style" panose="02050604050505020204" pitchFamily="18" charset="0"/>
              </a:rPr>
              <a:t>Эжен</a:t>
            </a:r>
            <a:r>
              <a:rPr lang="ru-RU" sz="2400" dirty="0">
                <a:solidFill>
                  <a:schemeClr val="tx2"/>
                </a:solidFill>
                <a:latin typeface="Bookman Old Style" panose="02050604050505020204" pitchFamily="18" charset="0"/>
              </a:rPr>
              <a:t> </a:t>
            </a:r>
            <a:r>
              <a:rPr lang="ru-RU" sz="2400" dirty="0" err="1">
                <a:solidFill>
                  <a:schemeClr val="tx2"/>
                </a:solidFill>
                <a:latin typeface="Bookman Old Style" panose="02050604050505020204" pitchFamily="18" charset="0"/>
              </a:rPr>
              <a:t>Шеврёль</a:t>
            </a:r>
            <a:r>
              <a:rPr lang="ru-RU" sz="2400" dirty="0">
                <a:solidFill>
                  <a:schemeClr val="tx2"/>
                </a:solidFill>
                <a:latin typeface="Bookman Old Style" panose="02050604050505020204" pitchFamily="18" charset="0"/>
              </a:rPr>
              <a:t>.</a:t>
            </a:r>
          </a:p>
        </p:txBody>
      </p:sp>
    </p:spTree>
    <p:extLst>
      <p:ext uri="{BB962C8B-B14F-4D97-AF65-F5344CB8AC3E}">
        <p14:creationId xmlns:p14="http://schemas.microsoft.com/office/powerpoint/2010/main" xmlns="" val="24702452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
                                            <p:bg/>
                                          </p:spTgt>
                                        </p:tgtEl>
                                        <p:attrNameLst>
                                          <p:attrName>style.visibility</p:attrName>
                                        </p:attrNameLst>
                                      </p:cBhvr>
                                      <p:to>
                                        <p:strVal val="visible"/>
                                      </p:to>
                                    </p:set>
                                    <p:animEffect transition="in" filter="fade">
                                      <p:cBhvr>
                                        <p:cTn id="13" dur="750"/>
                                        <p:tgtEl>
                                          <p:spTgt spid="3">
                                            <p:bg/>
                                          </p:spTgt>
                                        </p:tgtEl>
                                      </p:cBhvr>
                                    </p:animEffect>
                                    <p:anim calcmode="lin" valueType="num">
                                      <p:cBhvr>
                                        <p:cTn id="14" dur="750" fill="hold"/>
                                        <p:tgtEl>
                                          <p:spTgt spid="3">
                                            <p:bg/>
                                          </p:spTgt>
                                        </p:tgtEl>
                                        <p:attrNameLst>
                                          <p:attrName>ppt_x</p:attrName>
                                        </p:attrNameLst>
                                      </p:cBhvr>
                                      <p:tavLst>
                                        <p:tav tm="0">
                                          <p:val>
                                            <p:strVal val="#ppt_x"/>
                                          </p:val>
                                        </p:tav>
                                        <p:tav tm="100000">
                                          <p:val>
                                            <p:strVal val="#ppt_x"/>
                                          </p:val>
                                        </p:tav>
                                      </p:tavLst>
                                    </p:anim>
                                    <p:anim calcmode="lin" valueType="num">
                                      <p:cBhvr>
                                        <p:cTn id="15" dur="750" fill="hold"/>
                                        <p:tgtEl>
                                          <p:spTgt spid="3">
                                            <p:bg/>
                                          </p:spTgt>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750"/>
                                        <p:tgtEl>
                                          <p:spTgt spid="3">
                                            <p:txEl>
                                              <p:pRg st="0" end="0"/>
                                            </p:txEl>
                                          </p:spTgt>
                                        </p:tgtEl>
                                      </p:cBhvr>
                                    </p:animEffect>
                                    <p:anim calcmode="lin" valueType="num">
                                      <p:cBhvr>
                                        <p:cTn id="20"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908720"/>
            <a:ext cx="4464496" cy="5112568"/>
          </a:xfrm>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a:normAutofit/>
          </a:bodyPr>
          <a:lstStyle/>
          <a:p>
            <a:pPr algn="l"/>
            <a:r>
              <a:rPr lang="ru-RU" sz="2000" b="0" dirty="0">
                <a:solidFill>
                  <a:schemeClr val="tx2"/>
                </a:solidFill>
                <a:latin typeface="Bookman Old Style" panose="02050604050505020204" pitchFamily="18" charset="0"/>
              </a:rPr>
              <a:t>Изобретение собственно мыла зачастую приписывают римлянам и относят его к первому тысячелетию до нашей эры. Легенда гласит, что слово мыло (англ. </a:t>
            </a:r>
            <a:r>
              <a:rPr lang="ru-RU" sz="2000" b="0" dirty="0" err="1">
                <a:solidFill>
                  <a:schemeClr val="tx2"/>
                </a:solidFill>
                <a:latin typeface="Bookman Old Style" panose="02050604050505020204" pitchFamily="18" charset="0"/>
              </a:rPr>
              <a:t>soap</a:t>
            </a:r>
            <a:r>
              <a:rPr lang="ru-RU" sz="2000" b="0" dirty="0">
                <a:solidFill>
                  <a:schemeClr val="tx2"/>
                </a:solidFill>
                <a:latin typeface="Bookman Old Style" panose="02050604050505020204" pitchFamily="18" charset="0"/>
              </a:rPr>
              <a:t>) произошло от названия горы </a:t>
            </a:r>
            <a:r>
              <a:rPr lang="ru-RU" sz="2000" b="0" dirty="0" err="1">
                <a:solidFill>
                  <a:schemeClr val="tx2"/>
                </a:solidFill>
                <a:latin typeface="Bookman Old Style" panose="02050604050505020204" pitchFamily="18" charset="0"/>
              </a:rPr>
              <a:t>Сапо</a:t>
            </a:r>
            <a:r>
              <a:rPr lang="ru-RU" sz="2000" b="0" dirty="0">
                <a:solidFill>
                  <a:schemeClr val="tx2"/>
                </a:solidFill>
                <a:latin typeface="Bookman Old Style" panose="02050604050505020204" pitchFamily="18" charset="0"/>
              </a:rPr>
              <a:t>, на которой совершались жертвоприношения богам. Смесь из растопленного животного жира и древесной золы жертвенного костра смыло дождем в глинистый грунт берега реки Тибр. А женщины, стиравшие там белье, обратили внимание, что благодаря этой смеси одежда отстирывается значительно легче.</a:t>
            </a:r>
          </a:p>
        </p:txBody>
      </p:sp>
      <p:sp>
        <p:nvSpPr>
          <p:cNvPr id="3" name="Текст 2"/>
          <p:cNvSpPr>
            <a:spLocks noGrp="1"/>
          </p:cNvSpPr>
          <p:nvPr>
            <p:ph type="body" sz="half" idx="2"/>
          </p:nvPr>
        </p:nvSpPr>
        <p:spPr>
          <a:xfrm>
            <a:off x="4932040" y="4437112"/>
            <a:ext cx="3217168" cy="609600"/>
          </a:xfrm>
        </p:spPr>
        <p:txBody>
          <a:bodyPr>
            <a:noAutofit/>
          </a:bodyPr>
          <a:lstStyle/>
          <a:p>
            <a:r>
              <a:rPr lang="ru-RU" sz="1400" b="1" dirty="0">
                <a:latin typeface="Bookman Old Style" panose="02050604050505020204" pitchFamily="18" charset="0"/>
              </a:rPr>
              <a:t>Гора</a:t>
            </a:r>
            <a:r>
              <a:rPr lang="ru-RU" sz="1400" dirty="0">
                <a:latin typeface="Bookman Old Style" panose="02050604050505020204" pitchFamily="18" charset="0"/>
              </a:rPr>
              <a:t> </a:t>
            </a:r>
            <a:r>
              <a:rPr lang="ru-RU" sz="1400" b="1" dirty="0" err="1">
                <a:latin typeface="Bookman Old Style" panose="02050604050505020204" pitchFamily="18" charset="0"/>
              </a:rPr>
              <a:t>Сапо</a:t>
            </a:r>
            <a:r>
              <a:rPr lang="ru-RU" sz="1400" dirty="0">
                <a:latin typeface="Bookman Old Style" panose="02050604050505020204" pitchFamily="18" charset="0"/>
              </a:rPr>
              <a:t> - вымышленная гора, предположительно существующая где-то недалеко от Рима, предположительно в Италии. Это появляется в причудливом переписывании истории мыла, и часто утверждается, что оно объясняет происхождение названия.</a:t>
            </a:r>
          </a:p>
        </p:txBody>
      </p:sp>
      <p:pic>
        <p:nvPicPr>
          <p:cNvPr id="5" name="Объект 4"/>
          <p:cNvPicPr>
            <a:picLocks noGrp="1" noChangeAspect="1"/>
          </p:cNvPicPr>
          <p:nvPr>
            <p:ph sz="quarter" idx="13"/>
          </p:nvPr>
        </p:nvPicPr>
        <p:blipFill>
          <a:blip r:embed="rId2">
            <a:extLst>
              <a:ext uri="{28A0092B-C50C-407E-A947-70E740481C1C}">
                <a14:useLocalDpi xmlns:a14="http://schemas.microsoft.com/office/drawing/2010/main" xmlns="" val="0"/>
              </a:ext>
            </a:extLst>
          </a:blip>
          <a:stretch>
            <a:fillRect/>
          </a:stretch>
        </p:blipFill>
        <p:spPr>
          <a:xfrm>
            <a:off x="4932040" y="476672"/>
            <a:ext cx="3240360" cy="3744416"/>
          </a:xfrm>
          <a:ln>
            <a:solidFill>
              <a:schemeClr val="tx1"/>
            </a:solidFill>
          </a:ln>
          <a:effectLst>
            <a:glow rad="63500">
              <a:schemeClr val="accent1">
                <a:satMod val="175000"/>
                <a:alpha val="40000"/>
              </a:schemeClr>
            </a:glow>
          </a:effectLst>
        </p:spPr>
      </p:pic>
    </p:spTree>
    <p:extLst>
      <p:ext uri="{BB962C8B-B14F-4D97-AF65-F5344CB8AC3E}">
        <p14:creationId xmlns:p14="http://schemas.microsoft.com/office/powerpoint/2010/main" xmlns="" val="39410396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1000"/>
                                        <p:tgtEl>
                                          <p:spTgt spid="3">
                                            <p:txEl>
                                              <p:pRg st="0" end="0"/>
                                            </p:txEl>
                                          </p:spTgt>
                                        </p:tgtEl>
                                      </p:cBhvr>
                                    </p:animEffect>
                                    <p:anim calcmode="lin" valueType="num">
                                      <p:cBhvr>
                                        <p:cTn id="1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8"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60648"/>
            <a:ext cx="8077200" cy="1143000"/>
          </a:xfrm>
        </p:spPr>
        <p:txBody>
          <a:bodyPr>
            <a:normAutofit fontScale="90000"/>
          </a:bodyPr>
          <a:lstStyle/>
          <a:p>
            <a:pPr algn="ctr"/>
            <a:r>
              <a:rPr lang="ru-RU" sz="4000" u="sng" dirty="0"/>
              <a:t>Различные способы изготовления мыла.</a:t>
            </a:r>
          </a:p>
        </p:txBody>
      </p:sp>
      <p:sp>
        <p:nvSpPr>
          <p:cNvPr id="5" name="Текст 4"/>
          <p:cNvSpPr>
            <a:spLocks noGrp="1"/>
          </p:cNvSpPr>
          <p:nvPr>
            <p:ph type="body" idx="1"/>
          </p:nvPr>
        </p:nvSpPr>
        <p:spPr>
          <a:xfrm>
            <a:off x="611560" y="1844824"/>
            <a:ext cx="2736304" cy="637768"/>
          </a:xfrm>
        </p:spPr>
        <p:style>
          <a:lnRef idx="2">
            <a:schemeClr val="accent1"/>
          </a:lnRef>
          <a:fillRef idx="1">
            <a:schemeClr val="lt1"/>
          </a:fillRef>
          <a:effectRef idx="0">
            <a:schemeClr val="accent1"/>
          </a:effectRef>
          <a:fontRef idx="minor">
            <a:schemeClr val="dk1"/>
          </a:fontRef>
        </p:style>
        <p:txBody>
          <a:bodyPr/>
          <a:lstStyle/>
          <a:p>
            <a:pPr marL="457200" indent="-457200">
              <a:buFont typeface="Arial" panose="020B0604020202020204" pitchFamily="34" charset="0"/>
              <a:buChar char="•"/>
            </a:pPr>
            <a:r>
              <a:rPr lang="ru-RU" sz="3200" b="0" dirty="0" smtClean="0">
                <a:latin typeface="Bookman Old Style" panose="02050604050505020204" pitchFamily="18" charset="0"/>
              </a:rPr>
              <a:t>На дому</a:t>
            </a:r>
            <a:endParaRPr lang="ru-RU" sz="3200" b="0" dirty="0">
              <a:latin typeface="Bookman Old Style" panose="02050604050505020204" pitchFamily="18" charset="0"/>
            </a:endParaRPr>
          </a:p>
        </p:txBody>
      </p:sp>
      <p:sp>
        <p:nvSpPr>
          <p:cNvPr id="6" name="Объект 5"/>
          <p:cNvSpPr>
            <a:spLocks noGrp="1"/>
          </p:cNvSpPr>
          <p:nvPr>
            <p:ph sz="half" idx="2"/>
          </p:nvPr>
        </p:nvSpPr>
        <p:spPr>
          <a:xfrm>
            <a:off x="143508" y="2708920"/>
            <a:ext cx="3960440" cy="3816424"/>
          </a:xfrm>
        </p:spPr>
        <p:style>
          <a:lnRef idx="1">
            <a:schemeClr val="accent1"/>
          </a:lnRef>
          <a:fillRef idx="3">
            <a:schemeClr val="accent1"/>
          </a:fillRef>
          <a:effectRef idx="2">
            <a:schemeClr val="accent1"/>
          </a:effectRef>
          <a:fontRef idx="minor">
            <a:schemeClr val="lt1"/>
          </a:fontRef>
        </p:style>
        <p:txBody>
          <a:bodyPr>
            <a:noAutofit/>
          </a:bodyPr>
          <a:lstStyle/>
          <a:p>
            <a:pPr marL="114300" indent="0">
              <a:buNone/>
            </a:pPr>
            <a:r>
              <a:rPr lang="ru-RU" sz="1600" dirty="0">
                <a:solidFill>
                  <a:schemeClr val="bg1"/>
                </a:solidFill>
                <a:latin typeface="Bookman Old Style" panose="02050604050505020204" pitchFamily="18" charset="0"/>
              </a:rPr>
              <a:t>В состав мыла входят жиры, масла, красители, парфюмерные композиции и другие добавки. Чем больше в мыле натуральных компонентов, тем оно лучше. Так самое лучшее – мыло изготавливается из натуральных жиров и с большим количеством растительных добавок. В состав мыла ручной работы входит только то, что необходимо и достаточно: моющая основа на базе натуральных масел, вода и естественный глицерин.</a:t>
            </a:r>
          </a:p>
        </p:txBody>
      </p:sp>
      <p:sp>
        <p:nvSpPr>
          <p:cNvPr id="7" name="Текст 6"/>
          <p:cNvSpPr>
            <a:spLocks noGrp="1"/>
          </p:cNvSpPr>
          <p:nvPr>
            <p:ph type="body" sz="quarter" idx="3"/>
          </p:nvPr>
        </p:nvSpPr>
        <p:spPr>
          <a:xfrm>
            <a:off x="4211960" y="1844824"/>
            <a:ext cx="3960440" cy="864909"/>
          </a:xfrm>
        </p:spPr>
        <p:style>
          <a:lnRef idx="2">
            <a:schemeClr val="accent1"/>
          </a:lnRef>
          <a:fillRef idx="1">
            <a:schemeClr val="lt1"/>
          </a:fillRef>
          <a:effectRef idx="0">
            <a:schemeClr val="accent1"/>
          </a:effectRef>
          <a:fontRef idx="minor">
            <a:schemeClr val="dk1"/>
          </a:fontRef>
        </p:style>
        <p:txBody>
          <a:bodyPr>
            <a:normAutofit lnSpcReduction="10000"/>
          </a:bodyPr>
          <a:lstStyle/>
          <a:p>
            <a:pPr marL="457200" indent="-457200">
              <a:buFont typeface="Arial" panose="020B0604020202020204" pitchFamily="34" charset="0"/>
              <a:buChar char="•"/>
            </a:pPr>
            <a:r>
              <a:rPr lang="ru-RU" sz="2800" b="0" dirty="0" smtClean="0">
                <a:latin typeface="Bookman Old Style" panose="02050604050505020204" pitchFamily="18" charset="0"/>
              </a:rPr>
              <a:t>Промышленным способом</a:t>
            </a:r>
            <a:endParaRPr lang="ru-RU" sz="2800" b="0" dirty="0">
              <a:latin typeface="Bookman Old Style" panose="02050604050505020204" pitchFamily="18" charset="0"/>
            </a:endParaRPr>
          </a:p>
        </p:txBody>
      </p:sp>
      <p:sp>
        <p:nvSpPr>
          <p:cNvPr id="8" name="Объект 7"/>
          <p:cNvSpPr>
            <a:spLocks noGrp="1"/>
          </p:cNvSpPr>
          <p:nvPr>
            <p:ph sz="quarter" idx="4"/>
          </p:nvPr>
        </p:nvSpPr>
        <p:spPr>
          <a:xfrm>
            <a:off x="4211960" y="2852936"/>
            <a:ext cx="4104456" cy="3672408"/>
          </a:xfrm>
        </p:spPr>
        <p:style>
          <a:lnRef idx="1">
            <a:schemeClr val="accent1"/>
          </a:lnRef>
          <a:fillRef idx="3">
            <a:schemeClr val="accent1"/>
          </a:fillRef>
          <a:effectRef idx="2">
            <a:schemeClr val="accent1"/>
          </a:effectRef>
          <a:fontRef idx="minor">
            <a:schemeClr val="lt1"/>
          </a:fontRef>
        </p:style>
        <p:txBody>
          <a:bodyPr>
            <a:normAutofit fontScale="25000" lnSpcReduction="20000"/>
          </a:bodyPr>
          <a:lstStyle/>
          <a:p>
            <a:pPr marL="114300" indent="0">
              <a:buNone/>
            </a:pPr>
            <a:r>
              <a:rPr lang="ru-RU" sz="6400" dirty="0">
                <a:solidFill>
                  <a:schemeClr val="bg1"/>
                </a:solidFill>
                <a:latin typeface="Bookman Old Style" panose="02050604050505020204" pitchFamily="18" charset="0"/>
              </a:rPr>
              <a:t>Для производства мыла в промышленности используют как синтетические жирные (высшие) кислоты, так и животные </a:t>
            </a:r>
            <a:r>
              <a:rPr lang="ru-RU" sz="6400" dirty="0" smtClean="0">
                <a:solidFill>
                  <a:schemeClr val="bg1"/>
                </a:solidFill>
                <a:latin typeface="Bookman Old Style" panose="02050604050505020204" pitchFamily="18" charset="0"/>
              </a:rPr>
              <a:t>жиры, </a:t>
            </a:r>
            <a:r>
              <a:rPr lang="ru-RU" sz="6400" dirty="0">
                <a:solidFill>
                  <a:schemeClr val="bg1"/>
                </a:solidFill>
                <a:latin typeface="Bookman Old Style" panose="02050604050505020204" pitchFamily="18" charset="0"/>
              </a:rPr>
              <a:t>растительные масла, канифоль</a:t>
            </a:r>
            <a:r>
              <a:rPr lang="ru-RU" sz="6400" dirty="0" smtClean="0">
                <a:solidFill>
                  <a:schemeClr val="bg1"/>
                </a:solidFill>
                <a:latin typeface="Bookman Old Style" panose="02050604050505020204" pitchFamily="18" charset="0"/>
              </a:rPr>
              <a:t>.</a:t>
            </a:r>
            <a:r>
              <a:rPr lang="ru-RU" sz="6400" dirty="0">
                <a:solidFill>
                  <a:schemeClr val="bg1"/>
                </a:solidFill>
                <a:latin typeface="Bookman Old Style" panose="02050604050505020204" pitchFamily="18" charset="0"/>
              </a:rPr>
              <a:t> Для получения хозяйственных мыл применяют саломас с температурой плавления 46–60°С, для туалетного мыла — с температурой плавления 39–43°С.</a:t>
            </a:r>
          </a:p>
          <a:p>
            <a:pPr marL="114300" indent="0">
              <a:buNone/>
            </a:pPr>
            <a:r>
              <a:rPr lang="ru-RU" sz="6400" b="1" dirty="0" err="1">
                <a:solidFill>
                  <a:schemeClr val="bg1"/>
                </a:solidFill>
                <a:latin typeface="Bookman Old Style" panose="02050604050505020204" pitchFamily="18" charset="0"/>
              </a:rPr>
              <a:t>Салома́с</a:t>
            </a:r>
            <a:r>
              <a:rPr lang="ru-RU" sz="6400" dirty="0">
                <a:solidFill>
                  <a:schemeClr val="bg1"/>
                </a:solidFill>
                <a:latin typeface="Bookman Old Style" panose="02050604050505020204" pitchFamily="18" charset="0"/>
              </a:rPr>
              <a:t> — это твёрдый жир, получаемый в промышленности путём гидрогенизации жидких жиров, в основном растительных </a:t>
            </a:r>
            <a:r>
              <a:rPr lang="ru-RU" sz="6400" dirty="0" err="1" smtClean="0">
                <a:solidFill>
                  <a:schemeClr val="bg1"/>
                </a:solidFill>
                <a:latin typeface="Bookman Old Style" panose="02050604050505020204" pitchFamily="18" charset="0"/>
              </a:rPr>
              <a:t>масел.Все</a:t>
            </a:r>
            <a:r>
              <a:rPr lang="ru-RU" sz="6400" dirty="0" smtClean="0">
                <a:solidFill>
                  <a:schemeClr val="bg1"/>
                </a:solidFill>
                <a:latin typeface="Bookman Old Style" panose="02050604050505020204" pitchFamily="18" charset="0"/>
              </a:rPr>
              <a:t> </a:t>
            </a:r>
            <a:r>
              <a:rPr lang="ru-RU" sz="6400" dirty="0">
                <a:solidFill>
                  <a:schemeClr val="bg1"/>
                </a:solidFill>
                <a:latin typeface="Bookman Old Style" panose="02050604050505020204" pitchFamily="18" charset="0"/>
              </a:rPr>
              <a:t>жиры, используемые при варке мыла, не должны содержать воду и механические примеси.</a:t>
            </a:r>
          </a:p>
          <a:p>
            <a:endParaRPr lang="ru-RU" dirty="0">
              <a:solidFill>
                <a:schemeClr val="tx2"/>
              </a:solidFill>
            </a:endParaRPr>
          </a:p>
        </p:txBody>
      </p:sp>
      <p:sp>
        <p:nvSpPr>
          <p:cNvPr id="9" name="Стрелка вниз 8"/>
          <p:cNvSpPr/>
          <p:nvPr/>
        </p:nvSpPr>
        <p:spPr>
          <a:xfrm rot="19444089">
            <a:off x="5796136" y="1124744"/>
            <a:ext cx="432048"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трелка вниз 9"/>
          <p:cNvSpPr/>
          <p:nvPr/>
        </p:nvSpPr>
        <p:spPr>
          <a:xfrm rot="2308160">
            <a:off x="2233624" y="1123871"/>
            <a:ext cx="432048"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12084516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750"/>
                                        <p:tgtEl>
                                          <p:spTgt spid="10"/>
                                        </p:tgtEl>
                                      </p:cBhvr>
                                    </p:animEffect>
                                    <p:anim calcmode="lin" valueType="num">
                                      <p:cBhvr>
                                        <p:cTn id="14" dur="750" fill="hold"/>
                                        <p:tgtEl>
                                          <p:spTgt spid="10"/>
                                        </p:tgtEl>
                                        <p:attrNameLst>
                                          <p:attrName>ppt_x</p:attrName>
                                        </p:attrNameLst>
                                      </p:cBhvr>
                                      <p:tavLst>
                                        <p:tav tm="0">
                                          <p:val>
                                            <p:strVal val="#ppt_x"/>
                                          </p:val>
                                        </p:tav>
                                        <p:tav tm="100000">
                                          <p:val>
                                            <p:strVal val="#ppt_x"/>
                                          </p:val>
                                        </p:tav>
                                      </p:tavLst>
                                    </p:anim>
                                    <p:anim calcmode="lin" valueType="num">
                                      <p:cBhvr>
                                        <p:cTn id="15" dur="75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750"/>
                                        <p:tgtEl>
                                          <p:spTgt spid="9"/>
                                        </p:tgtEl>
                                      </p:cBhvr>
                                    </p:animEffect>
                                    <p:anim calcmode="lin" valueType="num">
                                      <p:cBhvr>
                                        <p:cTn id="19" dur="750" fill="hold"/>
                                        <p:tgtEl>
                                          <p:spTgt spid="9"/>
                                        </p:tgtEl>
                                        <p:attrNameLst>
                                          <p:attrName>ppt_x</p:attrName>
                                        </p:attrNameLst>
                                      </p:cBhvr>
                                      <p:tavLst>
                                        <p:tav tm="0">
                                          <p:val>
                                            <p:strVal val="#ppt_x"/>
                                          </p:val>
                                        </p:tav>
                                        <p:tav tm="100000">
                                          <p:val>
                                            <p:strVal val="#ppt_x"/>
                                          </p:val>
                                        </p:tav>
                                      </p:tavLst>
                                    </p:anim>
                                    <p:anim calcmode="lin" valueType="num">
                                      <p:cBhvr>
                                        <p:cTn id="20" dur="75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5">
                                            <p:bg/>
                                          </p:spTgt>
                                        </p:tgtEl>
                                        <p:attrNameLst>
                                          <p:attrName>style.visibility</p:attrName>
                                        </p:attrNameLst>
                                      </p:cBhvr>
                                      <p:to>
                                        <p:strVal val="visible"/>
                                      </p:to>
                                    </p:set>
                                    <p:animEffect transition="in" filter="fade">
                                      <p:cBhvr>
                                        <p:cTn id="24" dur="750"/>
                                        <p:tgtEl>
                                          <p:spTgt spid="5">
                                            <p:bg/>
                                          </p:spTgt>
                                        </p:tgtEl>
                                      </p:cBhvr>
                                    </p:animEffect>
                                    <p:anim calcmode="lin" valueType="num">
                                      <p:cBhvr>
                                        <p:cTn id="25" dur="750" fill="hold"/>
                                        <p:tgtEl>
                                          <p:spTgt spid="5">
                                            <p:bg/>
                                          </p:spTgt>
                                        </p:tgtEl>
                                        <p:attrNameLst>
                                          <p:attrName>ppt_x</p:attrName>
                                        </p:attrNameLst>
                                      </p:cBhvr>
                                      <p:tavLst>
                                        <p:tav tm="0">
                                          <p:val>
                                            <p:strVal val="#ppt_x"/>
                                          </p:val>
                                        </p:tav>
                                        <p:tav tm="100000">
                                          <p:val>
                                            <p:strVal val="#ppt_x"/>
                                          </p:val>
                                        </p:tav>
                                      </p:tavLst>
                                    </p:anim>
                                    <p:anim calcmode="lin" valueType="num">
                                      <p:cBhvr>
                                        <p:cTn id="26" dur="750" fill="hold"/>
                                        <p:tgtEl>
                                          <p:spTgt spid="5">
                                            <p:bg/>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fade">
                                      <p:cBhvr>
                                        <p:cTn id="29" dur="750"/>
                                        <p:tgtEl>
                                          <p:spTgt spid="5">
                                            <p:txEl>
                                              <p:pRg st="0" end="0"/>
                                            </p:txEl>
                                          </p:spTgt>
                                        </p:tgtEl>
                                      </p:cBhvr>
                                    </p:animEffect>
                                    <p:anim calcmode="lin" valueType="num">
                                      <p:cBhvr>
                                        <p:cTn id="30" dur="75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31" dur="750" fill="hold"/>
                                        <p:tgtEl>
                                          <p:spTgt spid="5">
                                            <p:txEl>
                                              <p:pRg st="0" end="0"/>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7">
                                            <p:bg/>
                                          </p:spTgt>
                                        </p:tgtEl>
                                        <p:attrNameLst>
                                          <p:attrName>style.visibility</p:attrName>
                                        </p:attrNameLst>
                                      </p:cBhvr>
                                      <p:to>
                                        <p:strVal val="visible"/>
                                      </p:to>
                                    </p:set>
                                    <p:animEffect transition="in" filter="fade">
                                      <p:cBhvr>
                                        <p:cTn id="34" dur="750"/>
                                        <p:tgtEl>
                                          <p:spTgt spid="7">
                                            <p:bg/>
                                          </p:spTgt>
                                        </p:tgtEl>
                                      </p:cBhvr>
                                    </p:animEffect>
                                    <p:anim calcmode="lin" valueType="num">
                                      <p:cBhvr>
                                        <p:cTn id="35" dur="750" fill="hold"/>
                                        <p:tgtEl>
                                          <p:spTgt spid="7">
                                            <p:bg/>
                                          </p:spTgt>
                                        </p:tgtEl>
                                        <p:attrNameLst>
                                          <p:attrName>ppt_x</p:attrName>
                                        </p:attrNameLst>
                                      </p:cBhvr>
                                      <p:tavLst>
                                        <p:tav tm="0">
                                          <p:val>
                                            <p:strVal val="#ppt_x"/>
                                          </p:val>
                                        </p:tav>
                                        <p:tav tm="100000">
                                          <p:val>
                                            <p:strVal val="#ppt_x"/>
                                          </p:val>
                                        </p:tav>
                                      </p:tavLst>
                                    </p:anim>
                                    <p:anim calcmode="lin" valueType="num">
                                      <p:cBhvr>
                                        <p:cTn id="36" dur="750" fill="hold"/>
                                        <p:tgtEl>
                                          <p:spTgt spid="7">
                                            <p:bg/>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7">
                                            <p:txEl>
                                              <p:pRg st="0" end="0"/>
                                            </p:txEl>
                                          </p:spTgt>
                                        </p:tgtEl>
                                        <p:attrNameLst>
                                          <p:attrName>style.visibility</p:attrName>
                                        </p:attrNameLst>
                                      </p:cBhvr>
                                      <p:to>
                                        <p:strVal val="visible"/>
                                      </p:to>
                                    </p:set>
                                    <p:animEffect transition="in" filter="fade">
                                      <p:cBhvr>
                                        <p:cTn id="39" dur="750"/>
                                        <p:tgtEl>
                                          <p:spTgt spid="7">
                                            <p:txEl>
                                              <p:pRg st="0" end="0"/>
                                            </p:txEl>
                                          </p:spTgt>
                                        </p:tgtEl>
                                      </p:cBhvr>
                                    </p:animEffect>
                                    <p:anim calcmode="lin" valueType="num">
                                      <p:cBhvr>
                                        <p:cTn id="40" dur="75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41" dur="75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2250"/>
                            </p:stCondLst>
                            <p:childTnLst>
                              <p:par>
                                <p:cTn id="43" presetID="42" presetClass="entr" presetSubtype="0" fill="hold" grpId="0" nodeType="afterEffect">
                                  <p:stCondLst>
                                    <p:cond delay="0"/>
                                  </p:stCondLst>
                                  <p:childTnLst>
                                    <p:set>
                                      <p:cBhvr>
                                        <p:cTn id="44" dur="1" fill="hold">
                                          <p:stCondLst>
                                            <p:cond delay="0"/>
                                          </p:stCondLst>
                                        </p:cTn>
                                        <p:tgtEl>
                                          <p:spTgt spid="6">
                                            <p:bg/>
                                          </p:spTgt>
                                        </p:tgtEl>
                                        <p:attrNameLst>
                                          <p:attrName>style.visibility</p:attrName>
                                        </p:attrNameLst>
                                      </p:cBhvr>
                                      <p:to>
                                        <p:strVal val="visible"/>
                                      </p:to>
                                    </p:set>
                                    <p:animEffect transition="in" filter="fade">
                                      <p:cBhvr>
                                        <p:cTn id="45" dur="750"/>
                                        <p:tgtEl>
                                          <p:spTgt spid="6">
                                            <p:bg/>
                                          </p:spTgt>
                                        </p:tgtEl>
                                      </p:cBhvr>
                                    </p:animEffect>
                                    <p:anim calcmode="lin" valueType="num">
                                      <p:cBhvr>
                                        <p:cTn id="46" dur="750" fill="hold"/>
                                        <p:tgtEl>
                                          <p:spTgt spid="6">
                                            <p:bg/>
                                          </p:spTgt>
                                        </p:tgtEl>
                                        <p:attrNameLst>
                                          <p:attrName>ppt_x</p:attrName>
                                        </p:attrNameLst>
                                      </p:cBhvr>
                                      <p:tavLst>
                                        <p:tav tm="0">
                                          <p:val>
                                            <p:strVal val="#ppt_x"/>
                                          </p:val>
                                        </p:tav>
                                        <p:tav tm="100000">
                                          <p:val>
                                            <p:strVal val="#ppt_x"/>
                                          </p:val>
                                        </p:tav>
                                      </p:tavLst>
                                    </p:anim>
                                    <p:anim calcmode="lin" valueType="num">
                                      <p:cBhvr>
                                        <p:cTn id="47" dur="750" fill="hold"/>
                                        <p:tgtEl>
                                          <p:spTgt spid="6">
                                            <p:bg/>
                                          </p:spTgt>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6">
                                            <p:txEl>
                                              <p:pRg st="0" end="0"/>
                                            </p:txEl>
                                          </p:spTgt>
                                        </p:tgtEl>
                                        <p:attrNameLst>
                                          <p:attrName>style.visibility</p:attrName>
                                        </p:attrNameLst>
                                      </p:cBhvr>
                                      <p:to>
                                        <p:strVal val="visible"/>
                                      </p:to>
                                    </p:set>
                                    <p:animEffect transition="in" filter="fade">
                                      <p:cBhvr>
                                        <p:cTn id="50" dur="750"/>
                                        <p:tgtEl>
                                          <p:spTgt spid="6">
                                            <p:txEl>
                                              <p:pRg st="0" end="0"/>
                                            </p:txEl>
                                          </p:spTgt>
                                        </p:tgtEl>
                                      </p:cBhvr>
                                    </p:animEffect>
                                    <p:anim calcmode="lin" valueType="num">
                                      <p:cBhvr>
                                        <p:cTn id="51"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52" dur="750" fill="hold"/>
                                        <p:tgtEl>
                                          <p:spTgt spid="6">
                                            <p:txEl>
                                              <p:pRg st="0" end="0"/>
                                            </p:txEl>
                                          </p:spTgt>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8">
                                            <p:bg/>
                                          </p:spTgt>
                                        </p:tgtEl>
                                        <p:attrNameLst>
                                          <p:attrName>style.visibility</p:attrName>
                                        </p:attrNameLst>
                                      </p:cBhvr>
                                      <p:to>
                                        <p:strVal val="visible"/>
                                      </p:to>
                                    </p:set>
                                    <p:animEffect transition="in" filter="fade">
                                      <p:cBhvr>
                                        <p:cTn id="55" dur="750"/>
                                        <p:tgtEl>
                                          <p:spTgt spid="8">
                                            <p:bg/>
                                          </p:spTgt>
                                        </p:tgtEl>
                                      </p:cBhvr>
                                    </p:animEffect>
                                    <p:anim calcmode="lin" valueType="num">
                                      <p:cBhvr>
                                        <p:cTn id="56" dur="750" fill="hold"/>
                                        <p:tgtEl>
                                          <p:spTgt spid="8">
                                            <p:bg/>
                                          </p:spTgt>
                                        </p:tgtEl>
                                        <p:attrNameLst>
                                          <p:attrName>ppt_x</p:attrName>
                                        </p:attrNameLst>
                                      </p:cBhvr>
                                      <p:tavLst>
                                        <p:tav tm="0">
                                          <p:val>
                                            <p:strVal val="#ppt_x"/>
                                          </p:val>
                                        </p:tav>
                                        <p:tav tm="100000">
                                          <p:val>
                                            <p:strVal val="#ppt_x"/>
                                          </p:val>
                                        </p:tav>
                                      </p:tavLst>
                                    </p:anim>
                                    <p:anim calcmode="lin" valueType="num">
                                      <p:cBhvr>
                                        <p:cTn id="57" dur="750" fill="hold"/>
                                        <p:tgtEl>
                                          <p:spTgt spid="8">
                                            <p:bg/>
                                          </p:spTgt>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8">
                                            <p:txEl>
                                              <p:pRg st="0" end="0"/>
                                            </p:txEl>
                                          </p:spTgt>
                                        </p:tgtEl>
                                        <p:attrNameLst>
                                          <p:attrName>style.visibility</p:attrName>
                                        </p:attrNameLst>
                                      </p:cBhvr>
                                      <p:to>
                                        <p:strVal val="visible"/>
                                      </p:to>
                                    </p:set>
                                    <p:animEffect transition="in" filter="fade">
                                      <p:cBhvr>
                                        <p:cTn id="60" dur="750"/>
                                        <p:tgtEl>
                                          <p:spTgt spid="8">
                                            <p:txEl>
                                              <p:pRg st="0" end="0"/>
                                            </p:txEl>
                                          </p:spTgt>
                                        </p:tgtEl>
                                      </p:cBhvr>
                                    </p:animEffect>
                                    <p:anim calcmode="lin" valueType="num">
                                      <p:cBhvr>
                                        <p:cTn id="61" dur="75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62" dur="750" fill="hold"/>
                                        <p:tgtEl>
                                          <p:spTgt spid="8">
                                            <p:txEl>
                                              <p:pRg st="0" end="0"/>
                                            </p:txEl>
                                          </p:spTgt>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8">
                                            <p:txEl>
                                              <p:pRg st="1" end="1"/>
                                            </p:txEl>
                                          </p:spTgt>
                                        </p:tgtEl>
                                        <p:attrNameLst>
                                          <p:attrName>style.visibility</p:attrName>
                                        </p:attrNameLst>
                                      </p:cBhvr>
                                      <p:to>
                                        <p:strVal val="visible"/>
                                      </p:to>
                                    </p:set>
                                    <p:animEffect transition="in" filter="fade">
                                      <p:cBhvr>
                                        <p:cTn id="65" dur="750"/>
                                        <p:tgtEl>
                                          <p:spTgt spid="8">
                                            <p:txEl>
                                              <p:pRg st="1" end="1"/>
                                            </p:txEl>
                                          </p:spTgt>
                                        </p:tgtEl>
                                      </p:cBhvr>
                                    </p:animEffect>
                                    <p:anim calcmode="lin" valueType="num">
                                      <p:cBhvr>
                                        <p:cTn id="66" dur="75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67" dur="75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uiExpand="1" build="p" animBg="1"/>
      <p:bldP spid="6" grpId="0" uiExpand="1" build="p" animBg="1"/>
      <p:bldP spid="7" grpId="0" build="p" animBg="1"/>
      <p:bldP spid="8" grpId="0" build="p"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5536" y="404664"/>
            <a:ext cx="7543800" cy="709935"/>
          </a:xfrm>
        </p:spPr>
        <p:txBody>
          <a:bodyPr>
            <a:normAutofit fontScale="90000"/>
          </a:bodyPr>
          <a:lstStyle/>
          <a:p>
            <a:pPr algn="ctr"/>
            <a:r>
              <a:rPr lang="ru-RU" sz="5400" u="sng" dirty="0" smtClean="0"/>
              <a:t>Влияние мыла на кожу</a:t>
            </a:r>
            <a:endParaRPr lang="ru-RU" sz="5400" u="sng" dirty="0"/>
          </a:p>
        </p:txBody>
      </p:sp>
      <p:sp>
        <p:nvSpPr>
          <p:cNvPr id="3" name="Подзаголовок 2"/>
          <p:cNvSpPr>
            <a:spLocks noGrp="1"/>
          </p:cNvSpPr>
          <p:nvPr>
            <p:ph type="subTitle" idx="1"/>
          </p:nvPr>
        </p:nvSpPr>
        <p:spPr>
          <a:xfrm>
            <a:off x="323528" y="1484784"/>
            <a:ext cx="7848872" cy="4752528"/>
          </a:xfrm>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a:noAutofit/>
          </a:bodyPr>
          <a:lstStyle/>
          <a:p>
            <a:r>
              <a:rPr lang="ru-RU" sz="2500" dirty="0">
                <a:solidFill>
                  <a:schemeClr val="tx2"/>
                </a:solidFill>
                <a:latin typeface="Bookman Old Style" panose="02050604050505020204" pitchFamily="18" charset="0"/>
              </a:rPr>
              <a:t>Хотя мыло позиционируется как </a:t>
            </a:r>
            <a:r>
              <a:rPr lang="ru-RU" sz="2500" dirty="0" err="1">
                <a:solidFill>
                  <a:schemeClr val="tx2"/>
                </a:solidFill>
                <a:latin typeface="Bookman Old Style" panose="02050604050505020204" pitchFamily="18" charset="0"/>
              </a:rPr>
              <a:t>отшелушивающее</a:t>
            </a:r>
            <a:r>
              <a:rPr lang="ru-RU" sz="2500" dirty="0">
                <a:solidFill>
                  <a:schemeClr val="tx2"/>
                </a:solidFill>
                <a:latin typeface="Bookman Old Style" panose="02050604050505020204" pitchFamily="18" charset="0"/>
              </a:rPr>
              <a:t> и очищающее средство, оно удаляет омертвевшие клетки кожи и уносит жир и грязь, оно также может быть фактором, негативно влияющим на эпидермис. На протяжении многих лет выявлено, что обычное мыло, которое производятся путем смешивания жира или масла со щелочью, может разрушать кожу, изменяя ее </a:t>
            </a:r>
            <a:r>
              <a:rPr lang="ru-RU" sz="2500" dirty="0" err="1">
                <a:solidFill>
                  <a:schemeClr val="tx2"/>
                </a:solidFill>
                <a:latin typeface="Bookman Old Style" panose="02050604050505020204" pitchFamily="18" charset="0"/>
              </a:rPr>
              <a:t>pH</a:t>
            </a:r>
            <a:r>
              <a:rPr lang="ru-RU" sz="2500" dirty="0">
                <a:solidFill>
                  <a:schemeClr val="tx2"/>
                </a:solidFill>
                <a:latin typeface="Bookman Old Style" panose="02050604050505020204" pitchFamily="18" charset="0"/>
              </a:rPr>
              <a:t>, уничтожая здоровые бактерии и удаляя жизненно важные липиды с поверхности эпидермиса.</a:t>
            </a:r>
          </a:p>
        </p:txBody>
      </p:sp>
    </p:spTree>
    <p:extLst>
      <p:ext uri="{BB962C8B-B14F-4D97-AF65-F5344CB8AC3E}">
        <p14:creationId xmlns:p14="http://schemas.microsoft.com/office/powerpoint/2010/main" xmlns="" val="29301222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
                                            <p:bg/>
                                          </p:spTgt>
                                        </p:tgtEl>
                                        <p:attrNameLst>
                                          <p:attrName>style.visibility</p:attrName>
                                        </p:attrNameLst>
                                      </p:cBhvr>
                                      <p:to>
                                        <p:strVal val="visible"/>
                                      </p:to>
                                    </p:set>
                                    <p:animEffect transition="in" filter="fade">
                                      <p:cBhvr>
                                        <p:cTn id="13" dur="750"/>
                                        <p:tgtEl>
                                          <p:spTgt spid="3">
                                            <p:bg/>
                                          </p:spTgt>
                                        </p:tgtEl>
                                      </p:cBhvr>
                                    </p:animEffect>
                                    <p:anim calcmode="lin" valueType="num">
                                      <p:cBhvr>
                                        <p:cTn id="14" dur="750" fill="hold"/>
                                        <p:tgtEl>
                                          <p:spTgt spid="3">
                                            <p:bg/>
                                          </p:spTgt>
                                        </p:tgtEl>
                                        <p:attrNameLst>
                                          <p:attrName>ppt_x</p:attrName>
                                        </p:attrNameLst>
                                      </p:cBhvr>
                                      <p:tavLst>
                                        <p:tav tm="0">
                                          <p:val>
                                            <p:strVal val="#ppt_x"/>
                                          </p:val>
                                        </p:tav>
                                        <p:tav tm="100000">
                                          <p:val>
                                            <p:strVal val="#ppt_x"/>
                                          </p:val>
                                        </p:tav>
                                      </p:tavLst>
                                    </p:anim>
                                    <p:anim calcmode="lin" valueType="num">
                                      <p:cBhvr>
                                        <p:cTn id="15" dur="750" fill="hold"/>
                                        <p:tgtEl>
                                          <p:spTgt spid="3">
                                            <p:bg/>
                                          </p:spTgt>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750"/>
                                        <p:tgtEl>
                                          <p:spTgt spid="3">
                                            <p:txEl>
                                              <p:pRg st="0" end="0"/>
                                            </p:txEl>
                                          </p:spTgt>
                                        </p:tgtEl>
                                      </p:cBhvr>
                                    </p:animEffect>
                                    <p:anim calcmode="lin" valueType="num">
                                      <p:cBhvr>
                                        <p:cTn id="20"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0"/>
            <a:ext cx="7620000" cy="1143000"/>
          </a:xfrm>
        </p:spPr>
        <p:txBody>
          <a:bodyPr/>
          <a:lstStyle/>
          <a:p>
            <a:pPr algn="ctr"/>
            <a:r>
              <a:rPr lang="ru-RU" u="sng" dirty="0" smtClean="0"/>
              <a:t>2.1. Опрос учащихся</a:t>
            </a:r>
            <a:endParaRPr lang="ru-RU" u="sng" dirty="0"/>
          </a:p>
        </p:txBody>
      </p:sp>
      <p:sp>
        <p:nvSpPr>
          <p:cNvPr id="3" name="Объект 2"/>
          <p:cNvSpPr>
            <a:spLocks noGrp="1"/>
          </p:cNvSpPr>
          <p:nvPr>
            <p:ph idx="1"/>
          </p:nvPr>
        </p:nvSpPr>
        <p:spPr>
          <a:xfrm>
            <a:off x="0" y="908720"/>
            <a:ext cx="8460432" cy="5949280"/>
          </a:xfrm>
        </p:spPr>
        <p:txBody>
          <a:bodyPr>
            <a:noAutofit/>
          </a:bodyPr>
          <a:lstStyle/>
          <a:p>
            <a:pPr marL="114300" indent="0" fontAlgn="base">
              <a:buNone/>
            </a:pPr>
            <a:r>
              <a:rPr lang="ru-RU" sz="1600" dirty="0">
                <a:latin typeface="Bookman Old Style" panose="02050604050505020204" pitchFamily="18" charset="0"/>
              </a:rPr>
              <a:t>Для того, чтобы узнать о том, как мои одноклассники относятся к мылу я решила составить анкету и опросить их. Всего было опрошено </a:t>
            </a:r>
            <a:r>
              <a:rPr lang="en-US" sz="1600" dirty="0">
                <a:latin typeface="Bookman Old Style" panose="02050604050505020204" pitchFamily="18" charset="0"/>
              </a:rPr>
              <a:t>4</a:t>
            </a:r>
            <a:r>
              <a:rPr lang="ru-RU" sz="1600" dirty="0" smtClean="0">
                <a:latin typeface="Bookman Old Style" panose="02050604050505020204" pitchFamily="18" charset="0"/>
              </a:rPr>
              <a:t> </a:t>
            </a:r>
            <a:r>
              <a:rPr lang="ru-RU" sz="1600" dirty="0">
                <a:latin typeface="Bookman Old Style" panose="02050604050505020204" pitchFamily="18" charset="0"/>
              </a:rPr>
              <a:t>ученика.</a:t>
            </a:r>
          </a:p>
          <a:p>
            <a:pPr marL="114300" indent="0" fontAlgn="base">
              <a:buNone/>
            </a:pPr>
            <a:r>
              <a:rPr lang="ru-RU" sz="1600" dirty="0">
                <a:latin typeface="Bookman Old Style" panose="02050604050505020204" pitchFamily="18" charset="0"/>
              </a:rPr>
              <a:t> </a:t>
            </a:r>
            <a:r>
              <a:rPr lang="ru-RU" sz="1600" b="1" dirty="0" smtClean="0">
                <a:latin typeface="Bookman Old Style" panose="02050604050505020204" pitchFamily="18" charset="0"/>
              </a:rPr>
              <a:t>Вот </a:t>
            </a:r>
            <a:r>
              <a:rPr lang="ru-RU" sz="1600" b="1" dirty="0">
                <a:latin typeface="Bookman Old Style" panose="02050604050505020204" pitchFamily="18" charset="0"/>
              </a:rPr>
              <a:t>такие результаты я получила при опросе:</a:t>
            </a:r>
            <a:endParaRPr lang="ru-RU" sz="1600" dirty="0">
              <a:latin typeface="Bookman Old Style" panose="02050604050505020204" pitchFamily="18" charset="0"/>
            </a:endParaRPr>
          </a:p>
          <a:p>
            <a:pPr marL="114300" lvl="0" indent="0" fontAlgn="base">
              <a:buNone/>
            </a:pPr>
            <a:r>
              <a:rPr lang="ru-RU" sz="1600" dirty="0">
                <a:latin typeface="Bookman Old Style" panose="02050604050505020204" pitchFamily="18" charset="0"/>
              </a:rPr>
              <a:t>Любите ли вы умываться?</a:t>
            </a:r>
          </a:p>
          <a:p>
            <a:pPr marL="114300" indent="0" fontAlgn="base">
              <a:buNone/>
            </a:pPr>
            <a:r>
              <a:rPr lang="ru-RU" sz="1400" dirty="0">
                <a:latin typeface="Bookman Old Style" panose="02050604050505020204" pitchFamily="18" charset="0"/>
              </a:rPr>
              <a:t>Да </a:t>
            </a:r>
            <a:r>
              <a:rPr lang="ru-RU" sz="1400" dirty="0" smtClean="0">
                <a:latin typeface="Bookman Old Style" panose="02050604050505020204" pitchFamily="18" charset="0"/>
              </a:rPr>
              <a:t>-</a:t>
            </a:r>
            <a:r>
              <a:rPr lang="en-US" sz="1400" dirty="0" smtClean="0">
                <a:latin typeface="Bookman Old Style" panose="02050604050505020204" pitchFamily="18" charset="0"/>
              </a:rPr>
              <a:t> 6</a:t>
            </a:r>
            <a:endParaRPr lang="ru-RU" sz="1400" dirty="0">
              <a:latin typeface="Bookman Old Style" panose="02050604050505020204" pitchFamily="18" charset="0"/>
            </a:endParaRPr>
          </a:p>
          <a:p>
            <a:pPr marL="114300" indent="0" fontAlgn="base">
              <a:buNone/>
            </a:pPr>
            <a:r>
              <a:rPr lang="ru-RU" sz="1400" dirty="0">
                <a:latin typeface="Bookman Old Style" panose="02050604050505020204" pitchFamily="18" charset="0"/>
              </a:rPr>
              <a:t>Нет </a:t>
            </a:r>
            <a:r>
              <a:rPr lang="ru-RU" sz="1400" dirty="0" smtClean="0">
                <a:latin typeface="Bookman Old Style" panose="02050604050505020204" pitchFamily="18" charset="0"/>
              </a:rPr>
              <a:t>-</a:t>
            </a:r>
            <a:r>
              <a:rPr lang="en-US" sz="1400" dirty="0" smtClean="0">
                <a:latin typeface="Bookman Old Style" panose="02050604050505020204" pitchFamily="18" charset="0"/>
              </a:rPr>
              <a:t> 0</a:t>
            </a:r>
            <a:endParaRPr lang="ru-RU" sz="1400" dirty="0">
              <a:latin typeface="Bookman Old Style" panose="02050604050505020204" pitchFamily="18" charset="0"/>
            </a:endParaRPr>
          </a:p>
          <a:p>
            <a:pPr marL="114300" indent="0" fontAlgn="base">
              <a:buNone/>
            </a:pPr>
            <a:r>
              <a:rPr lang="ru-RU" sz="1600" dirty="0">
                <a:latin typeface="Bookman Old Style" panose="02050604050505020204" pitchFamily="18" charset="0"/>
              </a:rPr>
              <a:t>Какое мыло вы используете чаще всего</a:t>
            </a:r>
            <a:r>
              <a:rPr lang="ru-RU" sz="1600" dirty="0" smtClean="0">
                <a:latin typeface="Bookman Old Style" panose="02050604050505020204" pitchFamily="18" charset="0"/>
              </a:rPr>
              <a:t>?</a:t>
            </a:r>
            <a:endParaRPr lang="en-US" sz="1600" dirty="0" smtClean="0">
              <a:latin typeface="Bookman Old Style" panose="02050604050505020204" pitchFamily="18" charset="0"/>
            </a:endParaRPr>
          </a:p>
          <a:p>
            <a:pPr marL="114300" indent="0" fontAlgn="base">
              <a:buNone/>
            </a:pPr>
            <a:r>
              <a:rPr lang="ru-RU" sz="1400" dirty="0" smtClean="0">
                <a:latin typeface="Bookman Old Style" panose="02050604050505020204" pitchFamily="18" charset="0"/>
              </a:rPr>
              <a:t>Твердое -</a:t>
            </a:r>
            <a:r>
              <a:rPr lang="en-US" sz="1400" dirty="0" smtClean="0">
                <a:latin typeface="Bookman Old Style" panose="02050604050505020204" pitchFamily="18" charset="0"/>
              </a:rPr>
              <a:t> 2</a:t>
            </a:r>
            <a:endParaRPr lang="ru-RU" sz="1400" dirty="0">
              <a:latin typeface="Bookman Old Style" panose="02050604050505020204" pitchFamily="18" charset="0"/>
            </a:endParaRPr>
          </a:p>
          <a:p>
            <a:pPr marL="114300" indent="0" fontAlgn="base">
              <a:buNone/>
            </a:pPr>
            <a:r>
              <a:rPr lang="ru-RU" sz="1400" dirty="0">
                <a:latin typeface="Bookman Old Style" panose="02050604050505020204" pitchFamily="18" charset="0"/>
              </a:rPr>
              <a:t>Жидкое </a:t>
            </a:r>
            <a:r>
              <a:rPr lang="ru-RU" sz="1400" dirty="0" smtClean="0">
                <a:latin typeface="Bookman Old Style" panose="02050604050505020204" pitchFamily="18" charset="0"/>
              </a:rPr>
              <a:t>-</a:t>
            </a:r>
            <a:r>
              <a:rPr lang="en-US" sz="1400" dirty="0" smtClean="0">
                <a:latin typeface="Bookman Old Style" panose="02050604050505020204" pitchFamily="18" charset="0"/>
              </a:rPr>
              <a:t> 4</a:t>
            </a:r>
            <a:endParaRPr lang="ru-RU" sz="1400" dirty="0">
              <a:latin typeface="Bookman Old Style" panose="02050604050505020204" pitchFamily="18" charset="0"/>
            </a:endParaRPr>
          </a:p>
          <a:p>
            <a:pPr marL="114300" lvl="0" indent="0" fontAlgn="base">
              <a:buNone/>
            </a:pPr>
            <a:r>
              <a:rPr lang="ru-RU" sz="1600" dirty="0">
                <a:latin typeface="Bookman Old Style" panose="02050604050505020204" pitchFamily="18" charset="0"/>
              </a:rPr>
              <a:t>Вам нравится цветное мыло?</a:t>
            </a:r>
            <a:br>
              <a:rPr lang="ru-RU" sz="1600" dirty="0">
                <a:latin typeface="Bookman Old Style" panose="02050604050505020204" pitchFamily="18" charset="0"/>
              </a:rPr>
            </a:br>
            <a:r>
              <a:rPr lang="ru-RU" sz="1400" dirty="0">
                <a:latin typeface="Bookman Old Style" panose="02050604050505020204" pitchFamily="18" charset="0"/>
              </a:rPr>
              <a:t>Да </a:t>
            </a:r>
            <a:r>
              <a:rPr lang="ru-RU" sz="1400" dirty="0" smtClean="0">
                <a:latin typeface="Bookman Old Style" panose="02050604050505020204" pitchFamily="18" charset="0"/>
              </a:rPr>
              <a:t>-</a:t>
            </a:r>
            <a:r>
              <a:rPr lang="en-US" sz="1400" dirty="0" smtClean="0">
                <a:latin typeface="Bookman Old Style" panose="02050604050505020204" pitchFamily="18" charset="0"/>
              </a:rPr>
              <a:t> 6</a:t>
            </a:r>
            <a:r>
              <a:rPr lang="ru-RU" sz="1400" dirty="0">
                <a:latin typeface="Bookman Old Style" panose="02050604050505020204" pitchFamily="18" charset="0"/>
              </a:rPr>
              <a:t/>
            </a:r>
            <a:br>
              <a:rPr lang="ru-RU" sz="1400" dirty="0">
                <a:latin typeface="Bookman Old Style" panose="02050604050505020204" pitchFamily="18" charset="0"/>
              </a:rPr>
            </a:br>
            <a:r>
              <a:rPr lang="ru-RU" sz="1400" dirty="0">
                <a:latin typeface="Bookman Old Style" panose="02050604050505020204" pitchFamily="18" charset="0"/>
              </a:rPr>
              <a:t>Нет </a:t>
            </a:r>
            <a:r>
              <a:rPr lang="ru-RU" sz="1400" dirty="0" smtClean="0">
                <a:latin typeface="Bookman Old Style" panose="02050604050505020204" pitchFamily="18" charset="0"/>
              </a:rPr>
              <a:t>-</a:t>
            </a:r>
            <a:r>
              <a:rPr lang="en-US" sz="1400" dirty="0" smtClean="0">
                <a:latin typeface="Bookman Old Style" panose="02050604050505020204" pitchFamily="18" charset="0"/>
              </a:rPr>
              <a:t> 0</a:t>
            </a:r>
            <a:endParaRPr lang="ru-RU" sz="1400" dirty="0">
              <a:latin typeface="Bookman Old Style" panose="02050604050505020204" pitchFamily="18" charset="0"/>
            </a:endParaRPr>
          </a:p>
          <a:p>
            <a:pPr marL="114300" lvl="0" indent="0" fontAlgn="base">
              <a:buNone/>
            </a:pPr>
            <a:r>
              <a:rPr lang="ru-RU" sz="1600" dirty="0">
                <a:latin typeface="Bookman Old Style" panose="02050604050505020204" pitchFamily="18" charset="0"/>
              </a:rPr>
              <a:t>Какая упаковка должна быть у мыла?</a:t>
            </a:r>
          </a:p>
          <a:p>
            <a:pPr marL="114300" indent="0" fontAlgn="base">
              <a:buNone/>
            </a:pPr>
            <a:r>
              <a:rPr lang="ru-RU" sz="1400" dirty="0">
                <a:latin typeface="Bookman Old Style" panose="02050604050505020204" pitchFamily="18" charset="0"/>
              </a:rPr>
              <a:t>Прозрачная - </a:t>
            </a:r>
            <a:r>
              <a:rPr lang="en-US" sz="1400" dirty="0" smtClean="0">
                <a:latin typeface="Bookman Old Style" panose="02050604050505020204" pitchFamily="18" charset="0"/>
              </a:rPr>
              <a:t>3</a:t>
            </a:r>
            <a:endParaRPr lang="ru-RU" sz="1400" dirty="0">
              <a:latin typeface="Bookman Old Style" panose="02050604050505020204" pitchFamily="18" charset="0"/>
            </a:endParaRPr>
          </a:p>
          <a:p>
            <a:pPr marL="114300" indent="0" fontAlgn="base">
              <a:buNone/>
            </a:pPr>
            <a:r>
              <a:rPr lang="ru-RU" sz="1400" dirty="0">
                <a:latin typeface="Bookman Old Style" panose="02050604050505020204" pitchFamily="18" charset="0"/>
              </a:rPr>
              <a:t>Непрозрачная </a:t>
            </a:r>
            <a:r>
              <a:rPr lang="ru-RU" sz="1400" dirty="0" smtClean="0">
                <a:latin typeface="Bookman Old Style" panose="02050604050505020204" pitchFamily="18" charset="0"/>
              </a:rPr>
              <a:t>-</a:t>
            </a:r>
            <a:r>
              <a:rPr lang="en-US" sz="1400" dirty="0" smtClean="0">
                <a:latin typeface="Bookman Old Style" panose="02050604050505020204" pitchFamily="18" charset="0"/>
              </a:rPr>
              <a:t> 0</a:t>
            </a:r>
            <a:endParaRPr lang="ru-RU" sz="1400" dirty="0">
              <a:latin typeface="Bookman Old Style" panose="02050604050505020204" pitchFamily="18" charset="0"/>
            </a:endParaRPr>
          </a:p>
          <a:p>
            <a:pPr marL="114300" indent="0" fontAlgn="base">
              <a:buNone/>
            </a:pPr>
            <a:r>
              <a:rPr lang="ru-RU" sz="1400" dirty="0">
                <a:latin typeface="Bookman Old Style" panose="02050604050505020204" pitchFamily="18" charset="0"/>
              </a:rPr>
              <a:t>Разная </a:t>
            </a:r>
            <a:r>
              <a:rPr lang="ru-RU" sz="1400" dirty="0" smtClean="0">
                <a:latin typeface="Bookman Old Style" panose="02050604050505020204" pitchFamily="18" charset="0"/>
              </a:rPr>
              <a:t>-</a:t>
            </a:r>
            <a:r>
              <a:rPr lang="en-US" sz="1400" dirty="0" smtClean="0">
                <a:latin typeface="Bookman Old Style" panose="02050604050505020204" pitchFamily="18" charset="0"/>
              </a:rPr>
              <a:t> 2</a:t>
            </a:r>
            <a:endParaRPr lang="ru-RU" sz="1400" dirty="0">
              <a:latin typeface="Bookman Old Style" panose="02050604050505020204" pitchFamily="18" charset="0"/>
            </a:endParaRPr>
          </a:p>
          <a:p>
            <a:pPr marL="114300" lvl="0" indent="0" fontAlgn="base">
              <a:buNone/>
            </a:pPr>
            <a:r>
              <a:rPr lang="ru-RU" sz="1600" dirty="0">
                <a:latin typeface="Bookman Old Style" panose="02050604050505020204" pitchFamily="18" charset="0"/>
              </a:rPr>
              <a:t>Вы любите оригинальное мыло? (В форме школьных предметов, цветов, пахнущее и т.п.)</a:t>
            </a:r>
          </a:p>
          <a:p>
            <a:pPr marL="114300" indent="0" fontAlgn="base">
              <a:buNone/>
            </a:pPr>
            <a:r>
              <a:rPr lang="ru-RU" sz="1400" dirty="0">
                <a:latin typeface="Bookman Old Style" panose="02050604050505020204" pitchFamily="18" charset="0"/>
              </a:rPr>
              <a:t>Да </a:t>
            </a:r>
            <a:r>
              <a:rPr lang="ru-RU" sz="1400" dirty="0" smtClean="0">
                <a:latin typeface="Bookman Old Style" panose="02050604050505020204" pitchFamily="18" charset="0"/>
              </a:rPr>
              <a:t>-</a:t>
            </a:r>
            <a:r>
              <a:rPr lang="en-US" sz="1400" dirty="0" smtClean="0">
                <a:latin typeface="Bookman Old Style" panose="02050604050505020204" pitchFamily="18" charset="0"/>
              </a:rPr>
              <a:t> 6</a:t>
            </a:r>
            <a:r>
              <a:rPr lang="ru-RU" sz="1400" dirty="0">
                <a:latin typeface="Bookman Old Style" panose="02050604050505020204" pitchFamily="18" charset="0"/>
              </a:rPr>
              <a:t/>
            </a:r>
            <a:br>
              <a:rPr lang="ru-RU" sz="1400" dirty="0">
                <a:latin typeface="Bookman Old Style" panose="02050604050505020204" pitchFamily="18" charset="0"/>
              </a:rPr>
            </a:br>
            <a:r>
              <a:rPr lang="ru-RU" sz="1400" dirty="0">
                <a:latin typeface="Bookman Old Style" panose="02050604050505020204" pitchFamily="18" charset="0"/>
              </a:rPr>
              <a:t>Нет </a:t>
            </a:r>
            <a:r>
              <a:rPr lang="en-US" sz="1400" dirty="0" smtClean="0">
                <a:latin typeface="Bookman Old Style" panose="02050604050505020204" pitchFamily="18" charset="0"/>
              </a:rPr>
              <a:t>- 0</a:t>
            </a:r>
            <a:endParaRPr lang="ru-RU" sz="1400" dirty="0">
              <a:latin typeface="Bookman Old Style" panose="02050604050505020204" pitchFamily="18" charset="0"/>
            </a:endParaRPr>
          </a:p>
          <a:p>
            <a:pPr marL="114300" indent="0">
              <a:buNone/>
            </a:pPr>
            <a:r>
              <a:rPr lang="ru-RU" sz="1600" b="1" dirty="0">
                <a:latin typeface="Bookman Old Style" panose="02050604050505020204" pitchFamily="18" charset="0"/>
              </a:rPr>
              <a:t>Вывод:</a:t>
            </a:r>
            <a:r>
              <a:rPr lang="ru-RU" sz="1600" dirty="0">
                <a:latin typeface="Bookman Old Style" panose="02050604050505020204" pitchFamily="18" charset="0"/>
              </a:rPr>
              <a:t>  </a:t>
            </a:r>
            <a:r>
              <a:rPr lang="ru-RU" sz="1600" b="1" dirty="0">
                <a:latin typeface="Bookman Old Style" panose="02050604050505020204" pitchFamily="18" charset="0"/>
              </a:rPr>
              <a:t>мнения ребят в выборе мыла для школьника расходятся, т.к. у каждого есть свое мнение и вкус.</a:t>
            </a:r>
            <a:endParaRPr lang="ru-RU" sz="1600" dirty="0">
              <a:latin typeface="Bookman Old Style" panose="02050604050505020204" pitchFamily="18" charset="0"/>
            </a:endParaRPr>
          </a:p>
        </p:txBody>
      </p:sp>
    </p:spTree>
    <p:extLst>
      <p:ext uri="{BB962C8B-B14F-4D97-AF65-F5344CB8AC3E}">
        <p14:creationId xmlns:p14="http://schemas.microsoft.com/office/powerpoint/2010/main" xmlns="" val="21768807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2" presetClass="entr" presetSubtype="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anim calcmode="lin" valueType="num">
                                      <p:cBhvr>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42" presetClass="entr" presetSubtype="0" fill="hold" grpId="0"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500"/>
                                        <p:tgtEl>
                                          <p:spTgt spid="3">
                                            <p:txEl>
                                              <p:pRg st="2" end="2"/>
                                            </p:txEl>
                                          </p:spTgt>
                                        </p:tgtEl>
                                      </p:cBhvr>
                                    </p:animEffect>
                                    <p:anim calcmode="lin" valueType="num">
                                      <p:cBhvr>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8" fill="hold">
                            <p:stCondLst>
                              <p:cond delay="2250"/>
                            </p:stCondLst>
                            <p:childTnLst>
                              <p:par>
                                <p:cTn id="29" presetID="42" presetClass="entr" presetSubtype="0" fill="hold" grpId="0"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250"/>
                                        <p:tgtEl>
                                          <p:spTgt spid="3">
                                            <p:txEl>
                                              <p:pRg st="3" end="3"/>
                                            </p:txEl>
                                          </p:spTgt>
                                        </p:tgtEl>
                                      </p:cBhvr>
                                    </p:animEffect>
                                    <p:anim calcmode="lin" valueType="num">
                                      <p:cBhvr>
                                        <p:cTn id="32" dur="25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250" fill="hold"/>
                                        <p:tgtEl>
                                          <p:spTgt spid="3">
                                            <p:txEl>
                                              <p:pRg st="3" end="3"/>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250"/>
                                        <p:tgtEl>
                                          <p:spTgt spid="3">
                                            <p:txEl>
                                              <p:pRg st="4" end="4"/>
                                            </p:txEl>
                                          </p:spTgt>
                                        </p:tgtEl>
                                      </p:cBhvr>
                                    </p:animEffect>
                                    <p:anim calcmode="lin" valueType="num">
                                      <p:cBhvr>
                                        <p:cTn id="37" dur="25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8" dur="25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500"/>
                                        <p:tgtEl>
                                          <p:spTgt spid="3">
                                            <p:txEl>
                                              <p:pRg st="5" end="5"/>
                                            </p:txEl>
                                          </p:spTgt>
                                        </p:tgtEl>
                                      </p:cBhvr>
                                    </p:animEffect>
                                    <p:anim calcmode="lin" valueType="num">
                                      <p:cBhvr>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5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Effect transition="in" filter="fade">
                                      <p:cBhvr>
                                        <p:cTn id="48" dur="250"/>
                                        <p:tgtEl>
                                          <p:spTgt spid="3">
                                            <p:txEl>
                                              <p:pRg st="6" end="6"/>
                                            </p:txEl>
                                          </p:spTgt>
                                        </p:tgtEl>
                                      </p:cBhvr>
                                    </p:animEffect>
                                    <p:anim calcmode="lin" valueType="num">
                                      <p:cBhvr>
                                        <p:cTn id="49" dur="25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0" dur="250" fill="hold"/>
                                        <p:tgtEl>
                                          <p:spTgt spid="3">
                                            <p:txEl>
                                              <p:pRg st="6" end="6"/>
                                            </p:txEl>
                                          </p:spTgt>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
                                            <p:txEl>
                                              <p:pRg st="7" end="7"/>
                                            </p:txEl>
                                          </p:spTgt>
                                        </p:tgtEl>
                                        <p:attrNameLst>
                                          <p:attrName>style.visibility</p:attrName>
                                        </p:attrNameLst>
                                      </p:cBhvr>
                                      <p:to>
                                        <p:strVal val="visible"/>
                                      </p:to>
                                    </p:set>
                                    <p:animEffect transition="in" filter="fade">
                                      <p:cBhvr>
                                        <p:cTn id="53" dur="250"/>
                                        <p:tgtEl>
                                          <p:spTgt spid="3">
                                            <p:txEl>
                                              <p:pRg st="7" end="7"/>
                                            </p:txEl>
                                          </p:spTgt>
                                        </p:tgtEl>
                                      </p:cBhvr>
                                    </p:animEffect>
                                    <p:anim calcmode="lin" valueType="num">
                                      <p:cBhvr>
                                        <p:cTn id="54" dur="25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5" dur="25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par>
                          <p:cTn id="56" fill="hold">
                            <p:stCondLst>
                              <p:cond delay="3250"/>
                            </p:stCondLst>
                            <p:childTnLst>
                              <p:par>
                                <p:cTn id="57" presetID="42" presetClass="entr" presetSubtype="0" fill="hold" grpId="0" nodeType="afterEffect">
                                  <p:stCondLst>
                                    <p:cond delay="0"/>
                                  </p:stCondLst>
                                  <p:childTnLst>
                                    <p:set>
                                      <p:cBhvr>
                                        <p:cTn id="58" dur="1" fill="hold">
                                          <p:stCondLst>
                                            <p:cond delay="0"/>
                                          </p:stCondLst>
                                        </p:cTn>
                                        <p:tgtEl>
                                          <p:spTgt spid="3">
                                            <p:txEl>
                                              <p:pRg st="8" end="8"/>
                                            </p:txEl>
                                          </p:spTgt>
                                        </p:tgtEl>
                                        <p:attrNameLst>
                                          <p:attrName>style.visibility</p:attrName>
                                        </p:attrNameLst>
                                      </p:cBhvr>
                                      <p:to>
                                        <p:strVal val="visible"/>
                                      </p:to>
                                    </p:set>
                                    <p:animEffect transition="in" filter="fade">
                                      <p:cBhvr>
                                        <p:cTn id="59" dur="250"/>
                                        <p:tgtEl>
                                          <p:spTgt spid="3">
                                            <p:txEl>
                                              <p:pRg st="8" end="8"/>
                                            </p:txEl>
                                          </p:spTgt>
                                        </p:tgtEl>
                                      </p:cBhvr>
                                    </p:animEffect>
                                    <p:anim calcmode="lin" valueType="num">
                                      <p:cBhvr>
                                        <p:cTn id="60" dur="25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1" dur="25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par>
                          <p:cTn id="62" fill="hold">
                            <p:stCondLst>
                              <p:cond delay="3500"/>
                            </p:stCondLst>
                            <p:childTnLst>
                              <p:par>
                                <p:cTn id="63" presetID="42" presetClass="entr" presetSubtype="0" fill="hold" grpId="0" nodeType="afterEffect">
                                  <p:stCondLst>
                                    <p:cond delay="0"/>
                                  </p:stCondLst>
                                  <p:childTnLst>
                                    <p:set>
                                      <p:cBhvr>
                                        <p:cTn id="64" dur="1" fill="hold">
                                          <p:stCondLst>
                                            <p:cond delay="0"/>
                                          </p:stCondLst>
                                        </p:cTn>
                                        <p:tgtEl>
                                          <p:spTgt spid="3">
                                            <p:txEl>
                                              <p:pRg st="9" end="9"/>
                                            </p:txEl>
                                          </p:spTgt>
                                        </p:tgtEl>
                                        <p:attrNameLst>
                                          <p:attrName>style.visibility</p:attrName>
                                        </p:attrNameLst>
                                      </p:cBhvr>
                                      <p:to>
                                        <p:strVal val="visible"/>
                                      </p:to>
                                    </p:set>
                                    <p:animEffect transition="in" filter="fade">
                                      <p:cBhvr>
                                        <p:cTn id="65" dur="500"/>
                                        <p:tgtEl>
                                          <p:spTgt spid="3">
                                            <p:txEl>
                                              <p:pRg st="9" end="9"/>
                                            </p:txEl>
                                          </p:spTgt>
                                        </p:tgtEl>
                                      </p:cBhvr>
                                    </p:animEffect>
                                    <p:anim calcmode="lin" valueType="num">
                                      <p:cBhvr>
                                        <p:cTn id="66"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7" dur="5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par>
                          <p:cTn id="68" fill="hold">
                            <p:stCondLst>
                              <p:cond delay="4000"/>
                            </p:stCondLst>
                            <p:childTnLst>
                              <p:par>
                                <p:cTn id="69" presetID="42" presetClass="entr" presetSubtype="0" fill="hold" grpId="0" nodeType="afterEffect">
                                  <p:stCondLst>
                                    <p:cond delay="0"/>
                                  </p:stCondLst>
                                  <p:childTnLst>
                                    <p:set>
                                      <p:cBhvr>
                                        <p:cTn id="70" dur="1" fill="hold">
                                          <p:stCondLst>
                                            <p:cond delay="0"/>
                                          </p:stCondLst>
                                        </p:cTn>
                                        <p:tgtEl>
                                          <p:spTgt spid="3">
                                            <p:txEl>
                                              <p:pRg st="10" end="10"/>
                                            </p:txEl>
                                          </p:spTgt>
                                        </p:tgtEl>
                                        <p:attrNameLst>
                                          <p:attrName>style.visibility</p:attrName>
                                        </p:attrNameLst>
                                      </p:cBhvr>
                                      <p:to>
                                        <p:strVal val="visible"/>
                                      </p:to>
                                    </p:set>
                                    <p:animEffect transition="in" filter="fade">
                                      <p:cBhvr>
                                        <p:cTn id="71" dur="250"/>
                                        <p:tgtEl>
                                          <p:spTgt spid="3">
                                            <p:txEl>
                                              <p:pRg st="10" end="10"/>
                                            </p:txEl>
                                          </p:spTgt>
                                        </p:tgtEl>
                                      </p:cBhvr>
                                    </p:animEffect>
                                    <p:anim calcmode="lin" valueType="num">
                                      <p:cBhvr>
                                        <p:cTn id="72" dur="25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3" dur="250" fill="hold"/>
                                        <p:tgtEl>
                                          <p:spTgt spid="3">
                                            <p:txEl>
                                              <p:pRg st="10" end="10"/>
                                            </p:txEl>
                                          </p:spTgt>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
                                            <p:txEl>
                                              <p:pRg st="11" end="11"/>
                                            </p:txEl>
                                          </p:spTgt>
                                        </p:tgtEl>
                                        <p:attrNameLst>
                                          <p:attrName>style.visibility</p:attrName>
                                        </p:attrNameLst>
                                      </p:cBhvr>
                                      <p:to>
                                        <p:strVal val="visible"/>
                                      </p:to>
                                    </p:set>
                                    <p:animEffect transition="in" filter="fade">
                                      <p:cBhvr>
                                        <p:cTn id="76" dur="250"/>
                                        <p:tgtEl>
                                          <p:spTgt spid="3">
                                            <p:txEl>
                                              <p:pRg st="11" end="11"/>
                                            </p:txEl>
                                          </p:spTgt>
                                        </p:tgtEl>
                                      </p:cBhvr>
                                    </p:animEffect>
                                    <p:anim calcmode="lin" valueType="num">
                                      <p:cBhvr>
                                        <p:cTn id="77" dur="25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78" dur="250" fill="hold"/>
                                        <p:tgtEl>
                                          <p:spTgt spid="3">
                                            <p:txEl>
                                              <p:pRg st="11" end="11"/>
                                            </p:txEl>
                                          </p:spTgt>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3">
                                            <p:txEl>
                                              <p:pRg st="12" end="12"/>
                                            </p:txEl>
                                          </p:spTgt>
                                        </p:tgtEl>
                                        <p:attrNameLst>
                                          <p:attrName>style.visibility</p:attrName>
                                        </p:attrNameLst>
                                      </p:cBhvr>
                                      <p:to>
                                        <p:strVal val="visible"/>
                                      </p:to>
                                    </p:set>
                                    <p:animEffect transition="in" filter="fade">
                                      <p:cBhvr>
                                        <p:cTn id="81" dur="250"/>
                                        <p:tgtEl>
                                          <p:spTgt spid="3">
                                            <p:txEl>
                                              <p:pRg st="12" end="12"/>
                                            </p:txEl>
                                          </p:spTgt>
                                        </p:tgtEl>
                                      </p:cBhvr>
                                    </p:animEffect>
                                    <p:anim calcmode="lin" valueType="num">
                                      <p:cBhvr>
                                        <p:cTn id="82" dur="25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83" dur="25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par>
                          <p:cTn id="84" fill="hold">
                            <p:stCondLst>
                              <p:cond delay="4250"/>
                            </p:stCondLst>
                            <p:childTnLst>
                              <p:par>
                                <p:cTn id="85" presetID="42" presetClass="entr" presetSubtype="0" fill="hold" grpId="0" nodeType="afterEffect">
                                  <p:stCondLst>
                                    <p:cond delay="0"/>
                                  </p:stCondLst>
                                  <p:childTnLst>
                                    <p:set>
                                      <p:cBhvr>
                                        <p:cTn id="86" dur="1" fill="hold">
                                          <p:stCondLst>
                                            <p:cond delay="0"/>
                                          </p:stCondLst>
                                        </p:cTn>
                                        <p:tgtEl>
                                          <p:spTgt spid="3">
                                            <p:txEl>
                                              <p:pRg st="13" end="13"/>
                                            </p:txEl>
                                          </p:spTgt>
                                        </p:tgtEl>
                                        <p:attrNameLst>
                                          <p:attrName>style.visibility</p:attrName>
                                        </p:attrNameLst>
                                      </p:cBhvr>
                                      <p:to>
                                        <p:strVal val="visible"/>
                                      </p:to>
                                    </p:set>
                                    <p:animEffect transition="in" filter="fade">
                                      <p:cBhvr>
                                        <p:cTn id="87" dur="500"/>
                                        <p:tgtEl>
                                          <p:spTgt spid="3">
                                            <p:txEl>
                                              <p:pRg st="13" end="13"/>
                                            </p:txEl>
                                          </p:spTgt>
                                        </p:tgtEl>
                                      </p:cBhvr>
                                    </p:animEffect>
                                    <p:anim calcmode="lin" valueType="num">
                                      <p:cBhvr>
                                        <p:cTn id="88"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89" dur="5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par>
                          <p:cTn id="90" fill="hold">
                            <p:stCondLst>
                              <p:cond delay="4750"/>
                            </p:stCondLst>
                            <p:childTnLst>
                              <p:par>
                                <p:cTn id="91" presetID="42" presetClass="entr" presetSubtype="0" fill="hold" grpId="0" nodeType="afterEffect">
                                  <p:stCondLst>
                                    <p:cond delay="0"/>
                                  </p:stCondLst>
                                  <p:childTnLst>
                                    <p:set>
                                      <p:cBhvr>
                                        <p:cTn id="92" dur="1" fill="hold">
                                          <p:stCondLst>
                                            <p:cond delay="0"/>
                                          </p:stCondLst>
                                        </p:cTn>
                                        <p:tgtEl>
                                          <p:spTgt spid="3">
                                            <p:txEl>
                                              <p:pRg st="14" end="14"/>
                                            </p:txEl>
                                          </p:spTgt>
                                        </p:tgtEl>
                                        <p:attrNameLst>
                                          <p:attrName>style.visibility</p:attrName>
                                        </p:attrNameLst>
                                      </p:cBhvr>
                                      <p:to>
                                        <p:strVal val="visible"/>
                                      </p:to>
                                    </p:set>
                                    <p:animEffect transition="in" filter="fade">
                                      <p:cBhvr>
                                        <p:cTn id="93" dur="250"/>
                                        <p:tgtEl>
                                          <p:spTgt spid="3">
                                            <p:txEl>
                                              <p:pRg st="14" end="14"/>
                                            </p:txEl>
                                          </p:spTgt>
                                        </p:tgtEl>
                                      </p:cBhvr>
                                    </p:animEffect>
                                    <p:anim calcmode="lin" valueType="num">
                                      <p:cBhvr>
                                        <p:cTn id="94" dur="250" fill="hold"/>
                                        <p:tgtEl>
                                          <p:spTgt spid="3">
                                            <p:txEl>
                                              <p:pRg st="14" end="14"/>
                                            </p:txEl>
                                          </p:spTgt>
                                        </p:tgtEl>
                                        <p:attrNameLst>
                                          <p:attrName>ppt_x</p:attrName>
                                        </p:attrNameLst>
                                      </p:cBhvr>
                                      <p:tavLst>
                                        <p:tav tm="0">
                                          <p:val>
                                            <p:strVal val="#ppt_x"/>
                                          </p:val>
                                        </p:tav>
                                        <p:tav tm="100000">
                                          <p:val>
                                            <p:strVal val="#ppt_x"/>
                                          </p:val>
                                        </p:tav>
                                      </p:tavLst>
                                    </p:anim>
                                    <p:anim calcmode="lin" valueType="num">
                                      <p:cBhvr>
                                        <p:cTn id="95" dur="250" fill="hold"/>
                                        <p:tgtEl>
                                          <p:spTgt spid="3">
                                            <p:txEl>
                                              <p:pRg st="14" end="14"/>
                                            </p:txEl>
                                          </p:spTgt>
                                        </p:tgtEl>
                                        <p:attrNameLst>
                                          <p:attrName>ppt_y</p:attrName>
                                        </p:attrNameLst>
                                      </p:cBhvr>
                                      <p:tavLst>
                                        <p:tav tm="0">
                                          <p:val>
                                            <p:strVal val="#ppt_y+.1"/>
                                          </p:val>
                                        </p:tav>
                                        <p:tav tm="100000">
                                          <p:val>
                                            <p:strVal val="#ppt_y"/>
                                          </p:val>
                                        </p:tav>
                                      </p:tavLst>
                                    </p:anim>
                                  </p:childTnLst>
                                </p:cTn>
                              </p:par>
                            </p:childTnLst>
                          </p:cTn>
                        </p:par>
                        <p:par>
                          <p:cTn id="96" fill="hold">
                            <p:stCondLst>
                              <p:cond delay="5000"/>
                            </p:stCondLst>
                            <p:childTnLst>
                              <p:par>
                                <p:cTn id="97" presetID="42" presetClass="entr" presetSubtype="0" fill="hold" grpId="0" nodeType="afterEffect">
                                  <p:stCondLst>
                                    <p:cond delay="0"/>
                                  </p:stCondLst>
                                  <p:childTnLst>
                                    <p:set>
                                      <p:cBhvr>
                                        <p:cTn id="98" dur="1" fill="hold">
                                          <p:stCondLst>
                                            <p:cond delay="0"/>
                                          </p:stCondLst>
                                        </p:cTn>
                                        <p:tgtEl>
                                          <p:spTgt spid="3">
                                            <p:txEl>
                                              <p:pRg st="15" end="15"/>
                                            </p:txEl>
                                          </p:spTgt>
                                        </p:tgtEl>
                                        <p:attrNameLst>
                                          <p:attrName>style.visibility</p:attrName>
                                        </p:attrNameLst>
                                      </p:cBhvr>
                                      <p:to>
                                        <p:strVal val="visible"/>
                                      </p:to>
                                    </p:set>
                                    <p:animEffect transition="in" filter="fade">
                                      <p:cBhvr>
                                        <p:cTn id="99" dur="500"/>
                                        <p:tgtEl>
                                          <p:spTgt spid="3">
                                            <p:txEl>
                                              <p:pRg st="15" end="15"/>
                                            </p:txEl>
                                          </p:spTgt>
                                        </p:tgtEl>
                                      </p:cBhvr>
                                    </p:animEffect>
                                    <p:anim calcmode="lin" valueType="num">
                                      <p:cBhvr>
                                        <p:cTn id="100" dur="500" fill="hold"/>
                                        <p:tgtEl>
                                          <p:spTgt spid="3">
                                            <p:txEl>
                                              <p:pRg st="15" end="15"/>
                                            </p:txEl>
                                          </p:spTgt>
                                        </p:tgtEl>
                                        <p:attrNameLst>
                                          <p:attrName>ppt_x</p:attrName>
                                        </p:attrNameLst>
                                      </p:cBhvr>
                                      <p:tavLst>
                                        <p:tav tm="0">
                                          <p:val>
                                            <p:strVal val="#ppt_x"/>
                                          </p:val>
                                        </p:tav>
                                        <p:tav tm="100000">
                                          <p:val>
                                            <p:strVal val="#ppt_x"/>
                                          </p:val>
                                        </p:tav>
                                      </p:tavLst>
                                    </p:anim>
                                    <p:anim calcmode="lin" valueType="num">
                                      <p:cBhvr>
                                        <p:cTn id="101" dur="500" fill="hold"/>
                                        <p:tgtEl>
                                          <p:spTgt spid="3">
                                            <p:txEl>
                                              <p:pRg st="15" end="1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седство">
  <a:themeElements>
    <a:clrScheme name="Соседство">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Стандартная">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оседство">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1002</TotalTime>
  <Words>440</Words>
  <Application>Microsoft Office PowerPoint</Application>
  <PresentationFormat>Экран (4:3)</PresentationFormat>
  <Paragraphs>87</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Соседство</vt:lpstr>
      <vt:lpstr>Проектная работа Чистота-залог здоровья.</vt:lpstr>
      <vt:lpstr>Оглавление:</vt:lpstr>
      <vt:lpstr>Актуальность темы</vt:lpstr>
      <vt:lpstr>Цель:</vt:lpstr>
      <vt:lpstr>История </vt:lpstr>
      <vt:lpstr>Изобретение собственно мыла зачастую приписывают римлянам и относят его к первому тысячелетию до нашей эры. Легенда гласит, что слово мыло (англ. soap) произошло от названия горы Сапо, на которой совершались жертвоприношения богам. Смесь из растопленного животного жира и древесной золы жертвенного костра смыло дождем в глинистый грунт берега реки Тибр. А женщины, стиравшие там белье, обратили внимание, что благодаря этой смеси одежда отстирывается значительно легче.</vt:lpstr>
      <vt:lpstr>Различные способы изготовления мыла.</vt:lpstr>
      <vt:lpstr>Влияние мыла на кожу</vt:lpstr>
      <vt:lpstr>2.1. Опрос учащихся</vt:lpstr>
      <vt:lpstr>Практическая часть</vt:lpstr>
      <vt:lpstr>1.Плавление основы</vt:lpstr>
      <vt:lpstr>2. Добавление отдушек и красителей </vt:lpstr>
      <vt:lpstr>3. Формирование мыла, заливка в форму </vt:lpstr>
      <vt:lpstr>4. Результат</vt:lpstr>
      <vt:lpstr>3. Вывод.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Чистота-залог здоровья.</dc:title>
  <dc:creator>1</dc:creator>
  <cp:lastModifiedBy>Olga-PC</cp:lastModifiedBy>
  <cp:revision>55</cp:revision>
  <dcterms:created xsi:type="dcterms:W3CDTF">2022-02-24T18:00:07Z</dcterms:created>
  <dcterms:modified xsi:type="dcterms:W3CDTF">2022-04-27T18:06:10Z</dcterms:modified>
</cp:coreProperties>
</file>