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0" r:id="rId4"/>
    <p:sldId id="257" r:id="rId5"/>
    <p:sldId id="258" r:id="rId6"/>
    <p:sldId id="259" r:id="rId7"/>
    <p:sldId id="260" r:id="rId8"/>
    <p:sldId id="276" r:id="rId9"/>
    <p:sldId id="261" r:id="rId10"/>
    <p:sldId id="271" r:id="rId11"/>
    <p:sldId id="275" r:id="rId12"/>
    <p:sldId id="269" r:id="rId13"/>
    <p:sldId id="262" r:id="rId14"/>
    <p:sldId id="263" r:id="rId15"/>
    <p:sldId id="264" r:id="rId16"/>
    <p:sldId id="265" r:id="rId17"/>
    <p:sldId id="266" r:id="rId18"/>
    <p:sldId id="273" r:id="rId19"/>
    <p:sldId id="267" r:id="rId20"/>
    <p:sldId id="268" r:id="rId21"/>
    <p:sldId id="272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9D7E3-C8C2-4A5C-ABC4-1109CADE28A1}" type="datetimeFigureOut">
              <a:rPr lang="ru-RU" smtClean="0"/>
              <a:t>08.09.2018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AA371-48DF-408C-AF0E-D6625C30C1F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500174"/>
            <a:ext cx="3423367" cy="25907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06" y="285728"/>
            <a:ext cx="5672150" cy="1470025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ЦАРСТВО ЖИВОТНЫЕ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57222" y="1285860"/>
            <a:ext cx="6400800" cy="1752600"/>
          </a:xfrm>
        </p:spPr>
        <p:txBody>
          <a:bodyPr/>
          <a:lstStyle/>
          <a:p>
            <a:r>
              <a:rPr lang="ru-RU" dirty="0" smtClean="0"/>
              <a:t>Общая характеристика</a:t>
            </a:r>
            <a:endParaRPr lang="ru-RU" dirty="0"/>
          </a:p>
        </p:txBody>
      </p:sp>
      <p:pic>
        <p:nvPicPr>
          <p:cNvPr id="25602" name="Picture 2" descr="ÐÐ°ÑÑÐ¸Ð½ÐºÐ¸ Ð¿Ð¾ Ð·Ð°Ð¿ÑÐ¾ÑÑ ÑÐ°ÑÑÑÐ²Ð¾ Ð¶Ð¸Ð²Ð¾ÑÐ½ÑÑ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00240"/>
            <a:ext cx="5853104" cy="4464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Основные признаки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5. </a:t>
            </a:r>
            <a:r>
              <a:rPr lang="ru-RU" b="1" dirty="0" smtClean="0"/>
              <a:t>Раздражимость</a:t>
            </a:r>
            <a:r>
              <a:rPr lang="ru-RU" dirty="0"/>
              <a:t>, проявляющаяся в таксисах у одноклеточных и рефлексах у многоклеточных;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643314"/>
            <a:ext cx="8143932" cy="264320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Реакция </a:t>
            </a:r>
            <a:r>
              <a:rPr lang="ru-RU" sz="2800" dirty="0"/>
              <a:t>на внешние воздействия у животных реализуется в форме движения, у большинства многоклеточных с помощью развитой нервной системы (мышечные и нервные клетки обладают возбудимостью);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Сходство между растениями и животными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 </a:t>
            </a:r>
            <a:r>
              <a:rPr lang="ru-RU" dirty="0" smtClean="0"/>
              <a:t>общность </a:t>
            </a:r>
            <a:r>
              <a:rPr lang="ru-RU" dirty="0"/>
              <a:t>происхождения одноклеточных форм;</a:t>
            </a:r>
          </a:p>
          <a:p>
            <a:r>
              <a:rPr lang="ru-RU" dirty="0" smtClean="0"/>
              <a:t>обмен </a:t>
            </a:r>
            <a:r>
              <a:rPr lang="ru-RU" dirty="0"/>
              <a:t>веществ и энергии (питание, дыхание, выделение);</a:t>
            </a:r>
          </a:p>
          <a:p>
            <a:r>
              <a:rPr lang="ru-RU" dirty="0" smtClean="0"/>
              <a:t>клеточное </a:t>
            </a:r>
            <a:r>
              <a:rPr lang="ru-RU" dirty="0"/>
              <a:t>строение;</a:t>
            </a:r>
          </a:p>
          <a:p>
            <a:r>
              <a:rPr lang="ru-RU" dirty="0" smtClean="0"/>
              <a:t>рост </a:t>
            </a:r>
            <a:r>
              <a:rPr lang="ru-RU" dirty="0"/>
              <a:t>и способы размножения;</a:t>
            </a:r>
          </a:p>
          <a:p>
            <a:r>
              <a:rPr lang="ru-RU" dirty="0" smtClean="0"/>
              <a:t>кодирование</a:t>
            </a:r>
            <a:r>
              <a:rPr lang="ru-RU" dirty="0"/>
              <a:t>, передача и реализация наследственной информации;</a:t>
            </a:r>
          </a:p>
          <a:p>
            <a:r>
              <a:rPr lang="ru-RU" dirty="0" smtClean="0"/>
              <a:t>раздражимость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Животные отличаются от растений и грибов тем, что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питаются готовыми органическими </a:t>
            </a:r>
            <a:r>
              <a:rPr lang="ru-RU" dirty="0" smtClean="0"/>
              <a:t>веществами;</a:t>
            </a:r>
            <a:endParaRPr lang="ru-RU" dirty="0"/>
          </a:p>
          <a:p>
            <a:r>
              <a:rPr lang="ru-RU" dirty="0" smtClean="0"/>
              <a:t>не </a:t>
            </a:r>
            <a:r>
              <a:rPr lang="ru-RU" dirty="0"/>
              <a:t>способны к </a:t>
            </a:r>
            <a:r>
              <a:rPr lang="ru-RU" dirty="0" smtClean="0"/>
              <a:t>фотосинтезу;</a:t>
            </a:r>
          </a:p>
          <a:p>
            <a:r>
              <a:rPr lang="ru-RU" dirty="0" smtClean="0"/>
              <a:t>подавляющее </a:t>
            </a:r>
            <a:r>
              <a:rPr lang="ru-RU" dirty="0"/>
              <a:t>большинство способно перемещаться и совершать различные активные </a:t>
            </a:r>
            <a:r>
              <a:rPr lang="ru-RU" dirty="0" smtClean="0"/>
              <a:t>движения;</a:t>
            </a:r>
          </a:p>
          <a:p>
            <a:r>
              <a:rPr lang="ru-RU" dirty="0" smtClean="0"/>
              <a:t>имеются </a:t>
            </a:r>
            <a:r>
              <a:rPr lang="ru-RU" dirty="0"/>
              <a:t>системы органов: пищеварительная, дыхательная, нервная, выделительная, опорно-двигательная.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Известно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около 2 млн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видов животных.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972452" cy="44720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Царство Животные подразделяется на </a:t>
            </a:r>
            <a:r>
              <a:rPr lang="ru-RU" dirty="0" err="1"/>
              <a:t>подцарства</a:t>
            </a:r>
            <a:r>
              <a:rPr lang="ru-RU" dirty="0"/>
              <a:t>:</a:t>
            </a:r>
          </a:p>
          <a:p>
            <a:pPr>
              <a:buNone/>
            </a:pPr>
            <a:r>
              <a:rPr lang="ru-RU" dirty="0" smtClean="0"/>
              <a:t>1. Простейшие</a:t>
            </a:r>
            <a:r>
              <a:rPr lang="ru-RU" dirty="0"/>
              <a:t>, или Одноклеточные;</a:t>
            </a:r>
          </a:p>
          <a:p>
            <a:pPr>
              <a:buNone/>
            </a:pPr>
            <a:r>
              <a:rPr lang="ru-RU" dirty="0" smtClean="0"/>
              <a:t>2. Многоклеточные</a:t>
            </a:r>
            <a:r>
              <a:rPr lang="ru-RU" dirty="0"/>
              <a:t>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286256"/>
            <a:ext cx="8215370" cy="20717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последнее время животных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подцарства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Простейшие разделяют на 7 типов,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подцарства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Многоклеточные – на 17 типов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Подцарство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Простейшие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или </a:t>
            </a: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Одноклеточные (</a:t>
            </a:r>
            <a:r>
              <a:rPr lang="ru-RU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Protozoa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Тип </a:t>
            </a:r>
            <a:r>
              <a:rPr lang="ru-RU" i="1" dirty="0" err="1"/>
              <a:t>Саркомастигофоры</a:t>
            </a:r>
            <a:r>
              <a:rPr lang="ru-RU" i="1" dirty="0"/>
              <a:t> (</a:t>
            </a:r>
            <a:r>
              <a:rPr lang="en-US" i="1" dirty="0" err="1"/>
              <a:t>Sarcomastigophora</a:t>
            </a:r>
            <a:r>
              <a:rPr lang="en-US" i="1" dirty="0"/>
              <a:t>)</a:t>
            </a:r>
            <a:endParaRPr lang="en-US" dirty="0"/>
          </a:p>
          <a:p>
            <a:r>
              <a:rPr lang="ru-RU" dirty="0"/>
              <a:t>Тип </a:t>
            </a:r>
            <a:r>
              <a:rPr lang="ru-RU" i="1" dirty="0" err="1"/>
              <a:t>Апикомплексы</a:t>
            </a:r>
            <a:r>
              <a:rPr lang="ru-RU" i="1" dirty="0"/>
              <a:t> (</a:t>
            </a:r>
            <a:r>
              <a:rPr lang="en-US" i="1" dirty="0" err="1"/>
              <a:t>Apicomplexa</a:t>
            </a:r>
            <a:r>
              <a:rPr lang="en-US" i="1" dirty="0"/>
              <a:t>)</a:t>
            </a:r>
            <a:endParaRPr lang="en-US" dirty="0"/>
          </a:p>
          <a:p>
            <a:r>
              <a:rPr lang="ru-RU" dirty="0"/>
              <a:t>Тип </a:t>
            </a:r>
            <a:r>
              <a:rPr lang="ru-RU" i="1" dirty="0" err="1"/>
              <a:t>Миксоспоридии</a:t>
            </a:r>
            <a:r>
              <a:rPr lang="ru-RU" i="1" dirty="0"/>
              <a:t> (</a:t>
            </a:r>
            <a:r>
              <a:rPr lang="en-US" i="1" dirty="0" err="1"/>
              <a:t>Myxozoa</a:t>
            </a:r>
            <a:r>
              <a:rPr lang="en-US" i="1" dirty="0"/>
              <a:t>)</a:t>
            </a:r>
            <a:endParaRPr lang="en-US" dirty="0"/>
          </a:p>
          <a:p>
            <a:r>
              <a:rPr lang="ru-RU" dirty="0"/>
              <a:t>Тип </a:t>
            </a:r>
            <a:r>
              <a:rPr lang="ru-RU" i="1" dirty="0" err="1"/>
              <a:t>Микроспоридии</a:t>
            </a:r>
            <a:r>
              <a:rPr lang="ru-RU" i="1" dirty="0"/>
              <a:t> (</a:t>
            </a:r>
            <a:r>
              <a:rPr lang="en-US" i="1" dirty="0" err="1"/>
              <a:t>Microspora</a:t>
            </a:r>
            <a:r>
              <a:rPr lang="en-US" i="1" dirty="0"/>
              <a:t>)</a:t>
            </a:r>
            <a:endParaRPr lang="en-US" dirty="0"/>
          </a:p>
          <a:p>
            <a:r>
              <a:rPr lang="ru-RU" dirty="0"/>
              <a:t>Тип </a:t>
            </a:r>
            <a:r>
              <a:rPr lang="ru-RU" i="1" dirty="0"/>
              <a:t>Инфузории (</a:t>
            </a:r>
            <a:r>
              <a:rPr lang="en-US" i="1" dirty="0" err="1"/>
              <a:t>Ciliophora</a:t>
            </a:r>
            <a:r>
              <a:rPr lang="en-US" i="1" dirty="0"/>
              <a:t>)</a:t>
            </a:r>
            <a:endParaRPr lang="en-US" dirty="0"/>
          </a:p>
          <a:p>
            <a:r>
              <a:rPr lang="ru-RU" dirty="0"/>
              <a:t>Тип </a:t>
            </a:r>
            <a:r>
              <a:rPr lang="ru-RU" i="1" dirty="0" err="1"/>
              <a:t>Лабиринтулы</a:t>
            </a:r>
            <a:r>
              <a:rPr lang="ru-RU" i="1" dirty="0"/>
              <a:t> (</a:t>
            </a:r>
            <a:r>
              <a:rPr lang="en-US" i="1" dirty="0" err="1"/>
              <a:t>Labirinthomorpha</a:t>
            </a:r>
            <a:r>
              <a:rPr lang="en-US" i="1" dirty="0"/>
              <a:t>)</a:t>
            </a:r>
            <a:endParaRPr lang="en-US" dirty="0"/>
          </a:p>
          <a:p>
            <a:r>
              <a:rPr lang="ru-RU" dirty="0"/>
              <a:t>Тип </a:t>
            </a:r>
            <a:r>
              <a:rPr lang="ru-RU" i="1" dirty="0" err="1"/>
              <a:t>Асцетоспоридии</a:t>
            </a:r>
            <a:r>
              <a:rPr lang="ru-RU" i="1" dirty="0"/>
              <a:t> (</a:t>
            </a:r>
            <a:r>
              <a:rPr lang="en-US" i="1" dirty="0" err="1"/>
              <a:t>Ascetospora</a:t>
            </a:r>
            <a:r>
              <a:rPr lang="en-US" i="1" dirty="0"/>
              <a:t>)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Подцарство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Многоклеточные (</a:t>
            </a:r>
            <a:r>
              <a:rPr lang="en-US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Metazoa</a:t>
            </a:r>
            <a:r>
              <a:rPr lang="en-US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71602" y="1643050"/>
            <a:ext cx="8229600" cy="4525963"/>
          </a:xfrm>
        </p:spPr>
        <p:txBody>
          <a:bodyPr>
            <a:noAutofit/>
          </a:bodyPr>
          <a:lstStyle/>
          <a:p>
            <a:pPr lvl="3">
              <a:buFont typeface="Arial" pitchFamily="34" charset="0"/>
              <a:buChar char="•"/>
            </a:pPr>
            <a:r>
              <a:rPr lang="ru-RU" sz="2800" dirty="0" smtClean="0"/>
              <a:t>Тип</a:t>
            </a:r>
            <a:r>
              <a:rPr lang="ru-RU" sz="2800" dirty="0"/>
              <a:t> </a:t>
            </a:r>
            <a:r>
              <a:rPr lang="ru-RU" sz="2800" i="1" dirty="0"/>
              <a:t>Пластинчатые (</a:t>
            </a:r>
            <a:r>
              <a:rPr lang="en-US" sz="2800" i="1" dirty="0" err="1"/>
              <a:t>Placozoa</a:t>
            </a:r>
            <a:r>
              <a:rPr lang="en-US" sz="2800" i="1" dirty="0"/>
              <a:t>)</a:t>
            </a:r>
            <a:endParaRPr lang="en-US" sz="2800" dirty="0"/>
          </a:p>
          <a:p>
            <a:pPr lvl="3">
              <a:buFont typeface="Arial" pitchFamily="34" charset="0"/>
              <a:buChar char="•"/>
            </a:pPr>
            <a:r>
              <a:rPr lang="ru-RU" sz="2800" dirty="0" smtClean="0"/>
              <a:t>Тип</a:t>
            </a:r>
            <a:r>
              <a:rPr lang="ru-RU" sz="2800" dirty="0"/>
              <a:t> </a:t>
            </a:r>
            <a:r>
              <a:rPr lang="ru-RU" sz="2800" i="1" dirty="0"/>
              <a:t>Губки</a:t>
            </a:r>
            <a:r>
              <a:rPr lang="ru-RU" sz="2800" dirty="0"/>
              <a:t> (</a:t>
            </a:r>
            <a:r>
              <a:rPr lang="en-US" sz="2800" i="1" dirty="0" err="1"/>
              <a:t>Porifera</a:t>
            </a:r>
            <a:r>
              <a:rPr lang="en-US" sz="2800" dirty="0"/>
              <a:t>, </a:t>
            </a:r>
            <a:r>
              <a:rPr lang="ru-RU" sz="2800" dirty="0"/>
              <a:t>или </a:t>
            </a:r>
            <a:r>
              <a:rPr lang="en-US" sz="2800" i="1" dirty="0" err="1"/>
              <a:t>Spongia</a:t>
            </a:r>
            <a:r>
              <a:rPr lang="en-US" sz="2800" dirty="0"/>
              <a:t>)</a:t>
            </a:r>
          </a:p>
          <a:p>
            <a:pPr lvl="3">
              <a:buFont typeface="Arial" pitchFamily="34" charset="0"/>
              <a:buChar char="•"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Тип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 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Кишечнополостные (</a:t>
            </a:r>
            <a:r>
              <a:rPr lang="en-US" sz="2800" b="1" i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Coelenterata</a:t>
            </a:r>
            <a:r>
              <a:rPr lang="en-US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lvl="3">
              <a:buFont typeface="Arial" pitchFamily="34" charset="0"/>
              <a:buChar char="•"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Тип 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Гребневики (</a:t>
            </a:r>
            <a:r>
              <a:rPr lang="en-US" sz="2800" b="1" i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Ctenophora</a:t>
            </a:r>
            <a:r>
              <a:rPr lang="en-US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en-US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lvl="3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Тип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Плоские черви (</a:t>
            </a:r>
            <a:r>
              <a:rPr lang="en-US" sz="2800" b="1" i="1" dirty="0" err="1">
                <a:solidFill>
                  <a:schemeClr val="accent2">
                    <a:lumMod val="75000"/>
                  </a:schemeClr>
                </a:solidFill>
              </a:rPr>
              <a:t>Plathelminthes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  <a:p>
            <a:pPr lvl="3">
              <a:buFont typeface="Arial" pitchFamily="34" charset="0"/>
              <a:buChar char="•"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Тип 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Круглые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, или </a:t>
            </a:r>
            <a:r>
              <a:rPr lang="ru-RU" sz="2800" b="1" i="1" dirty="0" err="1">
                <a:solidFill>
                  <a:schemeClr val="accent2">
                    <a:lumMod val="75000"/>
                  </a:schemeClr>
                </a:solidFill>
              </a:rPr>
              <a:t>Первичнополостные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 черви (</a:t>
            </a:r>
            <a:r>
              <a:rPr lang="en-US" sz="2800" b="1" i="1" dirty="0" err="1">
                <a:solidFill>
                  <a:schemeClr val="accent2">
                    <a:lumMod val="75000"/>
                  </a:schemeClr>
                </a:solidFill>
              </a:rPr>
              <a:t>Nemathelminthes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  <a:p>
            <a:pPr lvl="3"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Тип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Немертины (</a:t>
            </a:r>
            <a:r>
              <a:rPr lang="en-US" sz="2800" b="1" i="1" dirty="0" err="1">
                <a:solidFill>
                  <a:schemeClr val="accent2">
                    <a:lumMod val="75000"/>
                  </a:schemeClr>
                </a:solidFill>
              </a:rPr>
              <a:t>Nemertina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643702" y="2714620"/>
            <a:ext cx="188595" cy="857256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929454" y="2714620"/>
            <a:ext cx="2071702" cy="9286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ЛУЧИСТЫЕ</a:t>
            </a:r>
            <a:endParaRPr lang="ru-RU" sz="2800" b="1" dirty="0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6572264" y="3786190"/>
            <a:ext cx="428628" cy="1928826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43768" y="3929066"/>
            <a:ext cx="2000232" cy="17145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ДВУСТОРОННЕ-СИММЕТРИЧНЫЕ, БЕСПОЛОСТНЫЕ</a:t>
            </a:r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Подцарство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Многоклеточные (</a:t>
            </a:r>
            <a:r>
              <a:rPr lang="en-US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Metazoa</a:t>
            </a:r>
            <a:r>
              <a:rPr lang="en-US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9"/>
            <a:ext cx="7715304" cy="385765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Кольчатые черви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Annelida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Моллюски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Molluska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 err="1">
                <a:solidFill>
                  <a:schemeClr val="accent3">
                    <a:lumMod val="50000"/>
                  </a:schemeClr>
                </a:solidFill>
              </a:rPr>
              <a:t>Онихофоры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Onychophora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Членистоногие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Arthropoda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Погонофоры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Pogonophora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Щупальцевые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Tentaculata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Щетинкочелюстные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Chaetognata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Иглокожие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Echinodermata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Полухордовые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Hemichordata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Тип 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</a:rPr>
              <a:t>Хордовые (</a:t>
            </a:r>
            <a:r>
              <a:rPr lang="en-US" sz="2400" b="1" i="1" dirty="0" err="1">
                <a:solidFill>
                  <a:schemeClr val="accent3">
                    <a:lumMod val="50000"/>
                  </a:schemeClr>
                </a:solidFill>
              </a:rPr>
              <a:t>Chordata</a:t>
            </a: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6286512" y="1714488"/>
            <a:ext cx="1000132" cy="4357718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72396" y="1928802"/>
            <a:ext cx="1214446" cy="414340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/>
              <a:t>ДВУСТОРОННЕ-СИММЕТРИЧНЫЕ.</a:t>
            </a:r>
          </a:p>
          <a:p>
            <a:pPr algn="ctr"/>
            <a:r>
              <a:rPr lang="ru-RU" b="1" dirty="0" smtClean="0"/>
              <a:t>ВТОРИЧНОПОЛОСТНЫЕ</a:t>
            </a:r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3429024"/>
          </a:xfrm>
        </p:spPr>
        <p:txBody>
          <a:bodyPr>
            <a:noAutofit/>
          </a:bodyPr>
          <a:lstStyle/>
          <a:p>
            <a:r>
              <a:rPr lang="ru-RU" sz="3200" b="1" dirty="0"/>
              <a:t>В основе классификации – «вид», родственные виды объединяются в «род», родственные роды – в «семейство», семейства в «отряд», отряды в «класс», классы в«тип», типы в «</a:t>
            </a:r>
            <a:r>
              <a:rPr lang="ru-RU" sz="3200" b="1" dirty="0" err="1"/>
              <a:t>подцарство</a:t>
            </a:r>
            <a:r>
              <a:rPr lang="ru-RU" sz="3200" b="1" dirty="0"/>
              <a:t>», </a:t>
            </a:r>
            <a:r>
              <a:rPr lang="ru-RU" sz="3200" b="1" dirty="0" err="1"/>
              <a:t>подцарства</a:t>
            </a:r>
            <a:r>
              <a:rPr lang="ru-RU" sz="3200" b="1" dirty="0"/>
              <a:t> </a:t>
            </a:r>
            <a:r>
              <a:rPr lang="ru-RU" sz="3200" b="1" dirty="0" err="1"/>
              <a:t>в</a:t>
            </a:r>
            <a:r>
              <a:rPr lang="ru-RU" sz="3200" b="1" dirty="0"/>
              <a:t> «царство».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СРЕДЫ ОБИТАНИЯ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ru-RU" b="1" i="1" dirty="0" smtClean="0"/>
              <a:t>наземно-воздушная</a:t>
            </a:r>
            <a:r>
              <a:rPr lang="ru-RU" dirty="0" smtClean="0"/>
              <a:t> </a:t>
            </a:r>
            <a:r>
              <a:rPr lang="ru-RU" dirty="0"/>
              <a:t>— млекопитающие, птицы, рептилии, амфибии, брюхоногие моллюски, пауки, насекомые;</a:t>
            </a:r>
          </a:p>
          <a:p>
            <a:pPr fontAlgn="base"/>
            <a:r>
              <a:rPr lang="ru-RU" b="1" i="1" dirty="0" smtClean="0"/>
              <a:t>почвенная</a:t>
            </a:r>
            <a:r>
              <a:rPr lang="ru-RU" dirty="0" smtClean="0"/>
              <a:t> </a:t>
            </a:r>
            <a:r>
              <a:rPr lang="ru-RU" dirty="0"/>
              <a:t>— черви, многоножки, медведки, </a:t>
            </a:r>
            <a:r>
              <a:rPr lang="ru-RU" dirty="0" err="1"/>
              <a:t>первично-бескрылые</a:t>
            </a:r>
            <a:r>
              <a:rPr lang="ru-RU" dirty="0"/>
              <a:t> насекомые;</a:t>
            </a:r>
          </a:p>
          <a:p>
            <a:pPr fontAlgn="base"/>
            <a:r>
              <a:rPr lang="ru-RU" b="1" i="1" dirty="0" smtClean="0"/>
              <a:t>водная</a:t>
            </a:r>
            <a:r>
              <a:rPr lang="ru-RU" dirty="0" smtClean="0"/>
              <a:t> </a:t>
            </a:r>
            <a:r>
              <a:rPr lang="ru-RU" dirty="0"/>
              <a:t>— рыбы, водные млекопитающие, ракообразные, моллюски, иглокожие, черви — полихеты, пиявки;</a:t>
            </a:r>
          </a:p>
          <a:p>
            <a:pPr fontAlgn="base"/>
            <a:r>
              <a:rPr lang="ru-RU" b="1" i="1" dirty="0" smtClean="0"/>
              <a:t>паразитизм</a:t>
            </a:r>
            <a:r>
              <a:rPr lang="ru-RU" dirty="0" smtClean="0"/>
              <a:t> </a:t>
            </a:r>
            <a:r>
              <a:rPr lang="ru-RU" dirty="0"/>
              <a:t>в других организмах — простейшие, плоские и круглые черви, членистоногие.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ЭВОЛЮЦИЯ ЖИВОТНЫХ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Первые живые </a:t>
            </a:r>
            <a:r>
              <a:rPr lang="ru-RU" dirty="0" err="1"/>
              <a:t>прокариотические</a:t>
            </a:r>
            <a:r>
              <a:rPr lang="ru-RU" dirty="0"/>
              <a:t> организмы появились на Земле </a:t>
            </a:r>
            <a:r>
              <a:rPr lang="ru-RU" b="1" dirty="0"/>
              <a:t>3,5–4 млрд. лет назад</a:t>
            </a:r>
            <a:r>
              <a:rPr lang="ru-RU" b="1" dirty="0" smtClean="0"/>
              <a:t>,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err="1"/>
              <a:t>эукариотические</a:t>
            </a:r>
            <a:r>
              <a:rPr lang="ru-RU" dirty="0"/>
              <a:t> – </a:t>
            </a:r>
            <a:r>
              <a:rPr lang="ru-RU" b="1" dirty="0"/>
              <a:t>около 1,5 млрд. лет назад</a:t>
            </a:r>
            <a:r>
              <a:rPr lang="ru-RU" dirty="0"/>
              <a:t>. </a:t>
            </a:r>
            <a:endParaRPr lang="ru-RU" dirty="0" smtClean="0"/>
          </a:p>
          <a:p>
            <a:pPr algn="ctr">
              <a:buNone/>
            </a:pPr>
            <a:r>
              <a:rPr lang="ru-RU" b="1" i="1" dirty="0" smtClean="0"/>
              <a:t>Далее </a:t>
            </a:r>
            <a:r>
              <a:rPr lang="ru-RU" b="1" i="1" dirty="0" err="1"/>
              <a:t>эукариотические</a:t>
            </a:r>
            <a:r>
              <a:rPr lang="ru-RU" b="1" i="1" dirty="0"/>
              <a:t> организмы эволюционировали тремя ветвями: растения, грибы, животные.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3082924"/>
          </a:xfrm>
        </p:spPr>
        <p:txBody>
          <a:bodyPr>
            <a:noAutofit/>
          </a:bodyPr>
          <a:lstStyle/>
          <a:p>
            <a:r>
              <a:rPr lang="ru-RU" sz="3200" b="1" i="1" dirty="0"/>
              <a:t>Зоология</a:t>
            </a:r>
            <a:r>
              <a:rPr lang="ru-RU" sz="3200" b="1" dirty="0"/>
              <a:t> —</a:t>
            </a:r>
            <a:br>
              <a:rPr lang="ru-RU" sz="3200" b="1" dirty="0"/>
            </a:br>
            <a:r>
              <a:rPr lang="ru-RU" sz="3200" dirty="0"/>
              <a:t>наука о животном мире, изучает строение, поведение, размножение, развитие животных, их происхождение и эволюцию, значение в природе и жизни человека.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500570"/>
            <a:ext cx="8229600" cy="164307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/>
              <a:t>Зоология условно делится на два </a:t>
            </a:r>
            <a:r>
              <a:rPr lang="ru-RU" i="1" dirty="0"/>
              <a:t>раздела</a:t>
            </a:r>
            <a:r>
              <a:rPr lang="ru-RU" dirty="0"/>
              <a:t>: зоологию беспозвоночных и зоологию позвоночных </a:t>
            </a:r>
            <a:r>
              <a:rPr lang="ru-RU" dirty="0" smtClean="0"/>
              <a:t>животных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 ЭВОЛЮЦИИ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58204" cy="500066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Одноклеточные </a:t>
            </a:r>
            <a:r>
              <a:rPr lang="ru-RU" dirty="0"/>
              <a:t>животные,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ПЕРЕХОДНАЯ ФОРМА: колониальные жгутиковые организмы</a:t>
            </a:r>
          </a:p>
          <a:p>
            <a:pPr marL="514350" indent="-514350">
              <a:buNone/>
            </a:pPr>
            <a:r>
              <a:rPr lang="ru-RU" dirty="0" smtClean="0"/>
              <a:t>2. Низшие </a:t>
            </a:r>
            <a:r>
              <a:rPr lang="ru-RU" dirty="0"/>
              <a:t>многоклеточные (пластинчатые и губки).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3. Высшие многоклеточные животные.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Кишечнополостные (</a:t>
            </a:r>
            <a:r>
              <a:rPr lang="ru-RU" dirty="0" err="1" smtClean="0"/>
              <a:t>двуслойные</a:t>
            </a:r>
            <a:r>
              <a:rPr lang="ru-RU" dirty="0" smtClean="0"/>
              <a:t>)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Плоские черви (трехслойные, без полости тела)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Круглые черти (трехслойные с первичной полостью)</a:t>
            </a:r>
          </a:p>
          <a:p>
            <a:pPr marL="514350" indent="-514350">
              <a:buFontTx/>
              <a:buChar char="-"/>
            </a:pPr>
            <a:r>
              <a:rPr lang="ru-RU" dirty="0" smtClean="0"/>
              <a:t>Кольчатые черви (трехслойные с вторичной полостью)</a:t>
            </a:r>
          </a:p>
          <a:p>
            <a:pPr marL="514350" indent="-514350">
              <a:buFontTx/>
              <a:buChar char="-"/>
            </a:pPr>
            <a:r>
              <a:rPr lang="ru-RU" dirty="0" err="1" smtClean="0"/>
              <a:t>Первичноротые</a:t>
            </a:r>
            <a:r>
              <a:rPr lang="ru-RU" dirty="0" smtClean="0"/>
              <a:t> животные (моллюски и членистоногие)</a:t>
            </a:r>
          </a:p>
          <a:p>
            <a:pPr marL="514350" indent="-514350">
              <a:buFontTx/>
              <a:buChar char="-"/>
            </a:pPr>
            <a:r>
              <a:rPr lang="ru-RU" dirty="0" err="1" smtClean="0"/>
              <a:t>Вторичноротые</a:t>
            </a:r>
            <a:r>
              <a:rPr lang="ru-RU" dirty="0" smtClean="0"/>
              <a:t> </a:t>
            </a:r>
            <a:r>
              <a:rPr lang="ru-RU" dirty="0" err="1" smtClean="0"/>
              <a:t>животые</a:t>
            </a:r>
            <a:r>
              <a:rPr lang="ru-RU" dirty="0" smtClean="0"/>
              <a:t> (иглокожие, полухордовые, хордовые)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РОЛЬ ЖИВОТНЫХ В ПРИРОДЕ И ЖИЗНИ ЧЕЛОВЕКА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fontAlgn="base"/>
            <a:r>
              <a:rPr lang="ru-RU" dirty="0"/>
              <a:t>участвуют в круговороте веществ; являются </a:t>
            </a:r>
            <a:r>
              <a:rPr lang="ru-RU" dirty="0" err="1"/>
              <a:t>консументами</a:t>
            </a:r>
            <a:r>
              <a:rPr lang="ru-RU" dirty="0"/>
              <a:t> 1—3-го порядков, иногда выполняют функции </a:t>
            </a:r>
            <a:r>
              <a:rPr lang="ru-RU" dirty="0" err="1"/>
              <a:t>редуцентов</a:t>
            </a:r>
            <a:r>
              <a:rPr lang="ru-RU" dirty="0"/>
              <a:t>;</a:t>
            </a:r>
          </a:p>
          <a:p>
            <a:pPr fontAlgn="base"/>
            <a:r>
              <a:rPr lang="ru-RU" dirty="0"/>
              <a:t>создают условия жизни для внешних и внутренних паразитов; участвуют в распространении растений, грибов, бактерий;</a:t>
            </a:r>
          </a:p>
          <a:p>
            <a:pPr fontAlgn="base"/>
            <a:r>
              <a:rPr lang="ru-RU" dirty="0"/>
              <a:t>источник пищи, сырья, медикаментов;</a:t>
            </a:r>
          </a:p>
          <a:p>
            <a:pPr fontAlgn="base"/>
            <a:r>
              <a:rPr lang="ru-RU" dirty="0"/>
              <a:t>некоторые — возбудители заболеваний;</a:t>
            </a:r>
          </a:p>
          <a:p>
            <a:pPr fontAlgn="base"/>
            <a:r>
              <a:rPr lang="ru-RU" dirty="0"/>
              <a:t>имеют научное значение как объекты исследований;</a:t>
            </a:r>
          </a:p>
          <a:p>
            <a:pPr fontAlgn="base"/>
            <a:r>
              <a:rPr lang="ru-RU" dirty="0"/>
              <a:t>имеют эстетическое значение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ДОМАШНЕЕ ЗАДАНИЕ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8627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757742"/>
                <a:gridCol w="1643074"/>
                <a:gridCol w="1828784"/>
              </a:tblGrid>
              <a:tr h="47147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ПРИЗНАКИ СРАВНЕНИЯ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РАСТЕНИЯ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ЖИВОТНЫЕ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Способ питания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Обмен веществ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Целлюлозная клеточная стенка (</a:t>
                      </a:r>
                      <a:r>
                        <a:rPr lang="ru-RU" sz="2400" baseline="0" dirty="0" err="1" smtClean="0"/>
                        <a:t>да\нет</a:t>
                      </a:r>
                      <a:r>
                        <a:rPr lang="ru-RU" sz="2400" baseline="0" dirty="0" smtClean="0"/>
                        <a:t>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Способность к перемещению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Активность в поиске пищи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Роль в цепи питания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Высшая нервная деятельность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Стадии цикла развития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Ткани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baseline="0" dirty="0" smtClean="0"/>
                        <a:t>Системы органов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4043362" cy="5226064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Царство животных</a:t>
            </a:r>
            <a:r>
              <a:rPr lang="ru-RU" i="1" dirty="0"/>
              <a:t> очень многообразно, оно самое многочисленное, насчитывает около 2 млн. видов.</a:t>
            </a:r>
          </a:p>
        </p:txBody>
      </p:sp>
      <p:pic>
        <p:nvPicPr>
          <p:cNvPr id="1026" name="Picture 2" descr="http://ebiology.ru/wp-content/uploads/2010/06/sxem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-69115"/>
            <a:ext cx="4286280" cy="69271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Основные признаки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71990" cy="4686319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Основой </a:t>
            </a:r>
            <a:r>
              <a:rPr lang="ru-RU" b="1" dirty="0"/>
              <a:t>строения животных является клетка. </a:t>
            </a:r>
            <a:endParaRPr lang="ru-RU" b="1" dirty="0" smtClean="0"/>
          </a:p>
          <a:p>
            <a:pPr marL="514350" indent="-514350">
              <a:buNone/>
            </a:pPr>
            <a:r>
              <a:rPr lang="ru-RU" dirty="0" smtClean="0"/>
              <a:t>Клетки </a:t>
            </a:r>
            <a:r>
              <a:rPr lang="ru-RU" dirty="0"/>
              <a:t>ограничены оболочкой, их внутреннее содержимое представлено цитоплазмой.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В </a:t>
            </a:r>
            <a:r>
              <a:rPr lang="ru-RU" dirty="0"/>
              <a:t>цитоплазме находятся: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а)одно </a:t>
            </a:r>
            <a:r>
              <a:rPr lang="ru-RU" dirty="0"/>
              <a:t>или несколько ядер,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б</a:t>
            </a:r>
            <a:r>
              <a:rPr lang="ru-RU" dirty="0"/>
              <a:t>) органоиды,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в</a:t>
            </a:r>
            <a:r>
              <a:rPr lang="ru-RU" dirty="0"/>
              <a:t>) включения.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У </a:t>
            </a:r>
            <a:r>
              <a:rPr lang="ru-RU" dirty="0"/>
              <a:t>одноклеточных животных клетка является целостным организмом, у многоклеточных происходит специализация клеток, появляются ткани, органы, системы органов.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1643050"/>
            <a:ext cx="3643338" cy="20717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2800" dirty="0"/>
              <a:t>в клетках отсутствуют клеточные стенки, пластиды, крупные вакуоли</a:t>
            </a:r>
            <a:r>
              <a:rPr lang="ru-RU" sz="2800" dirty="0" smtClean="0"/>
              <a:t>;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4143380"/>
            <a:ext cx="3714776" cy="18573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2800" dirty="0" smtClean="0"/>
              <a:t>запасным веществом клеток является гликоген.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Основные признаки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686700" cy="4614881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b="1" dirty="0" smtClean="0"/>
              <a:t>2. Для </a:t>
            </a:r>
            <a:r>
              <a:rPr lang="ru-RU" b="1" dirty="0"/>
              <a:t>животных характерен гетеротрофный тип </a:t>
            </a:r>
            <a:r>
              <a:rPr lang="ru-RU" b="1" dirty="0" smtClean="0"/>
              <a:t>питания  </a:t>
            </a:r>
            <a:r>
              <a:rPr lang="ru-RU" b="1" dirty="0"/>
              <a:t>(использование готовых органических веществ). </a:t>
            </a:r>
            <a:r>
              <a:rPr lang="ru-RU" b="1" dirty="0" smtClean="0"/>
              <a:t> Питание </a:t>
            </a:r>
            <a:r>
              <a:rPr lang="ru-RU" b="1" dirty="0" err="1"/>
              <a:t>голозойное</a:t>
            </a:r>
            <a:r>
              <a:rPr lang="ru-RU" b="1" dirty="0"/>
              <a:t> или </a:t>
            </a:r>
            <a:r>
              <a:rPr lang="ru-RU" b="1" dirty="0" smtClean="0"/>
              <a:t>паразитическое.</a:t>
            </a:r>
          </a:p>
          <a:p>
            <a:pPr marL="514350" indent="-514350">
              <a:buNone/>
            </a:pPr>
            <a:r>
              <a:rPr lang="ru-RU" dirty="0" smtClean="0"/>
              <a:t>Среди </a:t>
            </a:r>
            <a:r>
              <a:rPr lang="ru-RU" dirty="0"/>
              <a:t>одноклеточных животных имеются организмы со смешанным (</a:t>
            </a:r>
            <a:r>
              <a:rPr lang="ru-RU" dirty="0" err="1"/>
              <a:t>миксотрофным</a:t>
            </a:r>
            <a:r>
              <a:rPr lang="ru-RU" dirty="0"/>
              <a:t>) типом питания.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Основные признаки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186766" cy="4186253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b="1" dirty="0" smtClean="0"/>
              <a:t>3. Подавляющее </a:t>
            </a:r>
            <a:r>
              <a:rPr lang="ru-RU" b="1" dirty="0"/>
              <a:t>большинство животных – аэробные организмы </a:t>
            </a:r>
            <a:r>
              <a:rPr lang="ru-RU" dirty="0"/>
              <a:t>(необходим кислород для процессов окисления), но есть и анаэробные </a:t>
            </a:r>
            <a:r>
              <a:rPr lang="ru-RU" dirty="0" smtClean="0"/>
              <a:t>организмы</a:t>
            </a:r>
            <a:r>
              <a:rPr lang="ru-RU" dirty="0"/>
              <a:t>.</a:t>
            </a:r>
          </a:p>
        </p:txBody>
      </p:sp>
      <p:pic>
        <p:nvPicPr>
          <p:cNvPr id="12290" name="Picture 2" descr="ÐÐ°ÑÑÐ¸Ð½ÐºÐ¸ Ð¿Ð¾ Ð·Ð°Ð¿ÑÐ¾ÑÑ Ð´ÑÑÐ°Ð½Ð¸Ðµ Ð¶Ð¸Ð²Ð¾ÑÐ½ÑÑ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714752"/>
            <a:ext cx="5647801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Основные признаки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4400552" cy="2900369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None/>
            </a:pPr>
            <a:r>
              <a:rPr lang="ru-RU" b="1" dirty="0" smtClean="0"/>
              <a:t>4. </a:t>
            </a:r>
            <a:r>
              <a:rPr lang="ru-RU" dirty="0"/>
              <a:t>В отличие от растений, большинство животных </a:t>
            </a:r>
            <a:r>
              <a:rPr lang="ru-RU" b="1" dirty="0"/>
              <a:t>активно передвигается</a:t>
            </a:r>
            <a:r>
              <a:rPr lang="ru-RU" dirty="0"/>
              <a:t>, многоклеточные животные имеют нервную систему.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4500570"/>
            <a:ext cx="7929618" cy="18573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2800" dirty="0" smtClean="0"/>
              <a:t>Присущи </a:t>
            </a:r>
            <a:r>
              <a:rPr lang="ru-RU" sz="2800" dirty="0"/>
              <a:t>сложные поведенческие реакции, отсутствующие у растений (обусловленные развитой нервной системой</a:t>
            </a:r>
            <a:r>
              <a:rPr lang="ru-RU" sz="2800" dirty="0" smtClean="0"/>
              <a:t>);</a:t>
            </a:r>
          </a:p>
        </p:txBody>
      </p:sp>
      <p:pic>
        <p:nvPicPr>
          <p:cNvPr id="11266" name="Picture 2" descr="ÐÐ°ÑÑÐ¸Ð½ÐºÐ¸ Ð¿Ð¾ Ð·Ð°Ð¿ÑÐ¾ÑÑ Ð½ÐµÑÐ²Ð½Ð°Ñ ÑÐ¸ÑÑÐµÐ¼Ð° Ð¶Ð¸Ð²Ð¾ÑÐ½ÑÑ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7225" y="1500174"/>
            <a:ext cx="4676775" cy="2505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Основные признаки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fontAlgn="base">
              <a:buNone/>
            </a:pPr>
            <a:r>
              <a:rPr lang="ru-RU" dirty="0" smtClean="0"/>
              <a:t>5. </a:t>
            </a:r>
            <a:r>
              <a:rPr lang="ru-RU" b="1" dirty="0" smtClean="0"/>
              <a:t>Изменяемая форма тела</a:t>
            </a:r>
            <a:r>
              <a:rPr lang="ru-RU" dirty="0" smtClean="0"/>
              <a:t>, его пластичность у большинства видов;</a:t>
            </a:r>
          </a:p>
          <a:p>
            <a:pPr algn="ctr" fontAlgn="base">
              <a:buNone/>
            </a:pPr>
            <a:r>
              <a:rPr lang="ru-RU" dirty="0" smtClean="0"/>
              <a:t>Рост, ограниченный определенным периодом жизни (диффузный – всей поверхностью тела)</a:t>
            </a:r>
          </a:p>
          <a:p>
            <a:pPr algn="ctr" fontAlgn="base">
              <a:buNone/>
            </a:pPr>
            <a:r>
              <a:rPr lang="ru-RU" dirty="0"/>
              <a:t>С</a:t>
            </a:r>
            <a:r>
              <a:rPr lang="ru-RU" dirty="0" smtClean="0"/>
              <a:t>лабая </a:t>
            </a:r>
            <a:r>
              <a:rPr lang="ru-RU" b="1" dirty="0"/>
              <a:t>регенерирующая</a:t>
            </a:r>
            <a:r>
              <a:rPr lang="ru-RU" dirty="0"/>
              <a:t> способность (в отличие от растений);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Основные признаки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686436" cy="44720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4. </a:t>
            </a:r>
            <a:r>
              <a:rPr lang="ru-RU" b="1" dirty="0"/>
              <a:t>Размножение</a:t>
            </a:r>
            <a:r>
              <a:rPr lang="ru-RU" dirty="0"/>
              <a:t> – половое и бесполое.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000372"/>
            <a:ext cx="6000792" cy="32147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Размножаются многоклеточные в основном половым путем, у примитивных многоклеточных – вегетативное и бесполое размножение. У некоторых животных происходит партеногенез (однополое, девственное размножение).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713</Words>
  <Application>Microsoft Office PowerPoint</Application>
  <PresentationFormat>Экран (4:3)</PresentationFormat>
  <Paragraphs>125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ЦАРСТВО ЖИВОТНЫЕ</vt:lpstr>
      <vt:lpstr>Зоология — наука о животном мире, изучает строение, поведение, размножение, развитие животных, их происхождение и эволюцию, значение в природе и жизни человека. </vt:lpstr>
      <vt:lpstr>Царство животных очень многообразно, оно самое многочисленное, насчитывает около 2 млн. видов.</vt:lpstr>
      <vt:lpstr>Основные признаки</vt:lpstr>
      <vt:lpstr>Основные признаки</vt:lpstr>
      <vt:lpstr>Основные признаки</vt:lpstr>
      <vt:lpstr>Основные признаки</vt:lpstr>
      <vt:lpstr>Основные признаки</vt:lpstr>
      <vt:lpstr>Основные признаки</vt:lpstr>
      <vt:lpstr>Основные признаки</vt:lpstr>
      <vt:lpstr>Сходство между растениями и животными:</vt:lpstr>
      <vt:lpstr>Животные отличаются от растений и грибов тем, что:</vt:lpstr>
      <vt:lpstr>Известно около 2 млн. видов животных.</vt:lpstr>
      <vt:lpstr>Подцарство Простейшие, или Одноклеточные (Protozoa)</vt:lpstr>
      <vt:lpstr>Подцарство Многоклеточные (Metazoa)</vt:lpstr>
      <vt:lpstr>Подцарство Многоклеточные (Metazoa)</vt:lpstr>
      <vt:lpstr>В основе классификации – «вид», родственные виды объединяются в «род», родственные роды – в «семейство», семейства в «отряд», отряды в «класс», классы в«тип», типы в «подцарство», подцарства в «царство».</vt:lpstr>
      <vt:lpstr>СРЕДЫ ОБИТАНИЯ</vt:lpstr>
      <vt:lpstr>ЭВОЛЮЦИЯ ЖИВОТНЫХ</vt:lpstr>
      <vt:lpstr>ЭТАПЫ ЭВОЛЮЦИИ</vt:lpstr>
      <vt:lpstr>РОЛЬ ЖИВОТНЫХ В ПРИРОДЕ И ЖИЗНИ ЧЕЛОВЕКА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ЦАРСТВО ЖИВОТНЫЕ</dc:title>
  <dc:creator>admin</dc:creator>
  <cp:lastModifiedBy>admin</cp:lastModifiedBy>
  <cp:revision>3</cp:revision>
  <dcterms:created xsi:type="dcterms:W3CDTF">2018-09-08T07:30:44Z</dcterms:created>
  <dcterms:modified xsi:type="dcterms:W3CDTF">2018-09-08T08:08:13Z</dcterms:modified>
</cp:coreProperties>
</file>