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handoutMasterIdLst>
    <p:handoutMasterId r:id="rId12"/>
  </p:handoutMasterIdLst>
  <p:sldIdLst>
    <p:sldId id="256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A6C4"/>
    <a:srgbClr val="027853"/>
    <a:srgbClr val="85704B"/>
    <a:srgbClr val="715F3F"/>
    <a:srgbClr val="453A27"/>
    <a:srgbClr val="AF9971"/>
    <a:srgbClr val="AD976F"/>
    <a:srgbClr val="FFFFFF"/>
    <a:srgbClr val="C6E7F0"/>
    <a:srgbClr val="D7C7B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-9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3876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05EAD-D802-4921-AA88-B5F2BFD699D2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1CCCF-075C-4FED-A203-9159C337E1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1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44358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9147" y="1811044"/>
            <a:ext cx="3366220" cy="5046955"/>
          </a:xfrm>
          <a:prstGeom prst="rect">
            <a:avLst/>
          </a:prstGeom>
        </p:spPr>
      </p:pic>
      <p:pic>
        <p:nvPicPr>
          <p:cNvPr id="13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5513" y="4791817"/>
            <a:ext cx="1407295" cy="18763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5140171" y="3182645"/>
            <a:ext cx="2734322" cy="36753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6857" y="1122363"/>
            <a:ext cx="6418557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0224" y="3602038"/>
            <a:ext cx="642077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 userDrawn="1"/>
        </p:nvSpPr>
        <p:spPr>
          <a:xfrm>
            <a:off x="1143000" y="1652214"/>
            <a:ext cx="6858000" cy="238760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4500" dirty="0"/>
          </a:p>
        </p:txBody>
      </p:sp>
      <p:sp>
        <p:nvSpPr>
          <p:cNvPr id="11" name="Подзаголовок 2"/>
          <p:cNvSpPr txBox="1">
            <a:spLocks/>
          </p:cNvSpPr>
          <p:nvPr userDrawn="1"/>
        </p:nvSpPr>
        <p:spPr>
          <a:xfrm>
            <a:off x="1143000" y="4131889"/>
            <a:ext cx="6858000" cy="165576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307584460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6853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0941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783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648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3988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343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1" y="4639447"/>
            <a:ext cx="1171142" cy="20820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3997" y="582533"/>
            <a:ext cx="1250004" cy="18518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560" y="400636"/>
            <a:ext cx="7916662" cy="1396456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628650" y="1899199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736519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04" y="4305670"/>
            <a:ext cx="1358891" cy="24158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869" r="52864" b="73707"/>
          <a:stretch/>
        </p:blipFill>
        <p:spPr>
          <a:xfrm>
            <a:off x="0" y="811457"/>
            <a:ext cx="1720049" cy="17811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4435813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143000" y="1652214"/>
            <a:ext cx="6858000" cy="238760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sz="4500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143000" y="4131889"/>
            <a:ext cx="6858000" cy="165576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1878737" y="1621073"/>
            <a:ext cx="5386526" cy="2387600"/>
          </a:xfrm>
        </p:spPr>
        <p:txBody>
          <a:bodyPr anchor="b"/>
          <a:lstStyle>
            <a:lvl1pPr algn="ctr">
              <a:defRPr sz="4500">
                <a:solidFill>
                  <a:srgbClr val="027853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8737" y="4091966"/>
            <a:ext cx="5386526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2785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0" y="4292411"/>
            <a:ext cx="1908699" cy="25655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068588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7040422" y="4030463"/>
            <a:ext cx="2103578" cy="2827537"/>
          </a:xfrm>
          <a:prstGeom prst="rect">
            <a:avLst/>
          </a:prstGeom>
        </p:spPr>
      </p:pic>
      <p:sp>
        <p:nvSpPr>
          <p:cNvPr id="14" name="Прямоугольник 13"/>
          <p:cNvSpPr/>
          <p:nvPr userDrawn="1"/>
        </p:nvSpPr>
        <p:spPr>
          <a:xfrm>
            <a:off x="8314926" y="6673334"/>
            <a:ext cx="82907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accent6"/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accent6"/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chemeClr val="accent6"/>
                </a:solidFill>
                <a:latin typeface="AGReverance" pitchFamily="2" charset="0"/>
              </a:rPr>
              <a:t>2019</a:t>
            </a:r>
            <a:endParaRPr lang="ru-RU" sz="600" b="0" dirty="0">
              <a:solidFill>
                <a:schemeClr val="accent6"/>
              </a:solidFill>
              <a:latin typeface="AGReverance" pitchFamily="2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869" r="52864" b="73707"/>
          <a:stretch/>
        </p:blipFill>
        <p:spPr>
          <a:xfrm>
            <a:off x="0" y="5708342"/>
            <a:ext cx="1480334" cy="114965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5136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29179"/>
          <a:stretch/>
        </p:blipFill>
        <p:spPr>
          <a:xfrm>
            <a:off x="195308" y="3023944"/>
            <a:ext cx="1811046" cy="3834056"/>
          </a:xfrm>
          <a:prstGeom prst="rect">
            <a:avLst/>
          </a:prstGeom>
        </p:spPr>
      </p:pic>
      <p:pic>
        <p:nvPicPr>
          <p:cNvPr id="12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063" y="5557483"/>
            <a:ext cx="1114536" cy="12383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9430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70" y="2734160"/>
            <a:ext cx="2750519" cy="41238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10320"/>
          <a:stretch/>
        </p:blipFill>
        <p:spPr>
          <a:xfrm>
            <a:off x="7040422" y="3959442"/>
            <a:ext cx="2103578" cy="2827537"/>
          </a:xfrm>
          <a:prstGeom prst="rect">
            <a:avLst/>
          </a:prstGeom>
        </p:spPr>
      </p:pic>
      <p:pic>
        <p:nvPicPr>
          <p:cNvPr id="11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095" y="5519784"/>
            <a:ext cx="954535" cy="1272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91217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656" y="5637319"/>
            <a:ext cx="812307" cy="1083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29179"/>
          <a:stretch/>
        </p:blipFill>
        <p:spPr>
          <a:xfrm>
            <a:off x="7652551" y="3700544"/>
            <a:ext cx="1491449" cy="3157456"/>
          </a:xfrm>
          <a:prstGeom prst="rect">
            <a:avLst/>
          </a:prstGeom>
        </p:spPr>
      </p:pic>
      <p:pic>
        <p:nvPicPr>
          <p:cNvPr id="14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4293" y="5497347"/>
            <a:ext cx="1109707" cy="1233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265510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864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2670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9846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8314926" y="6673334"/>
            <a:ext cx="82907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chemeClr val="accent6"/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chemeClr val="accent6"/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chemeClr val="accent6"/>
                </a:solidFill>
                <a:latin typeface="AGReverance" pitchFamily="2" charset="0"/>
              </a:rPr>
              <a:t>2019</a:t>
            </a:r>
            <a:endParaRPr lang="ru-RU" sz="600" b="0" dirty="0">
              <a:solidFill>
                <a:schemeClr val="accent6"/>
              </a:solidFill>
              <a:latin typeface="AGReverance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443581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71348" y="320737"/>
            <a:ext cx="673815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9103" y="1781236"/>
            <a:ext cx="672039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pPr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237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7" r:id="rId3"/>
    <p:sldLayoutId id="2147483678" r:id="rId4"/>
    <p:sldLayoutId id="2147483679" r:id="rId5"/>
    <p:sldLayoutId id="2147483680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4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image.freepik.com/free-vector/_1308-32521.jpg" TargetMode="External"/><Relationship Id="rId3" Type="http://schemas.openxmlformats.org/officeDocument/2006/relationships/hyperlink" Target="https://png.pngtree.com/thumb_back/fw800/background/20190221/ourmid/pngtree-kind-of-school-equipment-upgrade-stationery-new-semester-new-equipment-image_12578.jpg" TargetMode="External"/><Relationship Id="rId7" Type="http://schemas.openxmlformats.org/officeDocument/2006/relationships/hyperlink" Target="https://mirdetstvo.ru/wp-content/uploads/2018/08/shkola4.png" TargetMode="External"/><Relationship Id="rId2" Type="http://schemas.openxmlformats.org/officeDocument/2006/relationships/hyperlink" Target="https://img-fotki.yandex.ru/get/6824/165569590.7a/0_f5ec0_30c8b4e8_XL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ng.pngtree.com/thumb_back/fw800/background/20190221/ourmid/pngtree-learn-school-owl-doctor-image_36645.jpg" TargetMode="External"/><Relationship Id="rId5" Type="http://schemas.openxmlformats.org/officeDocument/2006/relationships/hyperlink" Target="https://c.pxhere.com/photos/c4/44/leaf_notebook_leaf_binder_paper_background_lines_blue_red_daily-1204989.jpg!d" TargetMode="External"/><Relationship Id="rId4" Type="http://schemas.openxmlformats.org/officeDocument/2006/relationships/hyperlink" Target="https://png.pngtree.com/thumb_back/fw800/background/20190221/ourmid/pngtree-winter-vacation-cram-school-training-poster-background-education-and-training-image_45005.jpg" TargetMode="External"/><Relationship Id="rId9" Type="http://schemas.openxmlformats.org/officeDocument/2006/relationships/hyperlink" Target="http://minus-plus-mus.ucoz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такое корень слова? Что такое однокоренные слова?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027469" y="4222679"/>
            <a:ext cx="4117368" cy="163102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Подготовил: Веретелкина Т.Е., учитель начальных классов </a:t>
            </a:r>
          </a:p>
          <a:p>
            <a:r>
              <a:rPr lang="ru-RU" dirty="0" smtClean="0"/>
              <a:t>ФГКОУ СОШ № 166</a:t>
            </a:r>
          </a:p>
          <a:p>
            <a:r>
              <a:rPr lang="ru-RU" dirty="0" smtClean="0"/>
              <a:t>г. Воронеж -45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27853"/>
                </a:solidFill>
              </a:rPr>
              <a:t>ИНФОРМАЦИОННЫЕ ИСТОЧНИКИ</a:t>
            </a:r>
            <a:endParaRPr lang="ru-RU" dirty="0">
              <a:solidFill>
                <a:srgbClr val="02785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ctr"/>
            <a:r>
              <a:rPr lang="ru-RU" sz="4400" dirty="0" smtClean="0">
                <a:solidFill>
                  <a:srgbClr val="027853"/>
                </a:solidFill>
                <a:hlinkClick r:id="rId2"/>
              </a:rPr>
              <a:t>Девочка пишет</a:t>
            </a:r>
            <a:endParaRPr lang="ru-RU" sz="4400" dirty="0" smtClean="0">
              <a:solidFill>
                <a:srgbClr val="027853"/>
              </a:solidFill>
              <a:hlinkClick r:id="rId3"/>
            </a:endParaRPr>
          </a:p>
          <a:p>
            <a:pPr algn="ctr"/>
            <a:r>
              <a:rPr lang="ru-RU" sz="4400" dirty="0" smtClean="0">
                <a:solidFill>
                  <a:srgbClr val="027853"/>
                </a:solidFill>
                <a:hlinkClick r:id="rId4"/>
              </a:rPr>
              <a:t>Здания-карандаши, книги</a:t>
            </a:r>
            <a:endParaRPr lang="ru-RU" sz="4400" dirty="0" smtClean="0">
              <a:solidFill>
                <a:srgbClr val="027853"/>
              </a:solidFill>
            </a:endParaRPr>
          </a:p>
          <a:p>
            <a:pPr algn="ctr"/>
            <a:r>
              <a:rPr lang="ru-RU" sz="4400" dirty="0" smtClean="0">
                <a:solidFill>
                  <a:srgbClr val="027853"/>
                </a:solidFill>
                <a:hlinkClick r:id="rId3"/>
              </a:rPr>
              <a:t>Рамка</a:t>
            </a:r>
            <a:endParaRPr lang="ru-RU" sz="4400" dirty="0" smtClean="0">
              <a:solidFill>
                <a:srgbClr val="027853"/>
              </a:solidFill>
            </a:endParaRPr>
          </a:p>
          <a:p>
            <a:pPr algn="ctr"/>
            <a:r>
              <a:rPr lang="ru-RU" sz="4400" dirty="0" smtClean="0">
                <a:solidFill>
                  <a:srgbClr val="027853"/>
                </a:solidFill>
                <a:hlinkClick r:id="rId5"/>
              </a:rPr>
              <a:t>Тетрадный лист с линейку</a:t>
            </a:r>
            <a:endParaRPr lang="en-US" sz="4400" dirty="0">
              <a:solidFill>
                <a:srgbClr val="027853"/>
              </a:solidFill>
            </a:endParaRPr>
          </a:p>
          <a:p>
            <a:pPr algn="ctr"/>
            <a:r>
              <a:rPr lang="ru-RU" sz="4400" dirty="0" smtClean="0">
                <a:solidFill>
                  <a:srgbClr val="027853"/>
                </a:solidFill>
                <a:hlinkClick r:id="rId6"/>
              </a:rPr>
              <a:t>Умный </a:t>
            </a:r>
            <a:r>
              <a:rPr lang="ru-RU" sz="4400" dirty="0">
                <a:solidFill>
                  <a:srgbClr val="027853"/>
                </a:solidFill>
                <a:hlinkClick r:id="rId6"/>
              </a:rPr>
              <a:t>филин и сова</a:t>
            </a:r>
            <a:endParaRPr lang="ru-RU" sz="4400" dirty="0">
              <a:solidFill>
                <a:srgbClr val="027853"/>
              </a:solidFill>
            </a:endParaRPr>
          </a:p>
          <a:p>
            <a:pPr algn="ctr"/>
            <a:r>
              <a:rPr lang="ru-RU" sz="4400" dirty="0">
                <a:solidFill>
                  <a:srgbClr val="027853"/>
                </a:solidFill>
                <a:hlinkClick r:id="rId7"/>
              </a:rPr>
              <a:t>Ученик делает уроки</a:t>
            </a:r>
            <a:endParaRPr lang="ru-RU" sz="4400" dirty="0">
              <a:solidFill>
                <a:srgbClr val="027853"/>
              </a:solidFill>
            </a:endParaRPr>
          </a:p>
          <a:p>
            <a:pPr algn="ctr"/>
            <a:r>
              <a:rPr lang="ru-RU" sz="4400" dirty="0" smtClean="0">
                <a:solidFill>
                  <a:srgbClr val="027853"/>
                </a:solidFill>
                <a:hlinkClick r:id="rId8"/>
              </a:rPr>
              <a:t>Фон</a:t>
            </a:r>
            <a:endParaRPr lang="ru-RU" sz="4400" dirty="0" smtClean="0">
              <a:solidFill>
                <a:srgbClr val="027853"/>
              </a:solidFill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27853"/>
              </a:solidFill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027853"/>
                </a:solidFill>
              </a:rPr>
              <a:t>На </a:t>
            </a:r>
            <a:r>
              <a:rPr lang="ru-RU" sz="2000" dirty="0">
                <a:solidFill>
                  <a:srgbClr val="027853"/>
                </a:solidFill>
              </a:rPr>
              <a:t>момент создания шаблона все ссылки являются активными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027853"/>
                </a:solidFill>
              </a:rPr>
              <a:t>Вы можете использовать данное оформление для создания своих презентаций, но должны указать источники и автора шаблона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027853"/>
                </a:solidFill>
              </a:rPr>
              <a:t>Автор шаблона: Полшкова Виктория Валерьяновна, педагог дополнительного образования МАОУ ДО ЦРТДиЮ Каменского района Пензенской области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027853"/>
                </a:solidFill>
              </a:rPr>
              <a:t>Сайт </a:t>
            </a:r>
            <a:r>
              <a:rPr lang="en-US" sz="2000" dirty="0">
                <a:solidFill>
                  <a:srgbClr val="027853"/>
                </a:solidFill>
                <a:hlinkClick r:id="rId9"/>
              </a:rPr>
              <a:t>http://minus-plus-mus.ucoz.ru/</a:t>
            </a:r>
            <a:r>
              <a:rPr lang="ru-RU" sz="2000" dirty="0">
                <a:solidFill>
                  <a:srgbClr val="027853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027853"/>
                </a:solidFill>
              </a:rPr>
              <a:t>© Полшкова В.В., 2019</a:t>
            </a:r>
            <a:endParaRPr lang="ru-RU" sz="2000" dirty="0">
              <a:solidFill>
                <a:srgbClr val="02785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11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3040" y="2075380"/>
            <a:ext cx="677067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Щуплый, чугунный, внучата, кувшин, прощальный, пружина, вытащу, душистый.</a:t>
            </a:r>
            <a:endParaRPr lang="ru-RU" sz="4400" dirty="0" smtClean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3043" y="1006867"/>
            <a:ext cx="6852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Раздели слова на три группы</a:t>
            </a:r>
            <a:r>
              <a:rPr lang="ru-RU" u="sng" dirty="0" smtClean="0"/>
              <a:t>.</a:t>
            </a:r>
            <a:endParaRPr lang="ru-RU" u="sng" dirty="0"/>
          </a:p>
        </p:txBody>
      </p:sp>
    </p:spTree>
    <p:extLst>
      <p:ext uri="{BB962C8B-B14F-4D97-AF65-F5344CB8AC3E}">
        <p14:creationId xmlns="" xmlns:p14="http://schemas.microsoft.com/office/powerpoint/2010/main" val="27659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3044" y="2342507"/>
            <a:ext cx="2034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Щуплый</a:t>
            </a:r>
          </a:p>
          <a:p>
            <a:r>
              <a:rPr lang="ru-RU" sz="2800" dirty="0" smtClean="0"/>
              <a:t>чугунный</a:t>
            </a:r>
          </a:p>
          <a:p>
            <a:r>
              <a:rPr lang="ru-RU" sz="2800" dirty="0" smtClean="0"/>
              <a:t>вытащу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595956" y="2330522"/>
            <a:ext cx="220723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Внучата</a:t>
            </a:r>
          </a:p>
          <a:p>
            <a:r>
              <a:rPr lang="ru-RU" sz="2800" dirty="0" smtClean="0"/>
              <a:t>прощальный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40522" y="2318536"/>
            <a:ext cx="203428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Кувшин</a:t>
            </a:r>
          </a:p>
          <a:p>
            <a:r>
              <a:rPr lang="ru-RU" sz="2800" dirty="0" smtClean="0"/>
              <a:t>пружина</a:t>
            </a:r>
          </a:p>
          <a:p>
            <a:r>
              <a:rPr lang="ru-RU" sz="2800" dirty="0" smtClean="0"/>
              <a:t>душистый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92493" y="2722650"/>
            <a:ext cx="6780945" cy="14886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Часовщик, часто, часы, часики, часовой, </a:t>
            </a:r>
          </a:p>
          <a:p>
            <a:pPr>
              <a:buNone/>
            </a:pPr>
            <a:r>
              <a:rPr lang="ru-RU" dirty="0" smtClean="0"/>
              <a:t>часть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09704" y="557042"/>
            <a:ext cx="6738151" cy="1325563"/>
          </a:xfrm>
        </p:spPr>
        <p:txBody>
          <a:bodyPr>
            <a:norm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  <a:latin typeface="Arial Black" pitchFamily="34" charset="0"/>
              </a:rPr>
              <a:t>Выпиши только однокоренные слова</a:t>
            </a:r>
            <a:endParaRPr lang="ru-RU" sz="2400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77429" y="1781236"/>
            <a:ext cx="6532070" cy="15475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Часовщик, часы, часики, часовой.</a:t>
            </a:r>
            <a:endParaRPr lang="ru-RU" sz="4800" dirty="0"/>
          </a:p>
        </p:txBody>
      </p:sp>
      <p:sp>
        <p:nvSpPr>
          <p:cNvPr id="4" name="Арка 3"/>
          <p:cNvSpPr/>
          <p:nvPr/>
        </p:nvSpPr>
        <p:spPr>
          <a:xfrm>
            <a:off x="1818525" y="1613043"/>
            <a:ext cx="1017142" cy="462337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4642206" y="1672975"/>
            <a:ext cx="1017142" cy="462337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6111411" y="1683249"/>
            <a:ext cx="1017142" cy="462337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1991473" y="2330521"/>
            <a:ext cx="1017142" cy="462337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40526" y="328774"/>
            <a:ext cx="6738151" cy="824367"/>
          </a:xfrm>
        </p:spPr>
        <p:txBody>
          <a:bodyPr>
            <a:norm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  <a:latin typeface="Arial Black" pitchFamily="34" charset="0"/>
              </a:rPr>
              <a:t>Работа по теме урока</a:t>
            </a:r>
            <a:endParaRPr lang="ru-RU" sz="2400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5236" y="1613043"/>
            <a:ext cx="6411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- Откройте учебник, прочитайте тему урока.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6607" y="2137025"/>
            <a:ext cx="5763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70C0"/>
                </a:solidFill>
                <a:latin typeface="Arial Black" pitchFamily="34" charset="0"/>
              </a:rPr>
              <a:t>Упр. 84 с. 61</a:t>
            </a:r>
            <a:endParaRPr lang="ru-RU" b="1" u="sng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409" y="2519826"/>
            <a:ext cx="6157966" cy="308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777430" y="2537717"/>
            <a:ext cx="863028" cy="246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561" y="1825036"/>
            <a:ext cx="7218356" cy="2849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92494" y="503434"/>
            <a:ext cx="6411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- Прочитайте правило самостоятельно и скажите, как называется общая часть родственных слов.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92495" y="5219272"/>
            <a:ext cx="6411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- Почему корень – главная часть родственных слов? 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0576" y="2496620"/>
            <a:ext cx="6411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Физкультминутка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343221" y="4132477"/>
          <a:ext cx="5156200" cy="687387"/>
        </p:xfrm>
        <a:graphic>
          <a:graphicData uri="http://schemas.openxmlformats.org/presentationml/2006/ole">
            <p:oleObj spid="_x0000_s3074" name="Объект упаковщика для оболочки" showAsIcon="1" r:id="rId3" imgW="5156280" imgH="686880" progId="Package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8644" y="969578"/>
            <a:ext cx="7600582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задание:</a:t>
            </a:r>
          </a:p>
          <a:p>
            <a:pPr algn="ctr">
              <a:buNone/>
            </a:pPr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 61 </a:t>
            </a:r>
          </a:p>
          <a:p>
            <a:pPr algn="ctr">
              <a:buNone/>
            </a:pPr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выучить, </a:t>
            </a:r>
          </a:p>
          <a:p>
            <a:pPr algn="ctr">
              <a:buNone/>
            </a:pPr>
            <a:r>
              <a:rPr lang="ru-RU" sz="6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 62 упр.88</a:t>
            </a:r>
            <a:endParaRPr lang="ru-RU" sz="54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иолетовый">
      <a:dk1>
        <a:sysClr val="windowText" lastClr="000000"/>
      </a:dk1>
      <a:lt1>
        <a:sysClr val="window" lastClr="E1E1E1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8460</TotalTime>
  <Words>207</Words>
  <Application>Microsoft Office PowerPoint</Application>
  <PresentationFormat>Экран (4:3)</PresentationFormat>
  <Paragraphs>42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Пакет</vt:lpstr>
      <vt:lpstr>Что такое корень слова? Что такое однокоренные слова?</vt:lpstr>
      <vt:lpstr>Слайд 2</vt:lpstr>
      <vt:lpstr>Слайд 3</vt:lpstr>
      <vt:lpstr>Выпиши только однокоренные слова</vt:lpstr>
      <vt:lpstr>Слайд 5</vt:lpstr>
      <vt:lpstr>Работа по теме урока</vt:lpstr>
      <vt:lpstr>Слайд 7</vt:lpstr>
      <vt:lpstr>Слайд 8</vt:lpstr>
      <vt:lpstr>Слайд 9</vt:lpstr>
      <vt:lpstr>ИНФОРМАЦИОННЫЕ ИСТОЧНИКИ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Русский язык</dc:title>
  <dc:subject>русский язык</dc:subject>
  <dc:creator>Viktoriya Polshkova</dc:creator>
  <cp:keywords>русский язык;книги;школа</cp:keywords>
  <cp:lastModifiedBy>Admin</cp:lastModifiedBy>
  <cp:revision>188</cp:revision>
  <dcterms:created xsi:type="dcterms:W3CDTF">2019-04-16T15:48:18Z</dcterms:created>
  <dcterms:modified xsi:type="dcterms:W3CDTF">2023-10-02T16:57:31Z</dcterms:modified>
</cp:coreProperties>
</file>