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GoldenAutumn\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7724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GoldenAutumn\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Photoshop\GoldenAutumn\GoldenAutumn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Photoshop\GoldenAutumn\GoldenAut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/>
          <a:lstStyle>
            <a:lvl1pPr>
              <a:defRPr b="1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Photoshop\GoldenAutumn\GoldenAutumnM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499992" y="332656"/>
            <a:ext cx="4644008" cy="1143000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0"/>
          </p:nvPr>
        </p:nvSpPr>
        <p:spPr>
          <a:xfrm>
            <a:off x="1078409" y="1700808"/>
            <a:ext cx="7886079" cy="4897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Photoshop\GoldenAutumn\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4716016" cy="1143000"/>
          </a:xfrm>
        </p:spPr>
        <p:txBody>
          <a:bodyPr>
            <a:normAutofit/>
          </a:bodyPr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1115616" y="1484784"/>
            <a:ext cx="7416800" cy="4968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E:\Photoshop\GoldenAutumn\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ransition spd="med"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http://www.google.ru/url?sa=i&amp;rct=j&amp;q=&amp;esrc=s&amp;source=images&amp;cd=&amp;cad=rja&amp;uact=8&amp;ved=0CAcQjRw&amp;url=http://www.liveinternet.ru/tags/%F1%EB%E0%E2%FF%ED%F1%EA%E8%E5+%E8%EC%E5%ED%E0/&amp;ei=94ptVPG2I4f6ywOO04HoAw&amp;bvm=bv.80185997,d.bGQ&amp;psig=AFQjCNE8dZ_0MHes68iSo97yMBLcJf_teA&amp;ust=1416551441362061" TargetMode="Externa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esrc=s&amp;source=images&amp;cd=&amp;cad=rja&amp;uact=8&amp;ved=0CAcQjRw&amp;url=http://newsya.ru/nav_1.html&amp;ei=ZY1tVLTlCer7ygPP3oDwDg&amp;bvm=bv.80185997,d.bGQ&amp;psig=AFQjCNE8dZ_0MHes68iSo97yMBLcJf_teA&amp;ust=1416551441362061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etgorod.ru/katalog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etgorod.ru/katalog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oscowstreets.net/wp-content/uploads/2012/05/2012-51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moscowstreets.net/wp-content/uploads/2012/05/2012-52.jpg" TargetMode="Externa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vetgorod.ru/katalog/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i&amp;rct=j&amp;q=&amp;esrc=s&amp;source=images&amp;cd=&amp;ved=0CAMQjxw&amp;url=http://kleinburd.ru/news/istoriya-voennyx-paradov-na-krasnoj-ploshhadi/&amp;ei=lIFtVNaBK8WiygOJoIHADg&amp;bvm=bv.80185997,d.bGQ&amp;psig=AFQjCNEznFCse9kaV2d3PzL8qCxwfcnFgQ&amp;ust=1416549045280290" TargetMode="External"/><Relationship Id="rId13" Type="http://schemas.openxmlformats.org/officeDocument/2006/relationships/hyperlink" Target="http://newsya.ru/nav_1.html" TargetMode="External"/><Relationship Id="rId3" Type="http://schemas.openxmlformats.org/officeDocument/2006/relationships/hyperlink" Target="http://www.photosight.ru/photos/category/82/?sort=ra&amp;pager=414" TargetMode="External"/><Relationship Id="rId7" Type="http://schemas.openxmlformats.org/officeDocument/2006/relationships/hyperlink" Target="http://ru.wikipedia.org/block_big.html" TargetMode="External"/><Relationship Id="rId12" Type="http://schemas.openxmlformats.org/officeDocument/2006/relationships/hyperlink" Target="http://www.liveinternet.ru/block_big.html" TargetMode="External"/><Relationship Id="rId2" Type="http://schemas.openxmlformats.org/officeDocument/2006/relationships/hyperlink" Target="http://silverary.com/?p=64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oerih.ru/rerih/210.php" TargetMode="External"/><Relationship Id="rId11" Type="http://schemas.openxmlformats.org/officeDocument/2006/relationships/hyperlink" Target="http://rushkolnik.ru/docs/index-5898517.html" TargetMode="External"/><Relationship Id="rId5" Type="http://schemas.openxmlformats.org/officeDocument/2006/relationships/hyperlink" Target="http://900igr.net/fotografii/istorija/Byt-i-nravy-Drevnej-Rusi/Byt-i-nravy-Drevnej-Rusi.html" TargetMode="External"/><Relationship Id="rId15" Type="http://schemas.openxmlformats.org/officeDocument/2006/relationships/hyperlink" Target="http://moscowstreets.net/?page_id=1398" TargetMode="External"/><Relationship Id="rId10" Type="http://schemas.openxmlformats.org/officeDocument/2006/relationships/hyperlink" Target="http://newdaynews.ru/kiev/weekend/454958.html" TargetMode="External"/><Relationship Id="rId4" Type="http://schemas.openxmlformats.org/officeDocument/2006/relationships/hyperlink" Target="http://www.cultradio.ru/section.html?cid=44&amp;p=2419" TargetMode="External"/><Relationship Id="rId9" Type="http://schemas.openxmlformats.org/officeDocument/2006/relationships/hyperlink" Target="http://www.vechorka.ru/gazeta/?b=view&amp;articleID=26187" TargetMode="External"/><Relationship Id="rId14" Type="http://schemas.openxmlformats.org/officeDocument/2006/relationships/hyperlink" Target="http://svetgorod.ru/guest_blogs/?id=1674&amp;pid=298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://www.google.ru/url?sa=i&amp;rct=j&amp;q=&amp;esrc=s&amp;source=images&amp;cd=&amp;cad=rja&amp;uact=8&amp;ved=0CAcQjRw&amp;url=http://roerih.ru/rerih/210.php&amp;ei=2IBtVIWjM6T4yQOg8YCgBQ&amp;bvm=bv.80185997,d.bGQ&amp;psig=AFQjCNEb7--Va-ZolJyy1KGJBAkZ0IvUCQ&amp;ust=1416548926931318" TargetMode="Externa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esrc=s&amp;source=images&amp;cd=&amp;cad=rja&amp;uact=8&amp;ved=0CAcQjRw&amp;url=http://ru.wikipedia.org/wiki/%D0%9A%D1%80%D0%B5%D0%BC%D0%BB%D1%8C&amp;ei=YoFtVPqhLebfywPh7YLQAQ&amp;bvm=bv.80185997,d.bGQ&amp;psig=AFQjCNEznFCse9kaV2d3PzL8qCxwfcnFgQ&amp;ust=1416549045280290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www.google.ru/url?sa=i&amp;rct=j&amp;q=&amp;esrc=s&amp;source=images&amp;cd=&amp;cad=rja&amp;uact=8&amp;ved=0CAcQjRw&amp;url=http://kleinburd.ru/news/istoriya-voennyx-paradov-na-krasnoj-ploshhadi/&amp;ei=lIFtVNaBK8WiygOJoIHADg&amp;bvm=bv.80185997,d.bGQ&amp;psig=AFQjCNEznFCse9kaV2d3PzL8qCxwfcnFgQ&amp;ust=1416549045280290" TargetMode="Externa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esrc=s&amp;source=images&amp;cd=&amp;cad=rja&amp;uact=8&amp;ved=0CAcQjRw&amp;url=http://newdaynews.ru/kiev/weekend/454958.html&amp;ei=-IdtVP_DMuTmyQOmrYH4Dw&amp;bvm=bv.80185997,d.bGQ&amp;psig=AFQjCNHzRvUsOr79O9uLsEtbveRs3PXR2Q&amp;ust=141655065088043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755650" y="1557338"/>
            <a:ext cx="7772400" cy="1470025"/>
          </a:xfrm>
        </p:spPr>
        <p:txBody>
          <a:bodyPr>
            <a:noAutofit/>
          </a:bodyPr>
          <a:lstStyle/>
          <a:p>
            <a:pPr eaLnBrk="1" hangingPunct="1"/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Города Русской земли</a:t>
            </a:r>
            <a:br>
              <a:rPr lang="ru-RU" sz="9600" dirty="0" smtClean="0"/>
            </a:br>
            <a:r>
              <a:rPr lang="ru-RU" sz="4400" dirty="0" smtClean="0"/>
              <a:t>Урок ИЗО в 4 </a:t>
            </a:r>
            <a:r>
              <a:rPr lang="ru-RU" sz="4400" dirty="0" smtClean="0"/>
              <a:t>«В» </a:t>
            </a:r>
            <a:r>
              <a:rPr lang="ru-RU" sz="4400" dirty="0" smtClean="0"/>
              <a:t>классе</a:t>
            </a:r>
            <a:br>
              <a:rPr lang="ru-RU" sz="4400" dirty="0" smtClean="0"/>
            </a:br>
            <a:r>
              <a:rPr lang="ru-RU" sz="2400" dirty="0" smtClean="0"/>
              <a:t>выполнила учитель начальных классов</a:t>
            </a:r>
            <a:br>
              <a:rPr lang="ru-RU" sz="2400" dirty="0" smtClean="0"/>
            </a:br>
            <a:r>
              <a:rPr lang="ru-RU" sz="2400" dirty="0" smtClean="0"/>
              <a:t> МБОУ СОШ №12 </a:t>
            </a:r>
            <a:br>
              <a:rPr lang="ru-RU" sz="2400" dirty="0" smtClean="0"/>
            </a:br>
            <a:r>
              <a:rPr lang="ru-RU" sz="2400" dirty="0" err="1" smtClean="0"/>
              <a:t>Сигаева</a:t>
            </a:r>
            <a:r>
              <a:rPr lang="ru-RU" sz="2400" dirty="0" smtClean="0"/>
              <a:t> Екатерина Викторовна</a:t>
            </a:r>
            <a:br>
              <a:rPr lang="ru-RU" sz="2400" dirty="0" smtClean="0"/>
            </a:br>
            <a:r>
              <a:rPr lang="ru-RU" sz="2400" dirty="0" smtClean="0"/>
              <a:t>г. Королёв</a:t>
            </a:r>
            <a:endParaRPr lang="ru-RU" sz="24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>
                <a:solidFill>
                  <a:schemeClr val="bg1"/>
                </a:solidFill>
              </a:rPr>
              <a:t>Там жили и имели свои мастерские кузнецы и гончары, ткачи и кожевники, пушкари и хлебники и многие другие.</a:t>
            </a:r>
          </a:p>
        </p:txBody>
      </p:sp>
      <p:pic>
        <p:nvPicPr>
          <p:cNvPr id="26626" name="Picture 2" descr="Чем питались древние славя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245400" cy="2808312"/>
          </a:xfrm>
          <a:prstGeom prst="rect">
            <a:avLst/>
          </a:prstGeom>
          <a:noFill/>
        </p:spPr>
      </p:pic>
      <p:pic>
        <p:nvPicPr>
          <p:cNvPr id="26628" name="Picture 4" descr="Чем питались древние славян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44824"/>
            <a:ext cx="3563888" cy="4607856"/>
          </a:xfrm>
          <a:prstGeom prst="rect">
            <a:avLst/>
          </a:prstGeom>
          <a:noFill/>
        </p:spPr>
      </p:pic>
      <p:pic>
        <p:nvPicPr>
          <p:cNvPr id="26630" name="Picture 6" descr="https://encrypted-tbn3.gstatic.com/images?q=tbn:ANd9GcRoFjoosfDzPCdmSBYDwaK_bUDBLN8Szjh5i-INe83yR7-7cJL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509120"/>
            <a:ext cx="3078029" cy="21328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/>
          <a:lstStyle/>
          <a:p>
            <a:r>
              <a:rPr lang="ru-RU" sz="2400" dirty="0" smtClean="0"/>
              <a:t>Особенность наших городов в том, что в них не было тесно прижатых друг к другу домов, составляющих как бы единую стену улицы. Здесь жили в тех же крестьянских усадьбах, то есть в домах-избах, иногда </a:t>
            </a:r>
            <a:r>
              <a:rPr lang="ru-RU" sz="2400" dirty="0" err="1" smtClean="0"/>
              <a:t>двух-трёхэтажных</a:t>
            </a:r>
            <a:r>
              <a:rPr lang="ru-RU" sz="2400" dirty="0" smtClean="0"/>
              <a:t>. За высокими сплошными деревянными заборами с украшенными воротами имели свои сады и огороды, конюшни и надворные постройки. Небогатые горожане отличались от крестьян лишь тем, что не выращивали хлеб, не работали в поле.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1746" name="Picture 2" descr="https://encrypted-tbn0.gstatic.com/images?q=tbn:ANd9GcTkiAsHEdgujxxb6X6BpYu97uDVpkrONK5CvvejnsJy_dJiqrZDAA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429000"/>
            <a:ext cx="5872699" cy="317125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Улицы города были то узкими, зажатыми заборами, то широкими. В плохую погоду на проезжей части была непролазная грязь, и кое-где дороги покрывали деревянным настилом – мостками, мостили, отсюда и слово «МОСТОВАЯ»</a:t>
            </a:r>
          </a:p>
        </p:txBody>
      </p:sp>
      <p:pic>
        <p:nvPicPr>
          <p:cNvPr id="30722" name="Picture 2" descr="Русские города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060848"/>
            <a:ext cx="4355976" cy="3312368"/>
          </a:xfrm>
          <a:prstGeom prst="rect">
            <a:avLst/>
          </a:prstGeom>
          <a:noFill/>
        </p:spPr>
      </p:pic>
      <p:pic>
        <p:nvPicPr>
          <p:cNvPr id="30726" name="Picture 6" descr="Русские города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3140968"/>
            <a:ext cx="4912507" cy="34114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pPr eaLnBrk="1" hangingPunct="1">
              <a:spcAft>
                <a:spcPts val="0"/>
              </a:spcAft>
            </a:pPr>
            <a:r>
              <a:rPr lang="ru-RU" sz="2400" dirty="0" smtClean="0"/>
              <a:t>Особую роль в жизни древних городов играли монастыри. Каждый монастырь был крепостью, похожей на кремль, и имел также оборонное значение. И сегодня красоту древних городов можно увидеть не только там, где сохранился старый кремль, но и в облике монастырей</a:t>
            </a:r>
            <a:r>
              <a:rPr lang="ru-RU" dirty="0" smtClean="0"/>
              <a:t>.</a:t>
            </a:r>
          </a:p>
        </p:txBody>
      </p:sp>
      <p:pic>
        <p:nvPicPr>
          <p:cNvPr id="32770" name="Picture 2" descr="Русские города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708920"/>
            <a:ext cx="3533775" cy="3598912"/>
          </a:xfrm>
          <a:prstGeom prst="rect">
            <a:avLst/>
          </a:prstGeom>
          <a:noFill/>
        </p:spPr>
      </p:pic>
      <p:pic>
        <p:nvPicPr>
          <p:cNvPr id="32772" name="Picture 4" descr="Русские города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2780928"/>
            <a:ext cx="3943350" cy="35638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</a:rPr>
              <a:t>Монастыри выделяются из окружающего пейзажа и выглядят драгоценным украшением. Между делом рук человеческих и природой не было тогда никакого разлада.</a:t>
            </a:r>
          </a:p>
        </p:txBody>
      </p:sp>
      <p:pic>
        <p:nvPicPr>
          <p:cNvPr id="33794" name="Picture 2" descr="http://moscowstreets.net/wp-content/uploads/2012/05/2012-5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74" y="1844824"/>
            <a:ext cx="3236578" cy="4608887"/>
          </a:xfrm>
          <a:prstGeom prst="rect">
            <a:avLst/>
          </a:prstGeom>
          <a:noFill/>
        </p:spPr>
      </p:pic>
      <p:pic>
        <p:nvPicPr>
          <p:cNvPr id="33796" name="Picture 4" descr="http://moscowstreets.net/wp-content/uploads/2012/05/2012-52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988840"/>
            <a:ext cx="5131152" cy="31642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dirty="0" smtClean="0"/>
              <a:t>Задание: нарисуй древний город.</a:t>
            </a:r>
          </a:p>
        </p:txBody>
      </p:sp>
      <p:pic>
        <p:nvPicPr>
          <p:cNvPr id="34818" name="Picture 2" descr="http://svetgorod.ru/_users/17/1674/foto/obshij_v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2857500" cy="1981200"/>
          </a:xfrm>
          <a:prstGeom prst="rect">
            <a:avLst/>
          </a:prstGeom>
          <a:noFill/>
        </p:spPr>
      </p:pic>
      <p:pic>
        <p:nvPicPr>
          <p:cNvPr id="34820" name="Picture 4" descr="Русские горо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052736"/>
            <a:ext cx="3467100" cy="2343150"/>
          </a:xfrm>
          <a:prstGeom prst="rect">
            <a:avLst/>
          </a:prstGeom>
          <a:noFill/>
        </p:spPr>
      </p:pic>
      <p:pic>
        <p:nvPicPr>
          <p:cNvPr id="34822" name="Picture 6" descr=" Русские город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852936"/>
            <a:ext cx="3667125" cy="2419350"/>
          </a:xfrm>
          <a:prstGeom prst="rect">
            <a:avLst/>
          </a:prstGeom>
          <a:noFill/>
        </p:spPr>
      </p:pic>
      <p:pic>
        <p:nvPicPr>
          <p:cNvPr id="34824" name="Picture 8" descr="Русские города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602622"/>
            <a:ext cx="2664296" cy="2031342"/>
          </a:xfrm>
          <a:prstGeom prst="rect">
            <a:avLst/>
          </a:prstGeom>
          <a:noFill/>
        </p:spPr>
      </p:pic>
      <p:pic>
        <p:nvPicPr>
          <p:cNvPr id="34826" name="Picture 10" descr="Русские города">
            <a:hlinkClick r:id="rId6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653136"/>
            <a:ext cx="2746942" cy="19442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  <p:pic>
        <p:nvPicPr>
          <p:cNvPr id="36866" name="Picture 2" descr="Номинация &quot;Отличник - 2009&quot; - Фото 9190/7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772816"/>
            <a:ext cx="3943590" cy="36560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Презентацию подготовила </a:t>
            </a:r>
            <a:r>
              <a:rPr lang="ru-RU" sz="2400" dirty="0" err="1" smtClean="0"/>
              <a:t>Сигаева</a:t>
            </a:r>
            <a:r>
              <a:rPr lang="ru-RU" sz="2400" dirty="0" smtClean="0"/>
              <a:t> Е.В.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учитель начальных классов </a:t>
            </a:r>
            <a:br>
              <a:rPr lang="ru-RU" sz="2400" dirty="0" smtClean="0"/>
            </a:br>
            <a:r>
              <a:rPr lang="ru-RU" sz="2400" dirty="0" smtClean="0"/>
              <a:t>МБОУ «Средняя общеобразовательная школа №2» </a:t>
            </a:r>
            <a:br>
              <a:rPr lang="ru-RU" sz="2400" dirty="0" smtClean="0"/>
            </a:br>
            <a:r>
              <a:rPr lang="ru-RU" sz="2400" dirty="0" smtClean="0"/>
              <a:t>г. </a:t>
            </a:r>
            <a:r>
              <a:rPr lang="ru-RU" sz="2400" dirty="0" smtClean="0"/>
              <a:t>Королёв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467544" y="3573016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2400" dirty="0" smtClean="0"/>
              <a:t>Название презентации: Города Русской земли</a:t>
            </a:r>
            <a:br>
              <a:rPr lang="ru-RU" sz="2400" dirty="0" smtClean="0"/>
            </a:br>
            <a:r>
              <a:rPr lang="ru-RU" sz="2400" dirty="0" smtClean="0"/>
              <a:t>Аннотация: презентация предназначена для урока ИЗО в 4 классе. Учащиеся познакомятся с такими терминами как «кремль», «торг», «посад». Школьники познакомятся с устройством старинного русского города и его структурой.</a:t>
            </a:r>
            <a:br>
              <a:rPr lang="ru-RU" sz="2400" dirty="0" smtClean="0"/>
            </a:br>
            <a:r>
              <a:rPr lang="ru-RU" sz="2400" dirty="0" smtClean="0"/>
              <a:t>Количество слайдов: 19.</a:t>
            </a:r>
            <a:br>
              <a:rPr lang="ru-RU" sz="2400" dirty="0" smtClean="0"/>
            </a:br>
            <a:r>
              <a:rPr lang="ru-RU" sz="2400" dirty="0" smtClean="0"/>
              <a:t>Автор: </a:t>
            </a:r>
            <a:r>
              <a:rPr lang="ru-RU" sz="2400" dirty="0" err="1" smtClean="0"/>
              <a:t>Сигаева</a:t>
            </a:r>
            <a:r>
              <a:rPr lang="ru-RU" sz="2400" dirty="0" smtClean="0"/>
              <a:t> Екатерина Викторовна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Возрастные рекомендации: 9-11 лет.</a:t>
            </a:r>
            <a:br>
              <a:rPr lang="ru-RU" sz="2400" dirty="0" smtClean="0"/>
            </a:br>
            <a:r>
              <a:rPr lang="ru-RU" sz="2400" dirty="0" smtClean="0"/>
              <a:t>Категория: школьник. 4 класс.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smtClean="0"/>
              <a:t>Список используемой </a:t>
            </a:r>
            <a:r>
              <a:rPr lang="ru-RU" dirty="0" smtClean="0"/>
              <a:t>литературы: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340768"/>
            <a:ext cx="741682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u="sng" dirty="0" smtClean="0">
                <a:solidFill>
                  <a:srgbClr val="002060"/>
                </a:solidFill>
                <a:hlinkClick r:id="rId2"/>
              </a:rPr>
              <a:t>Б.Н. </a:t>
            </a:r>
            <a:r>
              <a:rPr lang="ru-RU" sz="1600" u="sng" dirty="0" err="1" smtClean="0">
                <a:solidFill>
                  <a:srgbClr val="002060"/>
                </a:solidFill>
                <a:hlinkClick r:id="rId2"/>
              </a:rPr>
              <a:t>Неменский</a:t>
            </a:r>
            <a:r>
              <a:rPr lang="ru-RU" sz="1600" u="sng" dirty="0" smtClean="0">
                <a:solidFill>
                  <a:srgbClr val="002060"/>
                </a:solidFill>
                <a:hlinkClick r:id="rId2"/>
              </a:rPr>
              <a:t>. Изобразительное искусство. Каждый народ – художник. Учебник для 4 класса.</a:t>
            </a:r>
          </a:p>
          <a:p>
            <a:pPr>
              <a:buFont typeface="Arial" pitchFamily="34" charset="0"/>
              <a:buChar char="•"/>
            </a:pPr>
            <a:r>
              <a:rPr lang="ru-RU" sz="1400" u="sng" dirty="0" smtClean="0">
                <a:solidFill>
                  <a:srgbClr val="002060"/>
                </a:solidFill>
                <a:hlinkClick r:id="rId2"/>
              </a:rPr>
              <a:t>http</a:t>
            </a:r>
            <a:r>
              <a:rPr lang="ru-RU" sz="1400" u="sng" dirty="0">
                <a:solidFill>
                  <a:srgbClr val="002060"/>
                </a:solidFill>
                <a:hlinkClick r:id="rId2"/>
              </a:rPr>
              <a:t>://silverary.com/?p=6464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http://subscribe.ru/group/nash-soyuz/2834199/</a:t>
            </a: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3"/>
              </a:rPr>
              <a:t>http://www.photosight.ru/photos/category/82/?sort=ra&amp;pager=414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4"/>
              </a:rPr>
              <a:t>http://www.cultradio.ru/section.html?cid=44&amp;p=2419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5"/>
              </a:rPr>
              <a:t>http://900igr.net/fotografii/istorija/Byt-i-nravy-Drevnej-Rusi/Byt-i-nravy-Drevnej-Rusi.html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6"/>
              </a:rPr>
              <a:t>http://roerih.ru/rerih/210.php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7"/>
              </a:rPr>
              <a:t>http://ru.wikipedia.org/block_big.html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8"/>
              </a:rPr>
              <a:t>http://www.google.ru/url?sa=i&amp;rct=j&amp;q=&amp;esrc=s&amp;source=images&amp;cd=&amp;ved=0CAMQjxw&amp;url=http%3A%2F%2Fkleinburd.ru%2Fnews%2Fistoriya-voennyx-paradov-na-krasnoj-ploshhadi%2F&amp;ei=lIFtVNaBK8WiygOJoIHADg&amp;bvm=bv.80185997,d.bGQ&amp;psig=AFQjCNEznFCse9kaV2d3PzL8qCxwfcnFgQ&amp;ust=1416549045280290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9"/>
              </a:rPr>
              <a:t>http://www.vechorka.ru/gazeta/?b=view&amp;articleID=26187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0"/>
              </a:rPr>
              <a:t>http://newdaynews.ru/kiev/weekend/454958.html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1"/>
              </a:rPr>
              <a:t>http://rushkolnik.ru/docs/index-5898517.html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http://интеллектуал-ка.рф/istoria-edi/125927-chem-pitalis-drevnie-slavyane</a:t>
            </a: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2"/>
              </a:rPr>
              <a:t>http://www.liveinternet.ru/block_big.html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3"/>
              </a:rPr>
              <a:t>http://newsya.ru/nav_1.html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4"/>
              </a:rPr>
              <a:t>http://svetgorod.ru/guest_blogs/?id=1674&amp;pid=2988</a:t>
            </a:r>
            <a:endParaRPr lang="ru-RU" sz="14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u="sng" dirty="0">
                <a:solidFill>
                  <a:srgbClr val="002060"/>
                </a:solidFill>
                <a:hlinkClick r:id="rId15"/>
              </a:rPr>
              <a:t>http://moscowstreets.net/?page_id=1398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dirty="0" smtClean="0"/>
              <a:t>Города возникали не вдруг. Они веками разрастались вокруг исконной сердцевины – крепости, которая зовётся по разному.</a:t>
            </a:r>
          </a:p>
        </p:txBody>
      </p:sp>
      <p:pic>
        <p:nvPicPr>
          <p:cNvPr id="9223" name="Picture 7" descr="Шлиссельбургская крепость сильверари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457697" cy="44626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hotoshop\GoldenAutumn\GoldenAutumn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 Новгороде – детинец.</a:t>
            </a:r>
          </a:p>
        </p:txBody>
      </p:sp>
      <p:pic>
        <p:nvPicPr>
          <p:cNvPr id="10246" name="Picture 6" descr="100 красивых мест Росс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268760"/>
            <a:ext cx="7620000" cy="50768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Photoshop\GoldenAutumn\GoldenAu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В Пскове – </a:t>
            </a:r>
            <a:r>
              <a:rPr lang="ru-RU" dirty="0" err="1" smtClean="0">
                <a:solidFill>
                  <a:schemeClr val="bg1"/>
                </a:solidFill>
              </a:rPr>
              <a:t>кром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270" name="Picture 6" descr="Архитектура и интерьер - фото зданий, фотографии церквей, фото храмов - Photosight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7157815" cy="47495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Но чаще всего – кремль.</a:t>
            </a:r>
          </a:p>
        </p:txBody>
      </p:sp>
      <p:pic>
        <p:nvPicPr>
          <p:cNvPr id="12294" name="Picture 6" descr="Радио Культу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7796361" cy="52909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dirty="0" smtClean="0">
                <a:solidFill>
                  <a:schemeClr val="bg1"/>
                </a:solidFill>
              </a:rPr>
              <a:t>За стенами кремля в старые времена помещалось удивительно многое. Кроме главного собора, церквей и колоколен, здесь размещались княжеский двор, терема и палаты знатных людей – бояр, дружинников и советников князя.</a:t>
            </a:r>
          </a:p>
        </p:txBody>
      </p:sp>
      <p:pic>
        <p:nvPicPr>
          <p:cNvPr id="13318" name="Picture 6" descr="Вернувшись в Киев Владимир повелел уничтожить языческих идолов - Картинка 4242/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65104"/>
            <a:ext cx="2857500" cy="2314575"/>
          </a:xfrm>
          <a:prstGeom prst="rect">
            <a:avLst/>
          </a:prstGeom>
          <a:noFill/>
        </p:spPr>
      </p:pic>
      <p:pic>
        <p:nvPicPr>
          <p:cNvPr id="13320" name="Picture 8" descr="Быт и нравы Древней Руси - Культура Древней Руси - Фото по истор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348880"/>
            <a:ext cx="5426108" cy="4069581"/>
          </a:xfrm>
          <a:prstGeom prst="rect">
            <a:avLst/>
          </a:prstGeom>
          <a:noFill/>
        </p:spPr>
      </p:pic>
      <p:pic>
        <p:nvPicPr>
          <p:cNvPr id="13322" name="Picture 10" descr="https://encrypted-tbn0.gstatic.com/images?q=tbn:ANd9GcQZZZsiL2r0TFq4N1Mbeab1Al7FnNXdOtdjZF5l2a94zAqc9Tc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060848"/>
            <a:ext cx="1727182" cy="2246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Главные части города – это укреплённый кремль.</a:t>
            </a:r>
          </a:p>
        </p:txBody>
      </p:sp>
      <p:pic>
        <p:nvPicPr>
          <p:cNvPr id="29698" name="Picture 2" descr="https://encrypted-tbn0.gstatic.com/images?q=tbn:ANd9GcRBoaYd3TxUkQb0NbULKiCQe4BBjAGUnXAGLdAajQXUwqmU3Y1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4714875" cy="3095625"/>
          </a:xfrm>
          <a:prstGeom prst="rect">
            <a:avLst/>
          </a:prstGeom>
          <a:noFill/>
        </p:spPr>
      </p:pic>
      <p:pic>
        <p:nvPicPr>
          <p:cNvPr id="29700" name="Picture 4" descr="https://encrypted-tbn1.gstatic.com/images?q=tbn:ANd9GcTNMrMwYvylFhqOfWsJNLcHNtvwToTv1jYvN9Cg8xBiY920vs5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284984"/>
            <a:ext cx="4714875" cy="32956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Photoshop\GoldenAutumn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dirty="0" smtClean="0">
                <a:solidFill>
                  <a:schemeClr val="bg1"/>
                </a:solidFill>
              </a:rPr>
              <a:t>Торг – большая рыночная площадь, людской центр, место народных собраний.</a:t>
            </a:r>
          </a:p>
        </p:txBody>
      </p:sp>
      <p:pic>
        <p:nvPicPr>
          <p:cNvPr id="28676" name="Picture 4" descr="Русская смута с польским акцент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3538" y="1700808"/>
            <a:ext cx="6716854" cy="49375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Посад – поселения ремесленников.</a:t>
            </a:r>
          </a:p>
        </p:txBody>
      </p:sp>
      <p:pic>
        <p:nvPicPr>
          <p:cNvPr id="27650" name="Picture 2" descr="https://encrypted-tbn1.gstatic.com/images?q=tbn:ANd9GcTPxq1JWXmRa9_tmSEMRu1HQ90-hzzzlZS9YGluow76ZIugmi0q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20888"/>
            <a:ext cx="4714875" cy="3105150"/>
          </a:xfrm>
          <a:prstGeom prst="rect">
            <a:avLst/>
          </a:prstGeom>
          <a:noFill/>
        </p:spPr>
      </p:pic>
      <p:pic>
        <p:nvPicPr>
          <p:cNvPr id="27652" name="Picture 4" descr="http://rushkolnik.ru/tw_files/5899/d-5898517/5898517_html_41100d8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700808"/>
            <a:ext cx="3606512" cy="42888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senni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Osenniy</Template>
  <TotalTime>129</TotalTime>
  <Words>369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Osenniy</vt:lpstr>
      <vt:lpstr> Города Русской земли Урок ИЗО в 4 «В» классе выполнила учитель начальных классов  МБОУ СОШ №12  Сигаева Екатерина Викторовна г. Королёв</vt:lpstr>
      <vt:lpstr>Города возникали не вдруг. Они веками разрастались вокруг исконной сердцевины – крепости, которая зовётся по разному.</vt:lpstr>
      <vt:lpstr>В Новгороде – детинец.</vt:lpstr>
      <vt:lpstr>В Пскове – кром.</vt:lpstr>
      <vt:lpstr>Но чаще всего – кремль.</vt:lpstr>
      <vt:lpstr>За стенами кремля в старые времена помещалось удивительно многое. Кроме главного собора, церквей и колоколен, здесь размещались княжеский двор, терема и палаты знатных людей – бояр, дружинников и советников князя.</vt:lpstr>
      <vt:lpstr>Главные части города – это укреплённый кремль.</vt:lpstr>
      <vt:lpstr>Торг – большая рыночная площадь, людской центр, место народных собраний.</vt:lpstr>
      <vt:lpstr>Посад – поселения ремесленников.</vt:lpstr>
      <vt:lpstr>Там жили и имели свои мастерские кузнецы и гончары, ткачи и кожевники, пушкари и хлебники и многие другие.</vt:lpstr>
      <vt:lpstr>Особенность наших городов в том, что в них не было тесно прижатых друг к другу домов, составляющих как бы единую стену улицы. Здесь жили в тех же крестьянских усадьбах, то есть в домах-избах, иногда двух-трёхэтажных. За высокими сплошными деревянными заборами с украшенными воротами имели свои сады и огороды, конюшни и надворные постройки. Небогатые горожане отличались от крестьян лишь тем, что не выращивали хлеб, не работали в поле. </vt:lpstr>
      <vt:lpstr> Улицы города были то узкими, зажатыми заборами, то широкими. В плохую погоду на проезжей части была непролазная грязь, и кое-где дороги покрывали деревянным настилом – мостками, мостили, отсюда и слово «МОСТОВАЯ»</vt:lpstr>
      <vt:lpstr>Особую роль в жизни древних городов играли монастыри. Каждый монастырь был крепостью, похожей на кремль, и имел также оборонное значение. И сегодня красоту древних городов можно увидеть не только там, где сохранился старый кремль, но и в облике монастырей.</vt:lpstr>
      <vt:lpstr>Монастыри выделяются из окружающего пейзажа и выглядят драгоценным украшением. Между делом рук человеческих и природой не было тогда никакого разлада.</vt:lpstr>
      <vt:lpstr>Задание: нарисуй древний город.</vt:lpstr>
      <vt:lpstr>Спасибо за урок!</vt:lpstr>
      <vt:lpstr>Презентацию подготовила Сигаева Е.В. учитель начальных классов  МБОУ «Средняя общеобразовательная школа №2»  г. Королёв         </vt:lpstr>
      <vt:lpstr>Название презентации: Города Русской земли Аннотация: презентация предназначена для урока ИЗО в 4 классе. Учащиеся познакомятся с такими терминами как «кремль», «торг», «посад». Школьники познакомятся с устройством старинного русского города и его структурой. Количество слайдов: 19. Автор: Сигаева Екатерина Викторовна Возрастные рекомендации: 9-11 лет. Категория: школьник. 4 класс.          </vt:lpstr>
      <vt:lpstr>Список используемой литературы: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Русской земли Урок ИЗО в 4 классе</dc:title>
  <dc:subject>Шаблон для презентаций PowerPoint</dc:subject>
  <dc:creator>1</dc:creator>
  <dc:description>Презентации по культуре и искусству, шаблоны PowerPoint http://freeppt.ru/</dc:description>
  <cp:lastModifiedBy>Realist</cp:lastModifiedBy>
  <cp:revision>16</cp:revision>
  <dcterms:created xsi:type="dcterms:W3CDTF">2014-11-20T05:29:44Z</dcterms:created>
  <dcterms:modified xsi:type="dcterms:W3CDTF">2023-10-02T17:09:23Z</dcterms:modified>
</cp:coreProperties>
</file>