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300" r:id="rId3"/>
    <p:sldId id="286" r:id="rId4"/>
    <p:sldId id="282" r:id="rId5"/>
    <p:sldId id="308" r:id="rId6"/>
    <p:sldId id="256" r:id="rId7"/>
    <p:sldId id="287" r:id="rId8"/>
    <p:sldId id="288" r:id="rId9"/>
    <p:sldId id="304" r:id="rId10"/>
    <p:sldId id="289" r:id="rId11"/>
    <p:sldId id="290" r:id="rId12"/>
    <p:sldId id="298" r:id="rId13"/>
    <p:sldId id="301" r:id="rId14"/>
    <p:sldId id="302" r:id="rId15"/>
    <p:sldId id="309" r:id="rId16"/>
    <p:sldId id="306" r:id="rId17"/>
    <p:sldId id="281" r:id="rId18"/>
    <p:sldId id="292" r:id="rId19"/>
    <p:sldId id="299" r:id="rId20"/>
    <p:sldId id="31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55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24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88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52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501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32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48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380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601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6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866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0923D-5C42-4497-9EBB-91FEFB94CE6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39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o7Ue3rRHRM&amp;list" TargetMode="External"/><Relationship Id="rId2" Type="http://schemas.openxmlformats.org/officeDocument/2006/relationships/hyperlink" Target="https://academy-content.apkpro.ru/ru/my-tasks/item/uE6AjFZ7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Предмет. Биология. </a:t>
            </a:r>
            <a:br>
              <a:rPr lang="ru-RU" sz="2400" dirty="0"/>
            </a:br>
            <a:r>
              <a:rPr lang="ru-RU" sz="2400" dirty="0" smtClean="0"/>
              <a:t>Класс 5 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Дата 03.10.2023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Урок </a:t>
            </a:r>
            <a:r>
              <a:rPr lang="ru-RU" sz="2400" dirty="0" smtClean="0"/>
              <a:t>5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6274" y="6494983"/>
            <a:ext cx="10515600" cy="233363"/>
          </a:xfrm>
        </p:spPr>
        <p:txBody>
          <a:bodyPr>
            <a:noAutofit/>
          </a:bodyPr>
          <a:lstStyle/>
          <a:p>
            <a:pPr algn="r"/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Mistral" panose="03090702030407020403" pitchFamily="66" charset="0"/>
              </a:rPr>
              <a:t>Дашинская Злата Васильевна</a:t>
            </a:r>
            <a:endParaRPr lang="ru-RU" sz="1100" dirty="0">
              <a:solidFill>
                <a:schemeClr val="bg1">
                  <a:lumMod val="50000"/>
                </a:schemeClr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08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188" y="133113"/>
            <a:ext cx="10515600" cy="67210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Физкультминутка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4219" y="1405719"/>
            <a:ext cx="7121548" cy="4168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56" y="1978925"/>
            <a:ext cx="4146589" cy="252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8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0071" y="0"/>
            <a:ext cx="4591929" cy="352327"/>
          </a:xfrm>
        </p:spPr>
        <p:txBody>
          <a:bodyPr>
            <a:noAutofit/>
          </a:bodyPr>
          <a:lstStyle/>
          <a:p>
            <a:r>
              <a:rPr lang="ru-RU" sz="1600" i="1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</a:rPr>
              <a:t>Первичная проверка и закрепление </a:t>
            </a:r>
            <a:r>
              <a:rPr lang="ru-RU" sz="1600" i="1" dirty="0" smtClean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</a:rPr>
              <a:t>знаний</a:t>
            </a:r>
            <a:endParaRPr lang="ru-RU" sz="1600" i="1" dirty="0">
              <a:solidFill>
                <a:schemeClr val="bg1">
                  <a:lumMod val="6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42"/>
          <a:stretch/>
        </p:blipFill>
        <p:spPr>
          <a:xfrm>
            <a:off x="1890644" y="1085055"/>
            <a:ext cx="7633842" cy="42929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1640" t="40663" r="19252"/>
          <a:stretch/>
        </p:blipFill>
        <p:spPr>
          <a:xfrm>
            <a:off x="2044435" y="5452814"/>
            <a:ext cx="6597748" cy="12661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5093" y="377169"/>
            <a:ext cx="10645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+mj-lt"/>
              </a:rPr>
              <a:t>Какой метод иллюстрирует данный рисунок?</a:t>
            </a:r>
            <a:endParaRPr lang="ru-RU" sz="40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927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94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Какой метод иллюстрирует данный рисунок?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8232" y="1173707"/>
            <a:ext cx="6934200" cy="3733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38232" y="5016688"/>
            <a:ext cx="442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Какие данные получил исследователь?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98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724" y="0"/>
            <a:ext cx="11395953" cy="91387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Установи соответствие 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между рисунком и названием научного метода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4303" y="913869"/>
            <a:ext cx="9782794" cy="46626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00" y="5549980"/>
            <a:ext cx="10800000" cy="130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9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3174"/>
          </a:xfrm>
        </p:spPr>
        <p:txBody>
          <a:bodyPr/>
          <a:lstStyle/>
          <a:p>
            <a:r>
              <a:rPr lang="ru-RU" sz="4000" dirty="0" smtClean="0">
                <a:solidFill>
                  <a:srgbClr val="0070C0"/>
                </a:solidFill>
              </a:rPr>
              <a:t>Самопроверка. Оцени свой ответ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9839" y="1228300"/>
            <a:ext cx="901232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72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Подведём итоги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Научный метод </a:t>
            </a:r>
            <a:r>
              <a:rPr lang="ru-RU" dirty="0" smtClean="0"/>
              <a:t>– совокупность операций и приёмов, используемых при построении научных знаний.</a:t>
            </a:r>
          </a:p>
          <a:p>
            <a:r>
              <a:rPr lang="ru-RU" dirty="0" smtClean="0"/>
              <a:t>Основные практические методы изучения живой природы: </a:t>
            </a:r>
            <a:r>
              <a:rPr lang="ru-RU" dirty="0" smtClean="0">
                <a:solidFill>
                  <a:srgbClr val="FF0000"/>
                </a:solidFill>
              </a:rPr>
              <a:t>наблюдение, описание, измерение, эксперимент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Умозаключения, обобщения, анализ – теоретические методы.</a:t>
            </a:r>
          </a:p>
          <a:p>
            <a:r>
              <a:rPr lang="ru-RU" dirty="0" smtClean="0"/>
              <a:t>Использование научных методов изучения живой природы требуют соблюдения определённых требований, правил.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62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47" y="0"/>
            <a:ext cx="10221463" cy="59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5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779" y="133114"/>
            <a:ext cx="10515600" cy="71304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Рефлексия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46161"/>
            <a:ext cx="10515600" cy="5813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Как ты работал сегодня на уроке </a:t>
            </a:r>
          </a:p>
          <a:p>
            <a:r>
              <a:rPr lang="ru-RU" dirty="0" smtClean="0"/>
              <a:t>Я работал…..</a:t>
            </a:r>
          </a:p>
          <a:p>
            <a:r>
              <a:rPr lang="ru-RU" dirty="0" smtClean="0"/>
              <a:t>Я понял….</a:t>
            </a:r>
          </a:p>
          <a:p>
            <a:r>
              <a:rPr lang="ru-RU" dirty="0" smtClean="0"/>
              <a:t>Мне </a:t>
            </a:r>
            <a:r>
              <a:rPr lang="ru-RU" dirty="0" smtClean="0"/>
              <a:t>было трудно…</a:t>
            </a:r>
          </a:p>
          <a:p>
            <a:r>
              <a:rPr lang="ru-RU" dirty="0" smtClean="0"/>
              <a:t>Ставлю себе отметку</a:t>
            </a:r>
            <a:r>
              <a:rPr lang="ru-RU" dirty="0" smtClean="0"/>
              <a:t>……, так как ….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lnSpc>
                <a:spcPct val="100000"/>
              </a:lnSpc>
              <a:buNone/>
            </a:pPr>
            <a:endParaRPr lang="ru-RU" sz="5700" dirty="0" smtClean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66308"/>
          <a:stretch/>
        </p:blipFill>
        <p:spPr>
          <a:xfrm>
            <a:off x="6573671" y="1132763"/>
            <a:ext cx="5184873" cy="17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7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44809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0070C0"/>
                </a:solidFill>
              </a:rPr>
              <a:t>Домашнее </a:t>
            </a:r>
            <a:r>
              <a:rPr lang="ru-RU" b="1" dirty="0" smtClean="0">
                <a:solidFill>
                  <a:srgbClr val="0070C0"/>
                </a:solidFill>
              </a:rPr>
              <a:t>задание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747450"/>
            <a:ext cx="10515600" cy="6110549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00000"/>
              </a:lnSpc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1. Изучи §4. Выучи новые термины.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2</a:t>
            </a:r>
            <a:r>
              <a:rPr lang="ru-RU" sz="1800" dirty="0" smtClean="0">
                <a:solidFill>
                  <a:prstClr val="black"/>
                </a:solidFill>
              </a:rPr>
              <a:t>. Реши кроссворд (в тетрадь запиши только ответы)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Задание №3 только для САМЫХ ЛЮБОЗНАТЕЛЬНЫХ, для юных исследователей.</a:t>
            </a:r>
          </a:p>
          <a:p>
            <a:pPr marL="0" lvl="0" indent="0">
              <a:lnSpc>
                <a:spcPct val="100000"/>
              </a:lnSpc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endParaRPr lang="ru-RU" sz="1800" dirty="0" smtClean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endParaRPr lang="ru-RU" sz="1800" dirty="0" smtClean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endParaRPr lang="ru-RU" sz="1800" dirty="0" smtClean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endParaRPr lang="ru-RU" sz="1800" dirty="0" smtClean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ru-RU" sz="3600" dirty="0" smtClean="0">
                <a:solidFill>
                  <a:srgbClr val="FF0000"/>
                </a:solidFill>
                <a:latin typeface="Calibri Light" panose="020F0302020204030204"/>
              </a:rPr>
              <a:t>На </a:t>
            </a:r>
            <a:r>
              <a:rPr lang="ru-RU" sz="3600" dirty="0">
                <a:solidFill>
                  <a:srgbClr val="FF0000"/>
                </a:solidFill>
                <a:latin typeface="Calibri Light" panose="020F0302020204030204"/>
              </a:rPr>
              <a:t>этом урок окончен. 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3600" dirty="0">
                <a:solidFill>
                  <a:srgbClr val="FF0000"/>
                </a:solidFill>
                <a:latin typeface="Calibri Light" panose="020F0302020204030204"/>
              </a:rPr>
              <a:t>Спасибо за работу. 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3600" dirty="0">
                <a:solidFill>
                  <a:srgbClr val="FF0000"/>
                </a:solidFill>
                <a:latin typeface="Calibri Light" panose="020F0302020204030204"/>
              </a:rPr>
              <a:t>Желаю вам творческих, учебных успехов. 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3600" dirty="0">
                <a:solidFill>
                  <a:srgbClr val="FF0000"/>
                </a:solidFill>
                <a:latin typeface="Calibri Light" panose="020F0302020204030204"/>
              </a:rPr>
              <a:t>До новых встреч</a:t>
            </a:r>
            <a:r>
              <a:rPr lang="ru-RU" sz="3600" dirty="0" smtClean="0">
                <a:solidFill>
                  <a:srgbClr val="FF0000"/>
                </a:solidFill>
                <a:latin typeface="Calibri Light" panose="020F0302020204030204"/>
              </a:rPr>
              <a:t>.</a:t>
            </a:r>
            <a:endParaRPr lang="ru-RU" sz="3600" dirty="0">
              <a:solidFill>
                <a:srgbClr val="FF0000"/>
              </a:solidFill>
              <a:latin typeface="Calibri Light" panose="020F030202020403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111" y="1807333"/>
            <a:ext cx="70485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4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3201" y="882014"/>
            <a:ext cx="4652040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452" y="3166281"/>
            <a:ext cx="3928390" cy="34054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584" t="3097" r="4122" b="1603"/>
          <a:stretch/>
        </p:blipFill>
        <p:spPr>
          <a:xfrm>
            <a:off x="5568287" y="177420"/>
            <a:ext cx="3930555" cy="298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9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4044" b="12386"/>
          <a:stretch/>
        </p:blipFill>
        <p:spPr>
          <a:xfrm>
            <a:off x="65591" y="95533"/>
            <a:ext cx="5400000" cy="33846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1131" b="14901"/>
          <a:stretch/>
        </p:blipFill>
        <p:spPr>
          <a:xfrm>
            <a:off x="65591" y="2088125"/>
            <a:ext cx="5400000" cy="464788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04764" y="95533"/>
            <a:ext cx="5662684" cy="1325563"/>
          </a:xfr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Ты готов к уроку?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/>
              <a:t> </a:t>
            </a:r>
            <a:r>
              <a:rPr lang="ru-RU" sz="2800" i="1" dirty="0" smtClean="0"/>
              <a:t>Проверим, оценим</a:t>
            </a:r>
            <a:endParaRPr lang="ru-RU" sz="2800" i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704764" y="2088125"/>
            <a:ext cx="5649036" cy="4647886"/>
          </a:xfrm>
        </p:spPr>
        <p:txBody>
          <a:bodyPr>
            <a:normAutofit/>
          </a:bodyPr>
          <a:lstStyle/>
          <a:p>
            <a:r>
              <a:rPr lang="ru-RU" dirty="0" smtClean="0"/>
              <a:t>Комнату проветрил      </a:t>
            </a:r>
            <a:r>
              <a:rPr lang="ru-RU" sz="3200" b="1" dirty="0" smtClean="0">
                <a:solidFill>
                  <a:srgbClr val="FF0000"/>
                </a:solidFill>
              </a:rPr>
              <a:t>+</a:t>
            </a:r>
          </a:p>
          <a:p>
            <a:r>
              <a:rPr lang="ru-RU" dirty="0" smtClean="0"/>
              <a:t>Сделал зарядку              </a:t>
            </a:r>
            <a:r>
              <a:rPr lang="ru-RU" sz="3200" b="1" dirty="0" smtClean="0">
                <a:solidFill>
                  <a:srgbClr val="FF0000"/>
                </a:solidFill>
              </a:rPr>
              <a:t>+</a:t>
            </a:r>
          </a:p>
          <a:p>
            <a:r>
              <a:rPr lang="ru-RU" dirty="0" smtClean="0"/>
              <a:t>Стол в порядке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+</a:t>
            </a:r>
          </a:p>
          <a:p>
            <a:r>
              <a:rPr lang="ru-RU" dirty="0" smtClean="0"/>
              <a:t>Свет слева       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 +</a:t>
            </a:r>
          </a:p>
          <a:p>
            <a:r>
              <a:rPr lang="ru-RU" dirty="0" smtClean="0"/>
              <a:t>Учебник, тетрадь, ручка готовы </a:t>
            </a:r>
            <a:r>
              <a:rPr lang="ru-RU" sz="3200" b="1" dirty="0" smtClean="0">
                <a:solidFill>
                  <a:srgbClr val="FF0000"/>
                </a:solidFill>
              </a:rPr>
              <a:t>+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Настроен работать? 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Ставь 5! И начнём!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3643" y="4909001"/>
            <a:ext cx="1849906" cy="62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2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>
                <a:solidFill>
                  <a:prstClr val="black"/>
                </a:solidFill>
              </a:rPr>
              <a:t>Биология: 5-й класс: базовый уровень: учебник, 5 класс/ Пасечник В. В., Суматохин С. В., </a:t>
            </a:r>
            <a:r>
              <a:rPr lang="ru-RU" sz="2000" dirty="0" err="1">
                <a:solidFill>
                  <a:prstClr val="black"/>
                </a:solidFill>
              </a:rPr>
              <a:t>Гапонюк</a:t>
            </a:r>
            <a:r>
              <a:rPr lang="ru-RU" sz="2000" dirty="0">
                <a:solidFill>
                  <a:prstClr val="black"/>
                </a:solidFill>
              </a:rPr>
              <a:t> З.Г., Швецов Г.Г.; под </a:t>
            </a:r>
            <a:r>
              <a:rPr lang="ru-RU" sz="2000" dirty="0" err="1">
                <a:solidFill>
                  <a:prstClr val="black"/>
                </a:solidFill>
              </a:rPr>
              <a:t>ред</a:t>
            </a:r>
            <a:r>
              <a:rPr lang="ru-RU" sz="2000" dirty="0">
                <a:solidFill>
                  <a:prstClr val="black"/>
                </a:solidFill>
              </a:rPr>
              <a:t> Пасечника В. В., Акционерное общество «Издательство «Просвещение»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Пасечник Владимир Васильевич. Биология:5—9-е классы: базовый уровень: методическое пособие к предметной линии «</a:t>
            </a:r>
            <a:r>
              <a:rPr lang="ru-RU" sz="2000" dirty="0" err="1">
                <a:solidFill>
                  <a:prstClr val="black"/>
                </a:solidFill>
              </a:rPr>
              <a:t>Линияжизни</a:t>
            </a:r>
            <a:r>
              <a:rPr lang="ru-RU" sz="2000" dirty="0">
                <a:solidFill>
                  <a:prstClr val="black"/>
                </a:solidFill>
              </a:rPr>
              <a:t>»/</a:t>
            </a:r>
            <a:r>
              <a:rPr lang="ru-RU" sz="2000" dirty="0" err="1">
                <a:solidFill>
                  <a:prstClr val="black"/>
                </a:solidFill>
              </a:rPr>
              <a:t>В.В.Пасечник</a:t>
            </a:r>
            <a:r>
              <a:rPr lang="ru-RU" sz="2000" dirty="0">
                <a:solidFill>
                  <a:prstClr val="black"/>
                </a:solidFill>
              </a:rPr>
              <a:t>.—Москва:Просвещение,2022.—186с.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Богданов Н.А. "Рабочая тетрадь по биологии. 5 класс. К учебнику В.В. Пасечника. </a:t>
            </a:r>
            <a:r>
              <a:rPr lang="ru-RU" sz="2000" dirty="0" smtClean="0">
                <a:solidFill>
                  <a:prstClr val="black"/>
                </a:solidFill>
              </a:rPr>
              <a:t>ФГОС</a:t>
            </a:r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en-US" sz="2000" dirty="0">
                <a:solidFill>
                  <a:prstClr val="black"/>
                </a:solidFill>
                <a:hlinkClick r:id="rId2"/>
              </a:rPr>
              <a:t>https://</a:t>
            </a:r>
            <a:r>
              <a:rPr lang="en-US" sz="2000" dirty="0" smtClean="0">
                <a:solidFill>
                  <a:prstClr val="black"/>
                </a:solidFill>
                <a:hlinkClick r:id="rId2"/>
              </a:rPr>
              <a:t>academy-content.apkpro.ru/ru/my-tasks/item/uE6AjFZ7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endParaRPr lang="en-US" sz="2000" dirty="0">
              <a:solidFill>
                <a:prstClr val="black"/>
              </a:solidFill>
            </a:endParaRPr>
          </a:p>
          <a:p>
            <a:pPr lvl="0"/>
            <a:r>
              <a:rPr lang="en-US" sz="2000" dirty="0">
                <a:solidFill>
                  <a:prstClr val="black"/>
                </a:solidFill>
                <a:hlinkClick r:id="rId3"/>
              </a:rPr>
              <a:t>https://</a:t>
            </a:r>
            <a:r>
              <a:rPr lang="en-US" sz="2000" dirty="0" smtClean="0">
                <a:solidFill>
                  <a:prstClr val="black"/>
                </a:solidFill>
                <a:hlinkClick r:id="rId3"/>
              </a:rPr>
              <a:t>www.youtube.com/watch?v=Lo7Ue3rRHRM&amp;list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Фотографии и картинки, которые находятся в свободном доступе в сети Интернет. 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13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382" y="118115"/>
            <a:ext cx="10515600" cy="9314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Начало </a:t>
            </a:r>
            <a:r>
              <a:rPr lang="ru-RU" dirty="0" smtClean="0">
                <a:solidFill>
                  <a:srgbClr val="0070C0"/>
                </a:solidFill>
              </a:rPr>
              <a:t>урока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854" y="1457135"/>
            <a:ext cx="11605145" cy="435133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Улыбнись!                                                                        и  у тебя всё получится!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596" y="2883569"/>
            <a:ext cx="5188146" cy="1749704"/>
          </a:xfrm>
          <a:prstGeom prst="rect">
            <a:avLst/>
          </a:prstGeom>
        </p:spPr>
      </p:pic>
      <p:sp>
        <p:nvSpPr>
          <p:cNvPr id="6" name="Выгнутая вверх стрелка 5"/>
          <p:cNvSpPr/>
          <p:nvPr/>
        </p:nvSpPr>
        <p:spPr>
          <a:xfrm>
            <a:off x="1678674" y="1457135"/>
            <a:ext cx="4026090" cy="142643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1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48433" y="95535"/>
            <a:ext cx="4429836" cy="163774"/>
          </a:xfrm>
        </p:spPr>
        <p:txBody>
          <a:bodyPr>
            <a:noAutofit/>
          </a:bodyPr>
          <a:lstStyle/>
          <a:p>
            <a:r>
              <a:rPr lang="ru-RU" sz="1600" i="1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</a:rPr>
              <a:t>М</a:t>
            </a:r>
            <a:r>
              <a:rPr lang="ru-RU" sz="1600" i="1" dirty="0" smtClean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</a:rPr>
              <a:t>отивация</a:t>
            </a:r>
            <a:r>
              <a:rPr lang="ru-RU" sz="1600" i="1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1600" i="1" dirty="0" smtClean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</a:rPr>
              <a:t>актуализация, целеполагание</a:t>
            </a:r>
            <a:endParaRPr lang="ru-RU" sz="1600" i="1" dirty="0">
              <a:solidFill>
                <a:schemeClr val="bg1">
                  <a:lumMod val="6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32013" y="368491"/>
            <a:ext cx="11771192" cy="1270579"/>
          </a:xfrm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sz="4000" dirty="0" smtClean="0"/>
              <a:t>О чём </a:t>
            </a:r>
            <a:r>
              <a:rPr lang="ru-RU" sz="4000" dirty="0" smtClean="0"/>
              <a:t>мы уже говорили на наших уроках</a:t>
            </a:r>
            <a:r>
              <a:rPr lang="ru-RU" sz="3800" dirty="0" smtClean="0"/>
              <a:t>?</a:t>
            </a:r>
            <a:r>
              <a:rPr lang="ru-RU" sz="5100" dirty="0" smtClean="0"/>
              <a:t> </a:t>
            </a:r>
            <a:r>
              <a:rPr lang="ru-RU" sz="1900" i="1" dirty="0" smtClean="0">
                <a:solidFill>
                  <a:schemeClr val="bg1">
                    <a:lumMod val="65000"/>
                  </a:schemeClr>
                </a:solidFill>
              </a:rPr>
              <a:t>(об источниках биологических знаний, о том, что такое наука, что у каждой науки есть свой язык, говорили мы и о том, какие знания считаются научными….)</a:t>
            </a:r>
          </a:p>
          <a:p>
            <a:r>
              <a:rPr lang="ru-RU" sz="4000" dirty="0" smtClean="0"/>
              <a:t>Постараемся понять, что мы уже знаем, а что нужно повторить, понять</a:t>
            </a:r>
            <a:r>
              <a:rPr lang="ru-RU" sz="4000" dirty="0" smtClean="0"/>
              <a:t>, изучить.</a:t>
            </a:r>
            <a:endParaRPr lang="ru-RU" sz="4000" dirty="0" smtClean="0"/>
          </a:p>
          <a:p>
            <a:r>
              <a:rPr lang="ru-RU" sz="2200" i="1" dirty="0" smtClean="0">
                <a:solidFill>
                  <a:srgbClr val="FF0000"/>
                </a:solidFill>
              </a:rPr>
              <a:t>Внимательно прочитайте определения и постарайтесь найти для каждого из них свой термин. Запишите в тетрадь только ответы</a:t>
            </a:r>
          </a:p>
          <a:p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232014" y="1639070"/>
            <a:ext cx="8898338" cy="4896000"/>
          </a:xfrm>
          <a:ln>
            <a:solidFill>
              <a:schemeClr val="bg1">
                <a:lumMod val="65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200" dirty="0"/>
              <a:t>Ф</a:t>
            </a:r>
            <a:r>
              <a:rPr lang="ru-RU" sz="3200" dirty="0" smtClean="0"/>
              <a:t>акт</a:t>
            </a:r>
            <a:r>
              <a:rPr lang="ru-RU" sz="3200" dirty="0"/>
              <a:t>, который можно подтвердить или опровергнуть.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Умозаключение, основанное на анализе информации.</a:t>
            </a:r>
            <a:endParaRPr lang="ru-RU" sz="3200" dirty="0"/>
          </a:p>
          <a:p>
            <a:pPr marL="457200" indent="-457200">
              <a:buFont typeface="+mj-lt"/>
              <a:buAutoNum type="arabicPeriod"/>
            </a:pPr>
            <a:r>
              <a:rPr lang="ru-RU" sz="3200" dirty="0"/>
              <a:t>Получение информации с помощью органов чувств. </a:t>
            </a:r>
            <a:endParaRPr lang="ru-RU" sz="32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Упрощённое подобие реального объекта.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Один из способов познания окружающего мира, особый вид человеческой деятельности.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Способ достижения цели.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Научное предположение.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Специальное слово, точно обозначающее какое-либо понятие.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Словесное, наглядное или схематическое изображение объекта.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Распределение организмов по группам.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Определение значения какой-либо величины при помощи специальных приборов.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Научное знание о предмете исследования.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Метод исследования в специально заданных наблюдателем условиях.</a:t>
            </a:r>
          </a:p>
          <a:p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9239534" y="1639070"/>
            <a:ext cx="2763671" cy="4893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У. </a:t>
            </a:r>
            <a:r>
              <a:rPr lang="ru-RU" sz="2400" dirty="0" smtClean="0"/>
              <a:t>Наблюдение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Н. </a:t>
            </a:r>
            <a:r>
              <a:rPr lang="ru-RU" sz="2400" dirty="0" smtClean="0"/>
              <a:t>Наука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Д. </a:t>
            </a:r>
            <a:r>
              <a:rPr lang="ru-RU" sz="2400" dirty="0" smtClean="0"/>
              <a:t>Теория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Ы. </a:t>
            </a:r>
            <a:r>
              <a:rPr lang="ru-RU" sz="2400" dirty="0" smtClean="0"/>
              <a:t>Метод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Ы. </a:t>
            </a:r>
            <a:r>
              <a:rPr lang="ru-RU" sz="2400" dirty="0" smtClean="0"/>
              <a:t>Эксперимент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О. </a:t>
            </a:r>
            <a:r>
              <a:rPr lang="ru-RU" sz="2400" dirty="0" smtClean="0"/>
              <a:t>Измерение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Н.</a:t>
            </a:r>
            <a:r>
              <a:rPr lang="ru-RU" sz="2400" dirty="0" smtClean="0"/>
              <a:t> Научный факт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Е. </a:t>
            </a:r>
            <a:r>
              <a:rPr lang="ru-RU" sz="2400" dirty="0" smtClean="0"/>
              <a:t>Гипотеза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Ч. </a:t>
            </a:r>
            <a:r>
              <a:rPr lang="ru-RU" sz="2400" dirty="0" smtClean="0"/>
              <a:t>Модель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М. </a:t>
            </a:r>
            <a:r>
              <a:rPr lang="ru-RU" sz="2400" dirty="0" smtClean="0"/>
              <a:t>Термин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Е. </a:t>
            </a:r>
            <a:r>
              <a:rPr lang="ru-RU" sz="2400" dirty="0" smtClean="0"/>
              <a:t>Описание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Т. </a:t>
            </a:r>
            <a:r>
              <a:rPr lang="ru-RU" sz="2400" dirty="0" smtClean="0"/>
              <a:t>Классификация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А. </a:t>
            </a:r>
            <a:r>
              <a:rPr lang="ru-RU" sz="2400" dirty="0" smtClean="0"/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750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5534" y="109182"/>
            <a:ext cx="118462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Проверим</a:t>
            </a:r>
          </a:p>
          <a:p>
            <a:pPr algn="ctr"/>
            <a:r>
              <a:rPr lang="ru-RU" sz="1600" i="1" dirty="0" smtClean="0">
                <a:solidFill>
                  <a:srgbClr val="FF0000"/>
                </a:solidFill>
                <a:latin typeface="+mj-lt"/>
              </a:rPr>
              <a:t>Сколько совпадений вы обнаружили? Зачитаем вслух  верные ответы</a:t>
            </a:r>
            <a:r>
              <a:rPr lang="ru-RU" sz="1600" b="1" dirty="0" smtClean="0">
                <a:solidFill>
                  <a:srgbClr val="0070C0"/>
                </a:solidFill>
                <a:latin typeface="+mj-lt"/>
              </a:rPr>
              <a:t>. </a:t>
            </a:r>
            <a:r>
              <a:rPr lang="ru-RU" sz="1600" b="1" i="1" dirty="0" smtClean="0">
                <a:solidFill>
                  <a:srgbClr val="FF0000"/>
                </a:solidFill>
                <a:latin typeface="+mj-lt"/>
              </a:rPr>
              <a:t>Есть у вас предположение какой будет тема  урока? </a:t>
            </a:r>
            <a:endParaRPr lang="ru-RU" sz="16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80227" y="964205"/>
            <a:ext cx="2961564" cy="57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Н. </a:t>
            </a:r>
            <a:r>
              <a:rPr lang="ru-RU" sz="2800" dirty="0" smtClean="0"/>
              <a:t>Научный факт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А. </a:t>
            </a:r>
            <a:r>
              <a:rPr lang="ru-RU" sz="2800" dirty="0" smtClean="0"/>
              <a:t>Вывод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У. </a:t>
            </a:r>
            <a:r>
              <a:rPr lang="ru-RU" sz="2800" dirty="0" smtClean="0"/>
              <a:t>Наблюдение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Ч. </a:t>
            </a:r>
            <a:r>
              <a:rPr lang="ru-RU" sz="2800" dirty="0" smtClean="0"/>
              <a:t>Модель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Н. </a:t>
            </a:r>
            <a:r>
              <a:rPr lang="ru-RU" sz="2800" dirty="0" smtClean="0"/>
              <a:t>Наука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Ы. </a:t>
            </a:r>
            <a:r>
              <a:rPr lang="ru-RU" sz="2800" dirty="0" smtClean="0"/>
              <a:t>Метод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Е. </a:t>
            </a:r>
            <a:r>
              <a:rPr lang="ru-RU" sz="2800" dirty="0" smtClean="0"/>
              <a:t>Гипотеза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М. </a:t>
            </a:r>
            <a:r>
              <a:rPr lang="ru-RU" sz="2800" dirty="0" smtClean="0"/>
              <a:t>Термин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Е. </a:t>
            </a:r>
            <a:r>
              <a:rPr lang="ru-RU" sz="2800" dirty="0" smtClean="0"/>
              <a:t>Описание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Т. </a:t>
            </a:r>
            <a:r>
              <a:rPr lang="ru-RU" sz="2800" dirty="0" smtClean="0"/>
              <a:t>Классификация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О. </a:t>
            </a:r>
            <a:r>
              <a:rPr lang="ru-RU" sz="2800" dirty="0" smtClean="0"/>
              <a:t>Измерение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Д. </a:t>
            </a:r>
            <a:r>
              <a:rPr lang="ru-RU" sz="2800" dirty="0" smtClean="0"/>
              <a:t>Теория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Ы. </a:t>
            </a:r>
            <a:r>
              <a:rPr lang="ru-RU" sz="2800" dirty="0" smtClean="0"/>
              <a:t>Эксперимент</a:t>
            </a:r>
            <a:endParaRPr lang="en-US" sz="2800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2240" r="1536" b="3024"/>
          <a:stretch/>
        </p:blipFill>
        <p:spPr>
          <a:xfrm>
            <a:off x="95535" y="964205"/>
            <a:ext cx="8729467" cy="57600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5317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>
          <a:xfrm>
            <a:off x="-272955" y="-1911339"/>
            <a:ext cx="12192000" cy="2981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c7.hotpng.com/preview/8/687/579/powerpoint-animation-microsoft-powerpoint-presentation-computer-animation-point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3" b="10837"/>
          <a:stretch/>
        </p:blipFill>
        <p:spPr bwMode="auto">
          <a:xfrm>
            <a:off x="0" y="1296853"/>
            <a:ext cx="4023409" cy="541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23410" y="1069814"/>
            <a:ext cx="7686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+mj-lt"/>
              </a:rPr>
              <a:t>Тема.</a:t>
            </a:r>
            <a:r>
              <a:rPr lang="ru-RU" sz="44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4400" b="1" dirty="0">
                <a:solidFill>
                  <a:srgbClr val="0070C0"/>
                </a:solidFill>
                <a:latin typeface="+mj-lt"/>
              </a:rPr>
              <a:t>Научные методы изучения живой природы</a:t>
            </a:r>
            <a:endParaRPr lang="ru-RU" sz="4400" b="1" dirty="0" smtClean="0">
              <a:solidFill>
                <a:srgbClr val="0070C0"/>
              </a:solidFill>
              <a:latin typeface="+mj-lt"/>
            </a:endParaRPr>
          </a:p>
          <a:p>
            <a:r>
              <a:rPr lang="ru-RU" sz="2000" i="1" dirty="0" smtClean="0">
                <a:solidFill>
                  <a:srgbClr val="FF0000"/>
                </a:solidFill>
                <a:latin typeface="+mj-lt"/>
              </a:rPr>
              <a:t>Дату и тему урока запишите в тетрадь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93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370" y="255942"/>
            <a:ext cx="10515600" cy="440093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Комбинированный урок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370" y="870281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Цель</a:t>
            </a:r>
            <a:r>
              <a:rPr lang="ru-RU" dirty="0"/>
              <a:t>. </a:t>
            </a:r>
            <a:r>
              <a:rPr lang="ru-RU" dirty="0"/>
              <a:t>Расширить представления учащихся о методах изучения природы. Пробудить интерес к экспериментальной и исследовательской </a:t>
            </a:r>
            <a:r>
              <a:rPr lang="ru-RU" dirty="0" smtClean="0"/>
              <a:t>деятельности.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Чтобы </a:t>
            </a:r>
            <a:r>
              <a:rPr lang="ru-RU" dirty="0">
                <a:solidFill>
                  <a:srgbClr val="FF0000"/>
                </a:solidFill>
              </a:rPr>
              <a:t>добиться поставленной цели, нам нужно ……………..?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План </a:t>
            </a:r>
            <a:r>
              <a:rPr lang="ru-RU" dirty="0" smtClean="0">
                <a:solidFill>
                  <a:srgbClr val="FF0000"/>
                </a:solidFill>
              </a:rPr>
              <a:t>урока</a:t>
            </a:r>
          </a:p>
          <a:p>
            <a:r>
              <a:rPr lang="ru-RU" dirty="0"/>
              <a:t>Научные методы изучения живой </a:t>
            </a:r>
            <a:r>
              <a:rPr lang="ru-RU" dirty="0" smtClean="0"/>
              <a:t>природы</a:t>
            </a:r>
            <a:r>
              <a:rPr lang="ru-RU" dirty="0"/>
              <a:t>.</a:t>
            </a:r>
            <a:endParaRPr lang="ru-RU" dirty="0" smtClean="0"/>
          </a:p>
          <a:p>
            <a:r>
              <a:rPr lang="ru-RU" dirty="0" smtClean="0"/>
              <a:t>Наблюдение.</a:t>
            </a:r>
          </a:p>
          <a:p>
            <a:r>
              <a:rPr lang="ru-RU" dirty="0" smtClean="0"/>
              <a:t>Эксперимент.  </a:t>
            </a:r>
          </a:p>
          <a:p>
            <a:r>
              <a:rPr lang="ru-RU" dirty="0" smtClean="0"/>
              <a:t>Описание. </a:t>
            </a:r>
          </a:p>
          <a:p>
            <a:r>
              <a:rPr lang="ru-RU" dirty="0" smtClean="0"/>
              <a:t>Измерение.</a:t>
            </a:r>
          </a:p>
          <a:p>
            <a:endParaRPr lang="ru-RU" dirty="0"/>
          </a:p>
          <a:p>
            <a:pPr marL="0" indent="0" algn="r">
              <a:buNone/>
            </a:pPr>
            <a:r>
              <a:rPr lang="ru-RU" sz="2100" i="1" dirty="0" smtClean="0">
                <a:solidFill>
                  <a:srgbClr val="FF0000"/>
                </a:solidFill>
              </a:rPr>
              <a:t>«Чем больше на уроке, тем меньше дома»</a:t>
            </a:r>
            <a:endParaRPr lang="ru-RU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54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8618" y="95535"/>
            <a:ext cx="3133299" cy="163773"/>
          </a:xfrm>
        </p:spPr>
        <p:txBody>
          <a:bodyPr>
            <a:noAutofit/>
          </a:bodyPr>
          <a:lstStyle/>
          <a:p>
            <a:r>
              <a:rPr lang="ru-RU" sz="1600" i="1" dirty="0">
                <a:solidFill>
                  <a:schemeClr val="bg1">
                    <a:lumMod val="65000"/>
                  </a:schemeClr>
                </a:solidFill>
                <a:latin typeface="Comic Sans MS" panose="030F0702030302020204" pitchFamily="66" charset="0"/>
              </a:rPr>
              <a:t>Изучение нового материала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7513" y="382138"/>
            <a:ext cx="10707549" cy="63260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46319" y="887104"/>
            <a:ext cx="1009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FF0000"/>
                </a:solidFill>
              </a:rPr>
              <a:t>беседа</a:t>
            </a:r>
            <a:endParaRPr lang="ru-RU" sz="2000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64777" y="6455391"/>
            <a:ext cx="3220872" cy="375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«Не доверяй, а проверяй!»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38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92" y="599458"/>
            <a:ext cx="9720000" cy="48111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956" y="5222898"/>
            <a:ext cx="9720000" cy="61555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Наблюдение</a:t>
            </a:r>
            <a:r>
              <a:rPr lang="ru-RU" dirty="0" smtClean="0"/>
              <a:t> – </a:t>
            </a:r>
            <a:r>
              <a:rPr lang="ru-RU" sz="1600" dirty="0" smtClean="0"/>
              <a:t>метод изучения природы с помощью органов чувств, не вмешиваясь в </a:t>
            </a:r>
            <a:r>
              <a:rPr lang="ru-RU" sz="1600" dirty="0" err="1" smtClean="0"/>
              <a:t>происходящи</a:t>
            </a:r>
            <a:endParaRPr lang="ru-RU" sz="1600" dirty="0" smtClean="0"/>
          </a:p>
          <a:p>
            <a:pPr algn="ctr"/>
            <a:r>
              <a:rPr lang="ru-RU" sz="1600" dirty="0" smtClean="0"/>
              <a:t>е события.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901856" y="2665922"/>
            <a:ext cx="27159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bg1">
                    <a:lumMod val="65000"/>
                  </a:schemeClr>
                </a:solidFill>
              </a:rPr>
              <a:t>Коты боятся огурцов</a:t>
            </a:r>
            <a:endParaRPr lang="ru-RU" sz="2000" i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29" y="651208"/>
            <a:ext cx="9720000" cy="521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2079" y="5154621"/>
            <a:ext cx="9720000" cy="61555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Описание</a:t>
            </a:r>
            <a:r>
              <a:rPr lang="ru-RU" dirty="0" smtClean="0"/>
              <a:t> </a:t>
            </a:r>
            <a:r>
              <a:rPr lang="ru-RU" sz="1600" dirty="0" smtClean="0"/>
              <a:t>– точное, документальное изложение фактов, словесное, наглядное или схематическое изображение объекта. </a:t>
            </a:r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t="2140" b="5747"/>
          <a:stretch/>
        </p:blipFill>
        <p:spPr>
          <a:xfrm>
            <a:off x="103779" y="538796"/>
            <a:ext cx="9720000" cy="53294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876" r="943"/>
          <a:stretch/>
        </p:blipFill>
        <p:spPr>
          <a:xfrm>
            <a:off x="172383" y="517903"/>
            <a:ext cx="9900000" cy="54190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4120" y="5471310"/>
            <a:ext cx="9720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Эксперимент</a:t>
            </a:r>
            <a:r>
              <a:rPr lang="ru-RU" dirty="0" smtClean="0"/>
              <a:t> – метод исследования объекта в заданных наблюдателем условиях. 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-7977" t="3529" r="-9831" b="7526"/>
          <a:stretch/>
        </p:blipFill>
        <p:spPr>
          <a:xfrm>
            <a:off x="156711" y="644740"/>
            <a:ext cx="9900000" cy="521233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t="-1" b="-13653"/>
          <a:stretch/>
        </p:blipFill>
        <p:spPr>
          <a:xfrm>
            <a:off x="970055" y="659249"/>
            <a:ext cx="9720000" cy="521547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TextBox 13"/>
          <p:cNvSpPr txBox="1"/>
          <p:nvPr/>
        </p:nvSpPr>
        <p:spPr>
          <a:xfrm>
            <a:off x="901451" y="318279"/>
            <a:ext cx="11027952" cy="59093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Ты наблюдал интересное явление и задался вопросом. </a:t>
            </a:r>
          </a:p>
          <a:p>
            <a:pPr algn="ctr"/>
            <a:r>
              <a:rPr lang="ru-RU" sz="3600" dirty="0" smtClean="0"/>
              <a:t>Провёл наблюдения и собрал информацию.</a:t>
            </a:r>
          </a:p>
          <a:p>
            <a:pPr algn="ctr"/>
            <a:r>
              <a:rPr lang="ru-RU" sz="3600" dirty="0" smtClean="0"/>
              <a:t>Ты выдвинул гипотезу.</a:t>
            </a:r>
            <a:r>
              <a:rPr lang="ru-RU" sz="3600" dirty="0"/>
              <a:t> </a:t>
            </a:r>
            <a:r>
              <a:rPr lang="ru-RU" sz="3600" dirty="0" smtClean="0"/>
              <a:t>Провёл эксперимент.</a:t>
            </a:r>
          </a:p>
          <a:p>
            <a:pPr algn="ctr"/>
            <a:r>
              <a:rPr lang="ru-RU" sz="3600" dirty="0" smtClean="0"/>
              <a:t>Обработал результаты.</a:t>
            </a:r>
          </a:p>
          <a:p>
            <a:pPr algn="ctr"/>
            <a:r>
              <a:rPr lang="ru-RU" sz="3600" dirty="0" smtClean="0"/>
              <a:t>Пора делать </a:t>
            </a:r>
            <a:r>
              <a:rPr lang="ru-RU" sz="3600" dirty="0" smtClean="0">
                <a:solidFill>
                  <a:srgbClr val="FF0000"/>
                </a:solidFill>
              </a:rPr>
              <a:t>ВЫВОД</a:t>
            </a:r>
            <a:r>
              <a:rPr lang="ru-RU" sz="3600" dirty="0" smtClean="0"/>
              <a:t>. </a:t>
            </a:r>
          </a:p>
          <a:p>
            <a:pPr algn="ctr"/>
            <a:r>
              <a:rPr lang="ru-RU" sz="2400" i="1" dirty="0" smtClean="0">
                <a:solidFill>
                  <a:srgbClr val="0070C0"/>
                </a:solidFill>
              </a:rPr>
              <a:t>Коты боятся огурцов, когда видят их впервые. Увидев огурец второй раз, он не вызывает испуга. Возможно, испуг можно объяснить сходством огурца со змеёй.</a:t>
            </a:r>
          </a:p>
          <a:p>
            <a:pPr algn="ctr"/>
            <a:r>
              <a:rPr lang="ru-RU" sz="3600" dirty="0" smtClean="0"/>
              <a:t>Так ты использовал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научные методы </a:t>
            </a:r>
          </a:p>
          <a:p>
            <a:pPr algn="ctr"/>
            <a:r>
              <a:rPr lang="ru-RU" sz="3600" dirty="0" smtClean="0"/>
              <a:t>изучения живой природы.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399808" y="6142063"/>
            <a:ext cx="972000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Вывод </a:t>
            </a:r>
            <a:r>
              <a:rPr lang="ru-RU" dirty="0" smtClean="0"/>
              <a:t>– умозаключение, основанное на анализе информации.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100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11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796</Words>
  <Application>Microsoft Office PowerPoint</Application>
  <PresentationFormat>Широкоэкранный</PresentationFormat>
  <Paragraphs>133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Comic Sans MS</vt:lpstr>
      <vt:lpstr>Mistral</vt:lpstr>
      <vt:lpstr>Times New Roman</vt:lpstr>
      <vt:lpstr>Тема Office</vt:lpstr>
      <vt:lpstr>Предмет. Биология.  Класс 5   Дата 03.10.2023 Урок 5</vt:lpstr>
      <vt:lpstr>Ты готов к уроку?   Проверим, оценим</vt:lpstr>
      <vt:lpstr>Начало урока</vt:lpstr>
      <vt:lpstr>Мотивация, актуализация, целеполагание</vt:lpstr>
      <vt:lpstr>Презентация PowerPoint</vt:lpstr>
      <vt:lpstr>Презентация PowerPoint</vt:lpstr>
      <vt:lpstr>Комбинированный урок</vt:lpstr>
      <vt:lpstr>Изучение нового материала</vt:lpstr>
      <vt:lpstr>Презентация PowerPoint</vt:lpstr>
      <vt:lpstr>Физкультминутка</vt:lpstr>
      <vt:lpstr>Первичная проверка и закрепление знаний</vt:lpstr>
      <vt:lpstr>Какой метод иллюстрирует данный рисунок?</vt:lpstr>
      <vt:lpstr>Установи соответствие  между рисунком и названием научного метода</vt:lpstr>
      <vt:lpstr>Самопроверка. Оцени свой ответ.</vt:lpstr>
      <vt:lpstr>Подведём итоги</vt:lpstr>
      <vt:lpstr>Презентация PowerPoint</vt:lpstr>
      <vt:lpstr>Рефлексия</vt:lpstr>
      <vt:lpstr>Домашнее задание</vt:lpstr>
      <vt:lpstr>Презентация PowerPoint</vt:lpstr>
      <vt:lpstr>Источники информации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Zlata</cp:lastModifiedBy>
  <cp:revision>79</cp:revision>
  <dcterms:created xsi:type="dcterms:W3CDTF">2022-03-31T15:54:57Z</dcterms:created>
  <dcterms:modified xsi:type="dcterms:W3CDTF">2023-10-02T17:06:27Z</dcterms:modified>
</cp:coreProperties>
</file>