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9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70" r:id="rId12"/>
    <p:sldId id="268" r:id="rId13"/>
    <p:sldId id="257" r:id="rId14"/>
    <p:sldId id="258" r:id="rId15"/>
    <p:sldId id="259" r:id="rId16"/>
    <p:sldId id="260" r:id="rId17"/>
    <p:sldId id="261" r:id="rId18"/>
    <p:sldId id="263" r:id="rId19"/>
    <p:sldId id="264" r:id="rId20"/>
    <p:sldId id="265" r:id="rId21"/>
    <p:sldId id="266" r:id="rId22"/>
    <p:sldId id="280" r:id="rId23"/>
    <p:sldId id="281" r:id="rId24"/>
    <p:sldId id="283" r:id="rId25"/>
    <p:sldId id="285" r:id="rId26"/>
    <p:sldId id="284" r:id="rId27"/>
    <p:sldId id="286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D60093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6" d="100"/>
          <a:sy n="76" d="100"/>
        </p:scale>
        <p:origin x="-954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60C7D7A-13F1-4EB3-B482-2DA4641140E7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BBA564-5EF0-4F07-B73A-80F21141127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pull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Библиотекарь\Desktop\оригами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7"/>
          <a:stretch/>
        </p:blipFill>
        <p:spPr bwMode="auto">
          <a:xfrm>
            <a:off x="0" y="6846"/>
            <a:ext cx="9144000" cy="685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1601" y="332656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Мастер – класс</a:t>
            </a:r>
            <a:b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«Журавлик счастья»</a:t>
            </a:r>
            <a:r>
              <a:rPr lang="ru-RU" sz="4800" b="1" dirty="0">
                <a:solidFill>
                  <a:srgbClr val="99CC00"/>
                </a:solidFill>
                <a:latin typeface="Arial Black" panose="020B0A04020102020204" pitchFamily="34" charset="0"/>
              </a:rPr>
              <a:t/>
            </a:r>
            <a:br>
              <a:rPr lang="ru-RU" sz="4800" b="1" dirty="0">
                <a:solidFill>
                  <a:srgbClr val="99CC00"/>
                </a:solidFill>
                <a:latin typeface="Arial Black" panose="020B0A04020102020204" pitchFamily="34" charset="0"/>
              </a:rPr>
            </a:br>
            <a:endParaRPr lang="ru-RU" sz="4800" b="1" dirty="0">
              <a:solidFill>
                <a:srgbClr val="99CC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1916832"/>
            <a:ext cx="558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В рамках марафона </a:t>
            </a:r>
          </a:p>
          <a:p>
            <a:pPr algn="ctr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«Яркие краски Японии»</a:t>
            </a:r>
          </a:p>
        </p:txBody>
      </p:sp>
    </p:spTree>
    <p:extLst>
      <p:ext uri="{BB962C8B-B14F-4D97-AF65-F5344CB8AC3E}">
        <p14:creationId xmlns:p14="http://schemas.microsoft.com/office/powerpoint/2010/main" val="573580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Библиотекарь\Desktop\водоп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13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16632"/>
            <a:ext cx="5275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Водопад </a:t>
            </a:r>
            <a:r>
              <a:rPr lang="ru-RU" sz="4800" b="1" dirty="0" err="1" smtClean="0">
                <a:solidFill>
                  <a:srgbClr val="7030A0"/>
                </a:solidFill>
                <a:latin typeface="MandarinC" panose="04000506070000020004" pitchFamily="82" charset="0"/>
              </a:rPr>
              <a:t>Сираито</a:t>
            </a:r>
            <a:r>
              <a:rPr lang="ru-RU" sz="48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 </a:t>
            </a:r>
            <a:endParaRPr lang="ru-RU" sz="4800" b="1" dirty="0">
              <a:solidFill>
                <a:srgbClr val="7030A0"/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4009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Библиотекарь\Desktop\оригами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"/>
          <a:stretch/>
        </p:blipFill>
        <p:spPr bwMode="auto">
          <a:xfrm>
            <a:off x="0" y="25668"/>
            <a:ext cx="9144000" cy="683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980728"/>
            <a:ext cx="6502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MandarinC" panose="04000506070000020004" pitchFamily="82" charset="0"/>
              </a:rPr>
              <a:t>Искусство оригами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5348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688672"/>
          </a:xfrm>
        </p:spPr>
        <p:txBody>
          <a:bodyPr/>
          <a:lstStyle/>
          <a:p>
            <a:pPr marL="137160" indent="0">
              <a:buNone/>
            </a:pPr>
            <a:r>
              <a:rPr lang="ru-RU" b="1" dirty="0" smtClean="0"/>
              <a:t>«ОРИГАМИ» – в переводе с японского языка</a:t>
            </a:r>
          </a:p>
          <a:p>
            <a:pPr marL="137160" indent="0">
              <a:buNone/>
            </a:pPr>
            <a:r>
              <a:rPr lang="ru-RU" b="1" dirty="0" smtClean="0"/>
              <a:t>«сложенная бумага»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1026" name="Picture 2" descr="C:\Users\Учитель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30" y="4293096"/>
            <a:ext cx="3532264" cy="256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635896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26085"/>
            <a:ext cx="354145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4773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Где зародилось оригами?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12608"/>
          </a:xfrm>
        </p:spPr>
        <p:txBody>
          <a:bodyPr/>
          <a:lstStyle/>
          <a:p>
            <a:pPr indent="0">
              <a:buNone/>
            </a:pPr>
            <a:r>
              <a:rPr lang="ru-RU" dirty="0" smtClean="0"/>
              <a:t>История оригами берёт своё начало в Японии. Именно японцы в начале </a:t>
            </a:r>
            <a:r>
              <a:rPr lang="en-US" dirty="0" smtClean="0"/>
              <a:t>VIII</a:t>
            </a:r>
            <a:r>
              <a:rPr lang="ru-RU" dirty="0" smtClean="0"/>
              <a:t> века начали складывать разные фигурки</a:t>
            </a:r>
            <a:r>
              <a:rPr lang="ru-RU" dirty="0"/>
              <a:t> </a:t>
            </a:r>
            <a:r>
              <a:rPr lang="ru-RU" dirty="0" smtClean="0"/>
              <a:t>из бумаги.</a:t>
            </a:r>
          </a:p>
          <a:p>
            <a:pPr indent="0">
              <a:buNone/>
            </a:pPr>
            <a:endParaRPr lang="ru-RU" dirty="0"/>
          </a:p>
        </p:txBody>
      </p:sp>
      <p:pic>
        <p:nvPicPr>
          <p:cNvPr id="1026" name="Picture 2" descr="C:\Users\Учитель\Desktop\япо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564904"/>
            <a:ext cx="5724127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6940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/>
          <a:lstStyle/>
          <a:p>
            <a:pPr marL="137160" lvl="0" indent="0">
              <a:buNone/>
            </a:pPr>
            <a:r>
              <a:rPr lang="ru-RU" dirty="0">
                <a:solidFill>
                  <a:prstClr val="black"/>
                </a:solidFill>
              </a:rPr>
              <a:t>Бумага была очень дорогим материалом, поэтому доступна была только храмам и монастырям. Монахи делали специальные бумажные  </a:t>
            </a:r>
            <a:r>
              <a:rPr lang="ru-RU" dirty="0" smtClean="0">
                <a:solidFill>
                  <a:prstClr val="black"/>
                </a:solidFill>
              </a:rPr>
              <a:t>коробочки -  «</a:t>
            </a:r>
            <a:r>
              <a:rPr lang="ru-RU" dirty="0" err="1" smtClean="0">
                <a:solidFill>
                  <a:prstClr val="black"/>
                </a:solidFill>
              </a:rPr>
              <a:t>санбо</a:t>
            </a:r>
            <a:r>
              <a:rPr lang="ru-RU" dirty="0" smtClean="0">
                <a:solidFill>
                  <a:prstClr val="black"/>
                </a:solidFill>
              </a:rPr>
              <a:t>», в которых приносили жертвы Богам.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Учитель\Desktop\санб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50976"/>
            <a:ext cx="5735746" cy="460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984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88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Немного позже каждый японец аристократ умел делать подобные коробочки для преподнесения подарка дорогому человеку или дань Богу. </a:t>
            </a:r>
            <a:endParaRPr lang="ru-RU" dirty="0"/>
          </a:p>
        </p:txBody>
      </p:sp>
      <p:pic>
        <p:nvPicPr>
          <p:cNvPr id="3074" name="Picture 2" descr="C:\Users\Учитель\Desktop\преподносит подар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6164837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007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/>
              <a:t>История оригами как вида искусства начинается с фигурки журавлика. В первом японском журнале по оригами под названием «</a:t>
            </a:r>
            <a:r>
              <a:rPr lang="ru-RU" dirty="0" err="1" smtClean="0"/>
              <a:t>Семба-цуру</a:t>
            </a:r>
            <a:r>
              <a:rPr lang="ru-RU" dirty="0" smtClean="0"/>
              <a:t> </a:t>
            </a:r>
            <a:r>
              <a:rPr lang="ru-RU" dirty="0" err="1" smtClean="0"/>
              <a:t>ориката</a:t>
            </a:r>
            <a:r>
              <a:rPr lang="ru-RU" dirty="0" smtClean="0"/>
              <a:t>», что в переводе означает «Как сложить тысячу журавлей», были описаны особенности складывания из бумаги 49 моделей журавликов. Эта книга была выпущена  в 1797 году настоятелем храма </a:t>
            </a:r>
            <a:r>
              <a:rPr lang="ru-RU" dirty="0" err="1" smtClean="0"/>
              <a:t>Рокан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Учитель\Desktop\жу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21034"/>
            <a:ext cx="5040561" cy="283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146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584176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оригами в мире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33670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/>
              <a:t>История оригами многим обязана японскому мастеру </a:t>
            </a:r>
            <a:r>
              <a:rPr lang="ru-RU" dirty="0" err="1" smtClean="0"/>
              <a:t>Акиро</a:t>
            </a:r>
            <a:r>
              <a:rPr lang="ru-RU" dirty="0" smtClean="0"/>
              <a:t> </a:t>
            </a:r>
            <a:r>
              <a:rPr lang="ru-RU" dirty="0" err="1" smtClean="0"/>
              <a:t>Йошизаву</a:t>
            </a:r>
            <a:r>
              <a:rPr lang="ru-RU" dirty="0" smtClean="0"/>
              <a:t>. 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Именно он впервые начал складывать до того времени неизвестные  фигурки из бумаги, среди которых были рыбки, лягушки, самолётики и другие предметы.</a:t>
            </a:r>
            <a:endParaRPr lang="ru-RU" dirty="0"/>
          </a:p>
        </p:txBody>
      </p:sp>
      <p:pic>
        <p:nvPicPr>
          <p:cNvPr id="3075" name="Picture 3" descr="C:\Users\Учитель\Desktop\маст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532" y="1052736"/>
            <a:ext cx="4163193" cy="272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Учитель\Desktop\ля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370578"/>
            <a:ext cx="1866528" cy="147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ndroidmafia.ru/uploads/images/getimage.php?videoid=_g-iwvOY0As&amp;sz=h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95485"/>
            <a:ext cx="1979713" cy="148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Учитель\Desktop\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494" y="5373215"/>
            <a:ext cx="1832824" cy="147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443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В 1937 году в Лондоне была издана первая в Европе книга по оригами «Изготовление бумажных игрушек». Её автором стала Маргарет </a:t>
            </a:r>
            <a:r>
              <a:rPr lang="ru-RU" dirty="0" err="1" smtClean="0"/>
              <a:t>Кемпбелл</a:t>
            </a:r>
            <a:r>
              <a:rPr lang="ru-RU" dirty="0" smtClean="0"/>
              <a:t>. В 1946 г. в английском детском журнале была опубликована схема складывания журавлика.</a:t>
            </a:r>
            <a:endParaRPr lang="ru-RU" dirty="0"/>
          </a:p>
        </p:txBody>
      </p:sp>
      <p:pic>
        <p:nvPicPr>
          <p:cNvPr id="4098" name="Picture 2" descr="C:\Users\Учитель\Desktop\марга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2794"/>
            <a:ext cx="2999060" cy="420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cqprosto.ru/wp-content/uploads/media/%D0%9E%D1%80%D0%B8%D0%B3%D0%B0%D0%BC%D0%B8-%D0%9B%D0%B5%D1%82%D1%8F%D1%89%D0%B8%D0%B8%CC%86-%D0%B6%D1%83%D1%80%D0%B0%D0%B2%D0%BB%D0%B8%D0%BA-%D1%81%D1%87%D0%B0%D1%81%D1%82%D1%8C%D1%8F/image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2652795"/>
            <a:ext cx="3849718" cy="418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9630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В России развитие данного искусства уходит глубоко в древность. Существуют данные о том, что даже  Л.Н. Толстой умел складывать разные фигурки из бумаги.</a:t>
            </a:r>
            <a:endParaRPr lang="ru-RU" dirty="0"/>
          </a:p>
        </p:txBody>
      </p:sp>
      <p:pic>
        <p:nvPicPr>
          <p:cNvPr id="5122" name="Picture 2" descr="C:\Users\Учитель\Desktop\то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68960"/>
            <a:ext cx="576593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1727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Библиотекарь\Desktop\jap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0403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51953"/>
            <a:ext cx="837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andarinC" panose="04000506070000020004" pitchFamily="82" charset="0"/>
              </a:rPr>
              <a:t>Япония – страна восходящего солнца</a:t>
            </a:r>
            <a:endParaRPr lang="ru-RU" sz="3600" b="1" dirty="0"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32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20720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Развитие оригами в России шло настолько стремительно, что уже в период Советского Союза не было ни одного школьника, который не умел бы складывать бумажные кораблики, самолётики и другие предметы.</a:t>
            </a:r>
            <a:endParaRPr lang="ru-RU" dirty="0"/>
          </a:p>
        </p:txBody>
      </p:sp>
      <p:pic>
        <p:nvPicPr>
          <p:cNvPr id="5122" name="Picture 2" descr="C:\Users\Учитель\Desktop\объём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46603"/>
            <a:ext cx="3442369" cy="258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Учитель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26" y="3937491"/>
            <a:ext cx="4178349" cy="273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4267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43808" y="254792"/>
            <a:ext cx="3600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ОРИГАМИ</a:t>
            </a:r>
            <a:endParaRPr lang="ru-RU" sz="32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3491880" y="3140968"/>
            <a:ext cx="576064" cy="320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619672" y="1844824"/>
            <a:ext cx="244827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</a:t>
            </a:r>
            <a:r>
              <a:rPr lang="ru-RU" sz="2400" b="1" dirty="0" smtClean="0"/>
              <a:t>бычное (простое)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1844824"/>
            <a:ext cx="23762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модульное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55576" y="3140968"/>
            <a:ext cx="172819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</a:t>
            </a:r>
            <a:r>
              <a:rPr lang="ru-RU" sz="2400" b="1" dirty="0" smtClean="0"/>
              <a:t>лоское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347864" y="3140968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объёмное</a:t>
            </a:r>
            <a:endParaRPr lang="ru-RU" sz="2400" b="1" dirty="0"/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685648" y="1268761"/>
            <a:ext cx="1598320" cy="5040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763688" y="2636912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7824" y="2636912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475656" y="39330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3" idx="2"/>
          </p:cNvCxnSpPr>
          <p:nvPr/>
        </p:nvCxnSpPr>
        <p:spPr>
          <a:xfrm>
            <a:off x="4283968" y="39330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7" idx="2"/>
          </p:cNvCxnSpPr>
          <p:nvPr/>
        </p:nvCxnSpPr>
        <p:spPr>
          <a:xfrm>
            <a:off x="7416316" y="2636912"/>
            <a:ext cx="0" cy="900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Учитель\Desktop\пло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56674"/>
            <a:ext cx="1660167" cy="220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Учитель\Desktop\оъё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287" y="4653136"/>
            <a:ext cx="3179106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Учитель\Desktop\модульно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792" y="3541864"/>
            <a:ext cx="2719048" cy="222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>
            <a:off x="5264704" y="1268761"/>
            <a:ext cx="1755568" cy="4320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2847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иблиотекарь\Desktop\мыш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906" y="32017"/>
            <a:ext cx="3275856" cy="21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Библиотекарь\Desktop\драко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080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Библиотекарь\Desktop\кон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" y="3004479"/>
            <a:ext cx="2768119" cy="368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Библиотекарь\Desktop\цветок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02" y="4005063"/>
            <a:ext cx="3729163" cy="26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80" y="37564"/>
            <a:ext cx="59820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andarinC" panose="04000506070000020004" pitchFamily="82" charset="0"/>
              </a:rPr>
              <a:t>Мокрое складывание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sz="2000" b="1" dirty="0" smtClean="0"/>
              <a:t>это техника </a:t>
            </a:r>
            <a:r>
              <a:rPr lang="ru-RU" sz="2000" b="1" dirty="0"/>
              <a:t>складывания, использует смоченную </a:t>
            </a:r>
          </a:p>
          <a:p>
            <a:r>
              <a:rPr lang="ru-RU" sz="2000" b="1" dirty="0" smtClean="0"/>
              <a:t>водой бумагу для </a:t>
            </a:r>
            <a:r>
              <a:rPr lang="ru-RU" sz="2000" b="1" dirty="0"/>
              <a:t>придания фигуркам </a:t>
            </a:r>
            <a:r>
              <a:rPr lang="ru-RU" sz="2000" b="1" dirty="0" smtClean="0"/>
              <a:t>плавности </a:t>
            </a:r>
          </a:p>
          <a:p>
            <a:r>
              <a:rPr lang="ru-RU" sz="2000" b="1" dirty="0" smtClean="0"/>
              <a:t>линий</a:t>
            </a:r>
            <a:r>
              <a:rPr lang="ru-RU" sz="2000" b="1" dirty="0"/>
              <a:t>, </a:t>
            </a:r>
            <a:r>
              <a:rPr lang="ru-RU" sz="2000" b="1" dirty="0" smtClean="0"/>
              <a:t>выразительности</a:t>
            </a:r>
            <a:r>
              <a:rPr lang="ru-RU" sz="2000" b="1" dirty="0"/>
              <a:t>, а также жесткости.</a:t>
            </a:r>
          </a:p>
        </p:txBody>
      </p:sp>
    </p:spTree>
    <p:extLst>
      <p:ext uri="{BB962C8B-B14F-4D97-AF65-F5344CB8AC3E}">
        <p14:creationId xmlns:p14="http://schemas.microsoft.com/office/powerpoint/2010/main" val="5984523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Библиотекарь\Desktop\оригами фон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"/>
          <a:stretch/>
        </p:blipFill>
        <p:spPr bwMode="auto">
          <a:xfrm>
            <a:off x="-6963" y="25668"/>
            <a:ext cx="9144000" cy="683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807" y="332656"/>
            <a:ext cx="912942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Японский журавлик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                      символ счастья,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                                         долголетия 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                                                  и процветания</a:t>
            </a:r>
            <a:endParaRPr lang="ru-RU" sz="3600" b="1" dirty="0">
              <a:solidFill>
                <a:srgbClr val="7030A0"/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8555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Библиотекарь\Desktop\журав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75" y="0"/>
            <a:ext cx="91952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atin typeface="MandarinC" panose="04000506070000020004" pitchFamily="82" charset="0"/>
              </a:rPr>
              <a:t>Проплывающий </a:t>
            </a:r>
            <a:r>
              <a:rPr lang="ru-RU" sz="2800" b="1" dirty="0">
                <a:latin typeface="MandarinC" panose="04000506070000020004" pitchFamily="82" charset="0"/>
              </a:rPr>
              <a:t>в небесной синеве журавлиный клин,         наверное, никого не оставит равнодушным. </a:t>
            </a:r>
          </a:p>
          <a:p>
            <a:r>
              <a:rPr lang="ru-RU" sz="2800" b="1" dirty="0">
                <a:latin typeface="MandarinC" panose="04000506070000020004" pitchFamily="82" charset="0"/>
              </a:rPr>
              <a:t>Весной он символизирует возвращение тепла, </a:t>
            </a:r>
            <a:endParaRPr lang="ru-RU" sz="2800" b="1" dirty="0" smtClean="0">
              <a:latin typeface="MandarinC" panose="04000506070000020004" pitchFamily="82" charset="0"/>
            </a:endParaRPr>
          </a:p>
          <a:p>
            <a:endParaRPr lang="ru-RU" sz="2800" b="1" dirty="0">
              <a:latin typeface="MandarinC" panose="04000506070000020004" pitchFamily="82" charset="0"/>
            </a:endParaRPr>
          </a:p>
          <a:p>
            <a:r>
              <a:rPr lang="ru-RU" sz="2800" b="1" dirty="0">
                <a:latin typeface="MandarinC" panose="04000506070000020004" pitchFamily="82" charset="0"/>
              </a:rPr>
              <a:t>осенью </a:t>
            </a:r>
            <a:r>
              <a:rPr lang="ru-RU" sz="2800" b="1" dirty="0" smtClean="0">
                <a:latin typeface="MandarinC" panose="04000506070000020004" pitchFamily="82" charset="0"/>
              </a:rPr>
              <a:t>—предупреждает</a:t>
            </a:r>
            <a:r>
              <a:rPr lang="ru-RU" sz="2800" b="1" dirty="0">
                <a:latin typeface="MandarinC" panose="04000506070000020004" pitchFamily="82" charset="0"/>
              </a:rPr>
              <a:t>, </a:t>
            </a:r>
            <a:endParaRPr lang="ru-RU" sz="2800" b="1" dirty="0" smtClean="0">
              <a:latin typeface="MandarinC" panose="04000506070000020004" pitchFamily="82" charset="0"/>
            </a:endParaRPr>
          </a:p>
          <a:p>
            <a:r>
              <a:rPr lang="ru-RU" sz="2800" b="1" dirty="0" smtClean="0">
                <a:latin typeface="MandarinC" panose="04000506070000020004" pitchFamily="82" charset="0"/>
              </a:rPr>
              <a:t>что </a:t>
            </a:r>
            <a:r>
              <a:rPr lang="ru-RU" sz="2800" b="1" dirty="0">
                <a:latin typeface="MandarinC" panose="04000506070000020004" pitchFamily="82" charset="0"/>
              </a:rPr>
              <a:t>зима не за горами.</a:t>
            </a:r>
          </a:p>
          <a:p>
            <a:r>
              <a:rPr lang="ru-RU" sz="2800" b="1" dirty="0">
                <a:latin typeface="MandarinC" panose="04000506070000020004" pitchFamily="82" charset="0"/>
              </a:rPr>
              <a:t> Встреча журавлей —всегда радостное событие, </a:t>
            </a:r>
          </a:p>
          <a:p>
            <a:r>
              <a:rPr lang="ru-RU" sz="2800" b="1" dirty="0">
                <a:latin typeface="MandarinC" panose="04000506070000020004" pitchFamily="82" charset="0"/>
              </a:rPr>
              <a:t>провожают же их с грустью. </a:t>
            </a:r>
          </a:p>
        </p:txBody>
      </p:sp>
    </p:spTree>
    <p:extLst>
      <p:ext uri="{BB962C8B-B14F-4D97-AF65-F5344CB8AC3E}">
        <p14:creationId xmlns:p14="http://schemas.microsoft.com/office/powerpoint/2010/main" val="13637803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224448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/>
              <a:t>Всюду в Японии известна легенда </a:t>
            </a:r>
            <a:endParaRPr lang="ru-RU" sz="4000" dirty="0" smtClean="0"/>
          </a:p>
          <a:p>
            <a:pPr algn="ctr"/>
            <a:r>
              <a:rPr lang="ru-RU" sz="4000" dirty="0" smtClean="0"/>
              <a:t>о </a:t>
            </a:r>
            <a:r>
              <a:rPr lang="ru-RU" sz="4000" dirty="0"/>
              <a:t>раненом журавле, </a:t>
            </a:r>
            <a:r>
              <a:rPr lang="ru-RU" sz="4000" dirty="0" smtClean="0"/>
              <a:t>который </a:t>
            </a:r>
            <a:r>
              <a:rPr lang="ru-RU" sz="4000" dirty="0"/>
              <a:t>обернулся </a:t>
            </a:r>
            <a:endParaRPr lang="ru-RU" sz="4000" dirty="0" smtClean="0"/>
          </a:p>
          <a:p>
            <a:pPr algn="ctr"/>
            <a:r>
              <a:rPr lang="ru-RU" sz="4000" dirty="0" smtClean="0"/>
              <a:t>красивой девушкой, вышедшей </a:t>
            </a:r>
            <a:r>
              <a:rPr lang="ru-RU" sz="4000" dirty="0"/>
              <a:t>замуж </a:t>
            </a:r>
            <a:endParaRPr lang="ru-RU" sz="4000" dirty="0" smtClean="0"/>
          </a:p>
          <a:p>
            <a:pPr algn="ctr"/>
            <a:r>
              <a:rPr lang="ru-RU" sz="4000" dirty="0" smtClean="0"/>
              <a:t>за </a:t>
            </a:r>
            <a:r>
              <a:rPr lang="ru-RU" sz="4000" dirty="0"/>
              <a:t>спасшего ее юношу. </a:t>
            </a:r>
            <a:endParaRPr lang="ru-RU" sz="4000" dirty="0" smtClean="0"/>
          </a:p>
          <a:p>
            <a:pPr algn="ctr"/>
            <a:r>
              <a:rPr lang="ru-RU" sz="4000" dirty="0" smtClean="0"/>
              <a:t>Девушка </a:t>
            </a:r>
            <a:r>
              <a:rPr lang="ru-RU" sz="4000" dirty="0"/>
              <a:t>оказалась прекрасной ткачихой</a:t>
            </a:r>
            <a:r>
              <a:rPr lang="ru-RU" sz="4000" dirty="0" smtClean="0"/>
              <a:t>.</a:t>
            </a:r>
          </a:p>
          <a:p>
            <a:pPr algn="ctr"/>
            <a:r>
              <a:rPr lang="ru-RU" sz="4000" dirty="0" smtClean="0"/>
              <a:t>В </a:t>
            </a:r>
            <a:r>
              <a:rPr lang="ru-RU" sz="4000" dirty="0"/>
              <a:t>образе журавля она </a:t>
            </a:r>
            <a:r>
              <a:rPr lang="ru-RU" sz="4000" dirty="0" smtClean="0"/>
              <a:t>ткала</a:t>
            </a:r>
          </a:p>
          <a:p>
            <a:pPr algn="ctr"/>
            <a:r>
              <a:rPr lang="ru-RU" sz="4000" dirty="0"/>
              <a:t>у</a:t>
            </a:r>
            <a:r>
              <a:rPr lang="ru-RU" sz="4000" dirty="0" smtClean="0"/>
              <a:t>дивительные ткани </a:t>
            </a:r>
            <a:r>
              <a:rPr lang="ru-RU" sz="4000" dirty="0"/>
              <a:t>их своих перьев, </a:t>
            </a:r>
            <a:endParaRPr lang="ru-RU" sz="4000" dirty="0" smtClean="0"/>
          </a:p>
          <a:p>
            <a:pPr algn="ctr"/>
            <a:r>
              <a:rPr lang="ru-RU" sz="4000" dirty="0" smtClean="0"/>
              <a:t>закрывшись </a:t>
            </a:r>
            <a:r>
              <a:rPr lang="ru-RU" sz="4000" dirty="0"/>
              <a:t>от всех в комнате</a:t>
            </a:r>
            <a:r>
              <a:rPr lang="ru-RU" sz="4000" dirty="0" smtClean="0"/>
              <a:t>.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dirty="0"/>
              <a:t>Когда муж подсмотрел за ней</a:t>
            </a:r>
            <a:r>
              <a:rPr lang="ru-RU" sz="4000" dirty="0" smtClean="0"/>
              <a:t>,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dirty="0"/>
              <a:t>она снова стала птицей и улетела.</a:t>
            </a:r>
          </a:p>
        </p:txBody>
      </p:sp>
    </p:spTree>
    <p:extLst>
      <p:ext uri="{BB962C8B-B14F-4D97-AF65-F5344CB8AC3E}">
        <p14:creationId xmlns:p14="http://schemas.microsoft.com/office/powerpoint/2010/main" val="25629532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Библиотекарь\Desktop\ДЕ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7229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Библиотекарь\Desktop\журавли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9109837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337" y="-60776"/>
            <a:ext cx="820814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Если человек тяжело болеет, то близкие и друзья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делают </a:t>
            </a:r>
            <a:r>
              <a:rPr lang="ru-RU" sz="2800" b="1" dirty="0"/>
              <a:t>тысячу бумажных журавликов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и </a:t>
            </a:r>
            <a:r>
              <a:rPr lang="ru-RU" sz="2800" b="1" dirty="0"/>
              <a:t>преподносят ему. </a:t>
            </a:r>
            <a:r>
              <a:rPr lang="ru-RU" sz="2800" b="1" dirty="0" smtClean="0"/>
              <a:t>Часто </a:t>
            </a:r>
            <a:r>
              <a:rPr lang="ru-RU" sz="2800" b="1" dirty="0"/>
              <a:t>подобная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демонстрация </a:t>
            </a:r>
            <a:r>
              <a:rPr lang="ru-RU" sz="2800" b="1" dirty="0"/>
              <a:t>любви </a:t>
            </a:r>
            <a:r>
              <a:rPr lang="ru-RU" sz="2800" b="1" dirty="0" smtClean="0"/>
              <a:t>действительно придает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больному силы </a:t>
            </a:r>
            <a:r>
              <a:rPr lang="ru-RU" sz="2800" b="1" dirty="0" smtClean="0"/>
              <a:t>и </a:t>
            </a:r>
            <a:r>
              <a:rPr lang="ru-RU" sz="2800" b="1" dirty="0"/>
              <a:t>помогает побороть недуг.</a:t>
            </a:r>
          </a:p>
          <a:p>
            <a:pPr algn="ctr"/>
            <a:r>
              <a:rPr lang="ru-RU" sz="28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017335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Библиотекарь\Desktop\оригами фон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75075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Спасибо за внимание</a:t>
            </a:r>
            <a:endParaRPr lang="ru-RU" sz="6600" b="1" dirty="0">
              <a:solidFill>
                <a:srgbClr val="7030A0"/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312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Библиотекарь\Desktop\токи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5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29956"/>
            <a:ext cx="79367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MandarinC" panose="04000506070000020004" pitchFamily="82" charset="0"/>
              </a:rPr>
              <a:t>Токио – столица Японии</a:t>
            </a:r>
            <a:endParaRPr lang="ru-RU" sz="5400" b="1" dirty="0"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1486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Библиотекарь\Desktop\го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64"/>
            <a:ext cx="9144000" cy="682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332656"/>
            <a:ext cx="76594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Гора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Фудзи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,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считающаяся священной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;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заснеженная вершина горы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Фудзи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–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andarinC" panose="04000506070000020004" pitchFamily="82" charset="0"/>
              </a:rPr>
              <a:t>главный символ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4001743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Библиотекарь\Desktop\зам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60648"/>
            <a:ext cx="79961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>
                <a:solidFill>
                  <a:srgbClr val="7030A0"/>
                </a:solidFill>
                <a:latin typeface="MandarinC" panose="04000506070000020004" pitchFamily="82" charset="0"/>
              </a:rPr>
              <a:t>Химэдзи</a:t>
            </a:r>
            <a:r>
              <a:rPr lang="ru-RU" sz="3200" b="1" dirty="0">
                <a:solidFill>
                  <a:srgbClr val="7030A0"/>
                </a:solidFill>
                <a:latin typeface="MandarinC" panose="04000506070000020004" pitchFamily="82" charset="0"/>
              </a:rPr>
              <a:t> «Замок Белой цапли» — </a:t>
            </a:r>
            <a:endParaRPr lang="ru-RU" sz="3200" b="1" dirty="0" smtClean="0">
              <a:solidFill>
                <a:srgbClr val="7030A0"/>
              </a:solidFill>
              <a:latin typeface="MandarinC" panose="04000506070000020004" pitchFamily="82" charset="0"/>
            </a:endParaRPr>
          </a:p>
          <a:p>
            <a:r>
              <a:rPr lang="ru-RU" sz="3200" b="1" dirty="0">
                <a:solidFill>
                  <a:srgbClr val="7030A0"/>
                </a:solidFill>
                <a:latin typeface="MandarinC" panose="04000506070000020004" pitchFamily="82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            национальное </a:t>
            </a:r>
            <a:r>
              <a:rPr lang="ru-RU" sz="3200" b="1" dirty="0">
                <a:solidFill>
                  <a:srgbClr val="7030A0"/>
                </a:solidFill>
                <a:latin typeface="MandarinC" panose="04000506070000020004" pitchFamily="82" charset="0"/>
              </a:rPr>
              <a:t>сокровище Японии</a:t>
            </a:r>
          </a:p>
        </p:txBody>
      </p:sp>
    </p:spTree>
    <p:extLst>
      <p:ext uri="{BB962C8B-B14F-4D97-AF65-F5344CB8AC3E}">
        <p14:creationId xmlns:p14="http://schemas.microsoft.com/office/powerpoint/2010/main" val="3953416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Библиотекарь\Desktop\зам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109326"/>
            <a:ext cx="4692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andarinC" panose="04000506070000020004" pitchFamily="82" charset="0"/>
              </a:rPr>
              <a:t>Императорский дворец</a:t>
            </a:r>
            <a:endParaRPr lang="ru-RU" sz="3200" b="1" dirty="0">
              <a:solidFill>
                <a:schemeClr val="bg1">
                  <a:lumMod val="95000"/>
                  <a:lumOff val="5000"/>
                </a:schemeClr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512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Библиотекарь\Desktop\сер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0"/>
            <a:ext cx="74991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MandarinC" panose="04000506070000020004" pitchFamily="82" charset="0"/>
              </a:rPr>
              <a:t>Горный серпантин </a:t>
            </a:r>
            <a:r>
              <a:rPr lang="ru-RU" sz="4000" dirty="0" err="1">
                <a:latin typeface="MandarinC" panose="04000506070000020004" pitchFamily="82" charset="0"/>
              </a:rPr>
              <a:t>Ирохадзака</a:t>
            </a:r>
            <a:endParaRPr lang="ru-RU" sz="4000" dirty="0"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968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Библиотекарь\Desktop\океана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68"/>
            <a:ext cx="9143302" cy="683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Библиотекарь\Desktop\океа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28602"/>
            <a:ext cx="2699792" cy="1929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Библиотекарь\Desktop\рыб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25726"/>
            <a:ext cx="2699792" cy="179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Библиотекарь\Desktop\рыб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94" y="25468"/>
            <a:ext cx="2751040" cy="194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3025" y="73612"/>
            <a:ext cx="5843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  <a:latin typeface="MandarinC" panose="04000506070000020004" pitchFamily="82" charset="0"/>
              </a:rPr>
              <a:t>Океанариум </a:t>
            </a:r>
            <a:r>
              <a:rPr lang="ru-RU" sz="4400" dirty="0" err="1" smtClean="0">
                <a:solidFill>
                  <a:srgbClr val="7030A0"/>
                </a:solidFill>
                <a:latin typeface="MandarinC" panose="04000506070000020004" pitchFamily="82" charset="0"/>
              </a:rPr>
              <a:t>Тюрауми</a:t>
            </a:r>
            <a:endParaRPr lang="ru-RU" sz="4400" dirty="0">
              <a:solidFill>
                <a:srgbClr val="7030A0"/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0006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Библиотекарь\Desktop\зоопар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"/>
            <a:ext cx="9144000" cy="686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Библиотекарь\Desktop\пингви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96972"/>
            <a:ext cx="2843808" cy="189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Библиотекарь\Desktop\панд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771" y="4941168"/>
            <a:ext cx="2873896" cy="215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Библиотекарь\Desktop\птиц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4509"/>
            <a:ext cx="2843808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Библиотекарь\Desktop\пинг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-21737"/>
            <a:ext cx="2699791" cy="195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47386" y="2636912"/>
            <a:ext cx="45320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andarinC" panose="04000506070000020004" pitchFamily="82" charset="0"/>
              </a:rPr>
              <a:t>Зоопарк </a:t>
            </a:r>
            <a:r>
              <a:rPr lang="ru-RU" sz="5400" b="1" dirty="0" err="1" smtClean="0">
                <a:solidFill>
                  <a:srgbClr val="002060"/>
                </a:solidFill>
                <a:latin typeface="MandarinC" panose="04000506070000020004" pitchFamily="82" charset="0"/>
              </a:rPr>
              <a:t>Уэно</a:t>
            </a:r>
            <a:endParaRPr lang="ru-RU" sz="5400" b="1" dirty="0">
              <a:solidFill>
                <a:srgbClr val="002060"/>
              </a:solidFill>
              <a:latin typeface="MandarinC" panose="040005060700000200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4379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351</TotalTime>
  <Words>492</Words>
  <Application>Microsoft Office PowerPoint</Application>
  <PresentationFormat>Экран (4:3)</PresentationFormat>
  <Paragraphs>70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Где зародилось оригами?</vt:lpstr>
      <vt:lpstr>Презентация PowerPoint</vt:lpstr>
      <vt:lpstr>Презентация PowerPoint</vt:lpstr>
      <vt:lpstr>Презентация PowerPoint</vt:lpstr>
      <vt:lpstr>Развитие оригами в мире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оригами</dc:title>
  <dc:creator>Учитель</dc:creator>
  <cp:lastModifiedBy>Библиотекарь</cp:lastModifiedBy>
  <cp:revision>33</cp:revision>
  <dcterms:created xsi:type="dcterms:W3CDTF">2016-05-20T17:13:50Z</dcterms:created>
  <dcterms:modified xsi:type="dcterms:W3CDTF">2018-09-06T10:00:14Z</dcterms:modified>
</cp:coreProperties>
</file>