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80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82" r:id="rId19"/>
    <p:sldId id="283" r:id="rId20"/>
    <p:sldId id="290" r:id="rId21"/>
    <p:sldId id="274" r:id="rId22"/>
    <p:sldId id="275" r:id="rId23"/>
    <p:sldId id="276" r:id="rId24"/>
    <p:sldId id="285" r:id="rId25"/>
    <p:sldId id="286" r:id="rId26"/>
    <p:sldId id="289" r:id="rId27"/>
    <p:sldId id="277" r:id="rId28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DBC2-5551-4DAE-B348-AC79B7622445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FBEC-378E-4DC1-9440-B57BEBA53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DBC2-5551-4DAE-B348-AC79B7622445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FBEC-378E-4DC1-9440-B57BEBA53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DBC2-5551-4DAE-B348-AC79B7622445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FBEC-378E-4DC1-9440-B57BEBA53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DBC2-5551-4DAE-B348-AC79B7622445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FBEC-378E-4DC1-9440-B57BEBA53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DBC2-5551-4DAE-B348-AC79B7622445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FBEC-378E-4DC1-9440-B57BEBA53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DBC2-5551-4DAE-B348-AC79B7622445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FBEC-378E-4DC1-9440-B57BEBA53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DBC2-5551-4DAE-B348-AC79B7622445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FBEC-378E-4DC1-9440-B57BEBA53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DBC2-5551-4DAE-B348-AC79B7622445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FBEC-378E-4DC1-9440-B57BEBA53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DBC2-5551-4DAE-B348-AC79B7622445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FBEC-378E-4DC1-9440-B57BEBA53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DBC2-5551-4DAE-B348-AC79B7622445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FBEC-378E-4DC1-9440-B57BEBA53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6DBC2-5551-4DAE-B348-AC79B7622445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FBEC-378E-4DC1-9440-B57BEBA53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6DBC2-5551-4DAE-B348-AC79B7622445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FFBEC-378E-4DC1-9440-B57BEBA53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467544" y="620688"/>
            <a:ext cx="10225135" cy="5816977"/>
            <a:chOff x="1211682" y="1024293"/>
            <a:chExt cx="8969457" cy="560190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211682" y="1024293"/>
              <a:ext cx="7102312" cy="56019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sz="1000" dirty="0" smtClean="0">
                <a:cs typeface="Times New Roman" pitchFamily="18" charset="0"/>
              </a:endParaRPr>
            </a:p>
            <a:p>
              <a:pPr algn="ctr">
                <a:defRPr/>
              </a:pPr>
              <a:endParaRPr lang="ru-RU" sz="2800" dirty="0" smtClean="0"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sz="2800" smtClean="0">
                  <a:cs typeface="Times New Roman" pitchFamily="18" charset="0"/>
                </a:rPr>
                <a:t>Презентация </a:t>
              </a:r>
              <a:r>
                <a:rPr lang="ru-RU" sz="2800" dirty="0" smtClean="0">
                  <a:cs typeface="Times New Roman" pitchFamily="18" charset="0"/>
                </a:rPr>
                <a:t>внеклассного мероприятия</a:t>
              </a:r>
            </a:p>
            <a:p>
              <a:pPr algn="ctr">
                <a:defRPr/>
              </a:pPr>
              <a:r>
                <a:rPr lang="ru-RU" sz="2800" dirty="0">
                  <a:cs typeface="Times New Roman" pitchFamily="18" charset="0"/>
                </a:rPr>
                <a:t>п</a:t>
              </a:r>
              <a:r>
                <a:rPr lang="ru-RU" sz="2800" dirty="0" smtClean="0">
                  <a:cs typeface="Times New Roman" pitchFamily="18" charset="0"/>
                </a:rPr>
                <a:t>о биологии </a:t>
              </a:r>
            </a:p>
            <a:p>
              <a:pPr algn="ctr">
                <a:defRPr/>
              </a:pPr>
              <a:r>
                <a:rPr lang="ru-RU" sz="2800" dirty="0" smtClean="0">
                  <a:cs typeface="Times New Roman" pitchFamily="18" charset="0"/>
                </a:rPr>
                <a:t>7 класс</a:t>
              </a:r>
            </a:p>
            <a:p>
              <a:pPr algn="ctr">
                <a:defRPr/>
              </a:pPr>
              <a:r>
                <a:rPr lang="ru-RU" sz="3200" b="1" dirty="0" smtClean="0">
                  <a:solidFill>
                    <a:srgbClr val="C00000"/>
                  </a:solidFill>
                  <a:cs typeface="Times New Roman" pitchFamily="18" charset="0"/>
                </a:rPr>
                <a:t>Можжевельники Крыма</a:t>
              </a:r>
            </a:p>
            <a:p>
              <a:pPr algn="ctr">
                <a:defRPr/>
              </a:pPr>
              <a:r>
                <a:rPr lang="ru-RU" sz="2800" dirty="0" smtClean="0">
                  <a:cs typeface="Times New Roman" pitchFamily="18" charset="0"/>
                </a:rPr>
                <a:t>Подготовила </a:t>
              </a:r>
              <a:r>
                <a:rPr lang="ru-RU" sz="2800" dirty="0" err="1" smtClean="0">
                  <a:cs typeface="Times New Roman" pitchFamily="18" charset="0"/>
                </a:rPr>
                <a:t>Карасёва</a:t>
              </a:r>
              <a:r>
                <a:rPr lang="ru-RU" sz="2800" dirty="0" smtClean="0">
                  <a:cs typeface="Times New Roman" pitchFamily="18" charset="0"/>
                </a:rPr>
                <a:t> Е.Л., учитель </a:t>
              </a:r>
            </a:p>
            <a:p>
              <a:pPr algn="ctr">
                <a:defRPr/>
              </a:pPr>
              <a:r>
                <a:rPr lang="ru-RU" sz="2800" dirty="0" smtClean="0">
                  <a:cs typeface="Times New Roman" pitchFamily="18" charset="0"/>
                </a:rPr>
                <a:t>физики и биологии</a:t>
              </a:r>
            </a:p>
            <a:p>
              <a:pPr algn="ctr">
                <a:defRPr/>
              </a:pPr>
              <a:r>
                <a:rPr lang="ru-RU" sz="2800" dirty="0" smtClean="0">
                  <a:cs typeface="Times New Roman" pitchFamily="18" charset="0"/>
                </a:rPr>
                <a:t> МБОУ «Гвардейская школа Первомайского района Республики Крым»</a:t>
              </a:r>
            </a:p>
            <a:p>
              <a:pPr algn="ctr">
                <a:defRPr/>
              </a:pPr>
              <a:r>
                <a:rPr lang="ru-RU" sz="2800" dirty="0" smtClean="0">
                  <a:cs typeface="Times New Roman" pitchFamily="18" charset="0"/>
                </a:rPr>
                <a:t>2017г.</a:t>
              </a:r>
            </a:p>
            <a:p>
              <a:pPr algn="ctr">
                <a:defRPr/>
              </a:pPr>
              <a:endParaRPr lang="ru-RU" dirty="0" smtClean="0">
                <a:cs typeface="Times New Roman" pitchFamily="18" charset="0"/>
              </a:endParaRPr>
            </a:p>
            <a:p>
              <a:pPr algn="ctr"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96436" y="6230066"/>
              <a:ext cx="5084703" cy="3556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pic>
        <p:nvPicPr>
          <p:cNvPr id="16388" name="Picture 4" descr="C:\Users\Пирожок\Desktop\mogevel4-768x5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4028" y="4314614"/>
            <a:ext cx="3102148" cy="2128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Можжевельник вонючий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123" name="Picture 3" descr="C:\Users\Пирожок\Desktop\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9632" y="1411823"/>
            <a:ext cx="6450806" cy="4837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Можжевельник полушаровидный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6147" name="Picture 3" descr="C:\Users\Пирожок\Desktop\prodam-biryuchina-siren-sakura-tui-sharovidnye-sosna-gornaya-mozhevelnik-mindal-trehlopastnoy-i-dr--1185-1442664478653907-49-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1417638"/>
            <a:ext cx="67056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851694"/>
          </a:xfrm>
        </p:spPr>
        <p:txBody>
          <a:bodyPr>
            <a:normAutofit/>
          </a:bodyPr>
          <a:lstStyle/>
          <a:p>
            <a:pPr algn="ctr"/>
            <a:r>
              <a:rPr lang="ru-RU" sz="3200" b="0" dirty="0" smtClean="0">
                <a:solidFill>
                  <a:srgbClr val="FF0000"/>
                </a:solidFill>
              </a:rPr>
              <a:t>«А знаете ли вы, что …»?</a:t>
            </a:r>
            <a:endParaRPr lang="ru-RU" sz="3200" b="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8003232" cy="4691063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	По обилию выделяемых бактерицидных эфирных масел и терпенов можжевельник высокий стоит на первом месте среди остальных хвойных.</a:t>
            </a:r>
          </a:p>
          <a:p>
            <a:pPr algn="just"/>
            <a:endParaRPr lang="ru-RU" sz="2800" dirty="0"/>
          </a:p>
        </p:txBody>
      </p:sp>
      <p:pic>
        <p:nvPicPr>
          <p:cNvPr id="7170" name="Picture 2" descr="C:\Users\Пирожок\Desktop\mogevel7-768x42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67744" y="3068960"/>
            <a:ext cx="4922255" cy="2730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31224" cy="851694"/>
          </a:xfrm>
        </p:spPr>
        <p:txBody>
          <a:bodyPr/>
          <a:lstStyle/>
          <a:p>
            <a:pPr algn="ctr"/>
            <a:r>
              <a:rPr lang="ru-RU" sz="3200" b="0" dirty="0" smtClean="0">
                <a:solidFill>
                  <a:srgbClr val="FF0000"/>
                </a:solidFill>
              </a:rPr>
              <a:t>«</a:t>
            </a:r>
            <a:r>
              <a:rPr lang="ru-RU" sz="3200" b="0" dirty="0">
                <a:solidFill>
                  <a:srgbClr val="FF0000"/>
                </a:solidFill>
              </a:rPr>
              <a:t>А знаете ли вы, что …»?</a:t>
            </a:r>
            <a:endParaRPr lang="ru-RU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1196752"/>
            <a:ext cx="7560840" cy="4929411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/>
              <a:t>	Можжевельник – известный долгожитель. На мысе Сарыч растёт можжевельник высокий , ему 2000 лет!</a:t>
            </a:r>
          </a:p>
          <a:p>
            <a:endParaRPr lang="ru-RU" sz="3200" dirty="0"/>
          </a:p>
        </p:txBody>
      </p:sp>
      <p:pic>
        <p:nvPicPr>
          <p:cNvPr id="8194" name="Picture 2" descr="C:\Users\Пирожок\Desktop\junipte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15816" y="2708920"/>
            <a:ext cx="3456384" cy="359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87208" cy="90487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b="0" dirty="0">
                <a:solidFill>
                  <a:srgbClr val="FF0000"/>
                </a:solidFill>
              </a:rPr>
              <a:t>«А знаете ли вы, что …»?</a:t>
            </a:r>
            <a:endParaRPr lang="ru-RU" sz="32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77928"/>
            <a:ext cx="7931224" cy="4948235"/>
          </a:xfrm>
        </p:spPr>
        <p:txBody>
          <a:bodyPr>
            <a:noAutofit/>
          </a:bodyPr>
          <a:lstStyle/>
          <a:p>
            <a:pPr algn="just"/>
            <a:r>
              <a:rPr lang="ru-RU" sz="2600" dirty="0" smtClean="0"/>
              <a:t>	</a:t>
            </a:r>
            <a:r>
              <a:rPr lang="ru-RU" sz="2800" dirty="0" smtClean="0"/>
              <a:t>По годовым кольцам на срезе ствола не всегда можно определить возраст можжевельника. В особо засушливые годы растение может без ущерба для себя сбрасывать хвою и не давать прироста в древесине.</a:t>
            </a:r>
            <a:endParaRPr lang="ru-RU" sz="2800" dirty="0"/>
          </a:p>
        </p:txBody>
      </p:sp>
      <p:pic>
        <p:nvPicPr>
          <p:cNvPr id="9218" name="Picture 2" descr="C:\Users\Пирожок\Desktop\gallery_3_1495_8293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31840" y="3377354"/>
            <a:ext cx="3024336" cy="3127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31224" cy="81293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b="0" dirty="0">
                <a:solidFill>
                  <a:srgbClr val="FF0000"/>
                </a:solidFill>
              </a:rPr>
              <a:t>«А знаете ли вы, что …»?</a:t>
            </a:r>
            <a:endParaRPr lang="ru-RU" sz="32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96752"/>
            <a:ext cx="7787208" cy="4929411"/>
          </a:xfrm>
        </p:spPr>
        <p:txBody>
          <a:bodyPr/>
          <a:lstStyle/>
          <a:p>
            <a:pPr algn="just"/>
            <a:r>
              <a:rPr lang="ru-RU" sz="2800" dirty="0" smtClean="0"/>
              <a:t>	Сочные плоды можжевельника высокого содержат порою в мякоти до 42-50% сахара, то есть столько же, сколько в винограде.</a:t>
            </a:r>
          </a:p>
          <a:p>
            <a:endParaRPr lang="ru-RU" dirty="0"/>
          </a:p>
        </p:txBody>
      </p:sp>
      <p:pic>
        <p:nvPicPr>
          <p:cNvPr id="10242" name="Picture 2" descr="C:\Users\Пирожок\Desktop\1443677307_d0afd0b3d0bed0b4d18b-d0bcd0bed0b6d0b6d0b5d0b2d0b5d0bbd18cd0bdd0b8d0bad0b0-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b="7512"/>
          <a:stretch/>
        </p:blipFill>
        <p:spPr bwMode="auto">
          <a:xfrm>
            <a:off x="1993937" y="2899734"/>
            <a:ext cx="4972050" cy="3395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61510" cy="77968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b="0" dirty="0">
                <a:solidFill>
                  <a:srgbClr val="FF0000"/>
                </a:solidFill>
              </a:rPr>
              <a:t>«А знаете ли вы, что …»?</a:t>
            </a:r>
            <a:endParaRPr lang="ru-RU" sz="32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96752"/>
            <a:ext cx="8363272" cy="4929411"/>
          </a:xfrm>
        </p:spPr>
        <p:txBody>
          <a:bodyPr>
            <a:normAutofit/>
          </a:bodyPr>
          <a:lstStyle/>
          <a:p>
            <a:pPr algn="just"/>
            <a:r>
              <a:rPr lang="ru-RU" sz="2600" dirty="0" smtClean="0"/>
              <a:t>	</a:t>
            </a:r>
            <a:r>
              <a:rPr lang="ru-RU" sz="2800" dirty="0" smtClean="0"/>
              <a:t>Под можжевеловыми деревьями хорошо живется грибам боровикам, душистой землянике.</a:t>
            </a:r>
            <a:endParaRPr lang="ru-RU" sz="2800" dirty="0"/>
          </a:p>
        </p:txBody>
      </p:sp>
      <p:pic>
        <p:nvPicPr>
          <p:cNvPr id="11266" name="Picture 2" descr="C:\Users\Пирожок\Desktop\1492861405_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1" y="2681834"/>
            <a:ext cx="2875622" cy="2852928"/>
          </a:xfrm>
          <a:prstGeom prst="rect">
            <a:avLst/>
          </a:prstGeom>
          <a:noFill/>
        </p:spPr>
      </p:pic>
      <p:pic>
        <p:nvPicPr>
          <p:cNvPr id="11267" name="Picture 3" descr="C:\Users\Пирожок\Desktop\Fragaria-moschata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5616" y="2673282"/>
            <a:ext cx="3760451" cy="2820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           </a:t>
            </a:r>
            <a:r>
              <a:rPr lang="ru-RU" sz="3200" dirty="0" smtClean="0">
                <a:solidFill>
                  <a:srgbClr val="FF0000"/>
                </a:solidFill>
              </a:rPr>
              <a:t>«</a:t>
            </a:r>
            <a:r>
              <a:rPr lang="ru-RU" sz="3200" dirty="0">
                <a:solidFill>
                  <a:srgbClr val="FF0000"/>
                </a:solidFill>
              </a:rPr>
              <a:t>А знаете ли вы, что …»?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0384" y="2374389"/>
            <a:ext cx="8003232" cy="3951288"/>
          </a:xfrm>
        </p:spPr>
        <p:txBody>
          <a:bodyPr/>
          <a:lstStyle/>
          <a:p>
            <a:pPr marL="0" algn="just">
              <a:spcBef>
                <a:spcPts val="0"/>
              </a:spcBef>
              <a:buNone/>
            </a:pPr>
            <a:r>
              <a:rPr lang="ru-RU" dirty="0" smtClean="0"/>
              <a:t>	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dirty="0" smtClean="0"/>
              <a:t>	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800" dirty="0" smtClean="0"/>
              <a:t>Очень любят можжевеловые </a:t>
            </a:r>
            <a:r>
              <a:rPr lang="ru-RU" sz="2800" dirty="0" err="1" smtClean="0"/>
              <a:t>шишкоягоды</a:t>
            </a:r>
            <a:r>
              <a:rPr lang="ru-RU" sz="2800" dirty="0" smtClean="0"/>
              <a:t> мыши, лисы, куропатки, снегири, свиристели, дрозды.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Пирожок\Desktop\1318394213_uodpxpx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088" y="3949469"/>
            <a:ext cx="2571768" cy="2376208"/>
          </a:xfrm>
          <a:prstGeom prst="rect">
            <a:avLst/>
          </a:prstGeom>
          <a:noFill/>
        </p:spPr>
      </p:pic>
      <p:pic>
        <p:nvPicPr>
          <p:cNvPr id="12291" name="Picture 3" descr="C:\Users\Пирожок\Desktop\fotogenichnie-lisi-1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344" y="857248"/>
            <a:ext cx="2905520" cy="1937013"/>
          </a:xfrm>
          <a:prstGeom prst="rect">
            <a:avLst/>
          </a:prstGeom>
          <a:noFill/>
        </p:spPr>
      </p:pic>
      <p:pic>
        <p:nvPicPr>
          <p:cNvPr id="12292" name="Picture 4" descr="C:\Users\Пирожок\Desktop\seraja-kuropat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6380" y="4498666"/>
            <a:ext cx="2731837" cy="2143140"/>
          </a:xfrm>
          <a:prstGeom prst="rect">
            <a:avLst/>
          </a:prstGeom>
          <a:noFill/>
        </p:spPr>
      </p:pic>
      <p:pic>
        <p:nvPicPr>
          <p:cNvPr id="12293" name="Picture 5" descr="C:\Users\Пирожок\Desktop\61b7ea64603838bf6a803d3475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98217" y="572291"/>
            <a:ext cx="2221970" cy="2221970"/>
          </a:xfrm>
          <a:prstGeom prst="rect">
            <a:avLst/>
          </a:prstGeom>
          <a:noFill/>
        </p:spPr>
      </p:pic>
      <p:pic>
        <p:nvPicPr>
          <p:cNvPr id="12294" name="Picture 6" descr="C:\Users\Пирожок\Desktop\4997627_xlar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476" y="4150997"/>
            <a:ext cx="3100904" cy="1973151"/>
          </a:xfrm>
          <a:prstGeom prst="rect">
            <a:avLst/>
          </a:prstGeom>
          <a:noFill/>
        </p:spPr>
      </p:pic>
      <p:pic>
        <p:nvPicPr>
          <p:cNvPr id="12295" name="Picture 7" descr="C:\Users\Пирожок\Desktop\drozd-ryabinnik-hutschenreuther-germaniya-1938-55-gg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2527" y="1114968"/>
            <a:ext cx="2601027" cy="1679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340768"/>
            <a:ext cx="7200800" cy="442820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2800" b="1" dirty="0" smtClean="0"/>
              <a:t>Один гектар можжевелового леса в сутки способен оздоровить воздух большого города, но сам он не переносит городской образ жизни и гибнет из-за чрезмерной загрязненности воздуха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722313" y="548681"/>
            <a:ext cx="7772400" cy="936103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«А знаете ли вы, что …»?</a:t>
            </a:r>
            <a:br>
              <a:rPr lang="ru-RU" sz="3200" dirty="0">
                <a:solidFill>
                  <a:srgbClr val="FF0000"/>
                </a:solidFill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8448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Загадки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043608" y="1600200"/>
            <a:ext cx="345219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Я не чудо-елочка,</a:t>
            </a:r>
          </a:p>
          <a:p>
            <a:pPr marL="0" indent="0">
              <a:buNone/>
            </a:pPr>
            <a:r>
              <a:rPr lang="ru-RU" dirty="0" smtClean="0"/>
              <a:t>Хоть растут иголочки.</a:t>
            </a:r>
          </a:p>
          <a:p>
            <a:pPr marL="0" indent="0">
              <a:buNone/>
            </a:pPr>
            <a:r>
              <a:rPr lang="ru-RU" dirty="0" err="1" smtClean="0"/>
              <a:t>Шишкоягоды</a:t>
            </a:r>
            <a:r>
              <a:rPr lang="ru-RU" dirty="0" smtClean="0"/>
              <a:t> на мне,</a:t>
            </a:r>
          </a:p>
          <a:p>
            <a:pPr marL="0" indent="0">
              <a:buNone/>
            </a:pPr>
            <a:r>
              <a:rPr lang="ru-RU" dirty="0" smtClean="0"/>
              <a:t>Но не братик я сосне.</a:t>
            </a:r>
          </a:p>
          <a:p>
            <a:pPr marL="0" indent="0">
              <a:buNone/>
            </a:pPr>
            <a:r>
              <a:rPr lang="ru-RU" dirty="0" smtClean="0"/>
              <a:t>Не деревья ельника, Кустик -…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860032" y="1600200"/>
            <a:ext cx="3312368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У маленькой ёлочки</a:t>
            </a:r>
          </a:p>
          <a:p>
            <a:pPr marL="0" indent="0">
              <a:buNone/>
            </a:pPr>
            <a:r>
              <a:rPr lang="ru-RU" dirty="0" smtClean="0"/>
              <a:t>Колкие иголочки,</a:t>
            </a:r>
          </a:p>
          <a:p>
            <a:pPr marL="0" indent="0">
              <a:buNone/>
            </a:pPr>
            <a:r>
              <a:rPr lang="ru-RU" dirty="0" smtClean="0"/>
              <a:t>Шарики синие, </a:t>
            </a:r>
          </a:p>
          <a:p>
            <a:pPr marL="0" indent="0">
              <a:buNone/>
            </a:pPr>
            <a:r>
              <a:rPr lang="ru-RU" dirty="0" smtClean="0"/>
              <a:t>Словно бы в инее!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026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700808"/>
            <a:ext cx="6512768" cy="301407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b="1" dirty="0" smtClean="0"/>
              <a:t>	</a:t>
            </a:r>
            <a:r>
              <a:rPr lang="ru-RU" sz="3100" b="1" dirty="0" smtClean="0"/>
              <a:t>Цель мероприятия: </a:t>
            </a:r>
            <a:r>
              <a:rPr lang="ru-RU" sz="3100" dirty="0" smtClean="0"/>
              <a:t>повышение уровня экологического сознания учащихся, понимание значимости проблемы сохранения лесных ресурсов, в частности можжевельников, привлечение внимания обучающихся к проблеме сохранения популяций можжевельников на территории Крыма, формирование ответственного отношения к природе родного края, расширение общего кругозора учащихся.</a:t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296744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344816" cy="553062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Можжевельник выделяет в воздух вещества, вдыхание которых усиливает иммунитет, препятствуя многим заболеваниям, особенно простудного характера.</a:t>
            </a:r>
            <a:br>
              <a:rPr lang="ru-RU" sz="3200" dirty="0" smtClean="0"/>
            </a:br>
            <a:r>
              <a:rPr lang="ru-RU" sz="3200" dirty="0" smtClean="0"/>
              <a:t>Побывав в таких рощах один раз, возникает чувства наполнения силой и энергией.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018701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Сувениры из можжевельника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3314" name="Picture 2" descr="C:\Users\Пирожок\Desktop\ekspert-vystupil-protiv-suvenirov-iz-moshshevelnika__1_2016-03-5-18-07-19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9274" y="1417638"/>
            <a:ext cx="7005452" cy="46794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Мебель из можжевельника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4347" name="Picture 11" descr="C:\Users\Пирожок\Desktop\cennaya-drevesina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214422"/>
            <a:ext cx="3857652" cy="2400298"/>
          </a:xfrm>
          <a:prstGeom prst="rect">
            <a:avLst/>
          </a:prstGeom>
          <a:noFill/>
        </p:spPr>
      </p:pic>
      <p:pic>
        <p:nvPicPr>
          <p:cNvPr id="14348" name="Picture 12" descr="C:\Users\Пирожок\Desktop\m54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071942"/>
            <a:ext cx="3873496" cy="2600776"/>
          </a:xfrm>
          <a:prstGeom prst="rect">
            <a:avLst/>
          </a:prstGeom>
          <a:noFill/>
        </p:spPr>
      </p:pic>
      <p:pic>
        <p:nvPicPr>
          <p:cNvPr id="14349" name="Picture 13" descr="C:\Users\Пирожок\Desktop\full_Qae0Kol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000504"/>
            <a:ext cx="3810027" cy="2643206"/>
          </a:xfrm>
          <a:prstGeom prst="rect">
            <a:avLst/>
          </a:prstGeom>
          <a:noFill/>
        </p:spPr>
      </p:pic>
      <p:pic>
        <p:nvPicPr>
          <p:cNvPr id="14350" name="Picture 14" descr="C:\Users\Пирожок\Desktop\w_111486_1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674" y="1214421"/>
            <a:ext cx="3715937" cy="2500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347864" y="476672"/>
            <a:ext cx="5040560" cy="564949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buNone/>
            </a:pPr>
            <a:r>
              <a:rPr lang="ru-RU" dirty="0" smtClean="0"/>
              <a:t>Кустик можжевельника хочет жить в лесу.</a:t>
            </a:r>
          </a:p>
          <a:p>
            <a:pPr>
              <a:lnSpc>
                <a:spcPct val="110000"/>
              </a:lnSpc>
              <a:buNone/>
            </a:pPr>
            <a:r>
              <a:rPr lang="ru-RU" dirty="0" smtClean="0"/>
              <a:t>На обрыве горном защитить лису.</a:t>
            </a:r>
          </a:p>
          <a:p>
            <a:pPr>
              <a:lnSpc>
                <a:spcPct val="110000"/>
              </a:lnSpc>
              <a:buNone/>
            </a:pPr>
            <a:r>
              <a:rPr lang="ru-RU" dirty="0" smtClean="0"/>
              <a:t>Снегирю и белочке шишку подарить, </a:t>
            </a:r>
          </a:p>
          <a:p>
            <a:pPr>
              <a:lnSpc>
                <a:spcPct val="110000"/>
              </a:lnSpc>
              <a:buNone/>
            </a:pPr>
            <a:r>
              <a:rPr lang="ru-RU" dirty="0" smtClean="0"/>
              <a:t>И сову ушастую днем в лесу прикрыть.</a:t>
            </a:r>
          </a:p>
          <a:p>
            <a:pPr>
              <a:lnSpc>
                <a:spcPct val="110000"/>
              </a:lnSpc>
              <a:buNone/>
            </a:pPr>
            <a:r>
              <a:rPr lang="ru-RU" dirty="0" smtClean="0"/>
              <a:t>Ну а если нужно воздух освежить, </a:t>
            </a:r>
          </a:p>
          <a:p>
            <a:pPr>
              <a:lnSpc>
                <a:spcPct val="110000"/>
              </a:lnSpc>
              <a:buNone/>
            </a:pPr>
            <a:r>
              <a:rPr lang="ru-RU" dirty="0" smtClean="0"/>
              <a:t>Ветку можжевельника в вазочку поставь.</a:t>
            </a:r>
          </a:p>
          <a:p>
            <a:pPr>
              <a:lnSpc>
                <a:spcPct val="110000"/>
              </a:lnSpc>
              <a:buNone/>
            </a:pPr>
            <a:r>
              <a:rPr lang="ru-RU" dirty="0" smtClean="0"/>
              <a:t>Вот тогда растение вас отблагодарит, </a:t>
            </a:r>
          </a:p>
          <a:p>
            <a:pPr>
              <a:lnSpc>
                <a:spcPct val="110000"/>
              </a:lnSpc>
              <a:buNone/>
            </a:pPr>
            <a:r>
              <a:rPr lang="ru-RU" dirty="0" smtClean="0"/>
              <a:t>И грибы и ягоды летом сохранит.</a:t>
            </a:r>
          </a:p>
          <a:p>
            <a:pPr>
              <a:lnSpc>
                <a:spcPct val="110000"/>
              </a:lnSpc>
              <a:buNone/>
            </a:pPr>
            <a:r>
              <a:rPr lang="ru-RU" dirty="0" smtClean="0"/>
              <a:t>Берегите можжевельник, не губите лес!</a:t>
            </a:r>
          </a:p>
          <a:p>
            <a:pPr>
              <a:lnSpc>
                <a:spcPct val="110000"/>
              </a:lnSpc>
              <a:buNone/>
            </a:pPr>
            <a:r>
              <a:rPr lang="ru-RU" dirty="0" smtClean="0"/>
              <a:t>Полон он и сказок и живых чудес.</a:t>
            </a:r>
          </a:p>
          <a:p>
            <a:pPr>
              <a:lnSpc>
                <a:spcPct val="110000"/>
              </a:lnSpc>
            </a:pPr>
            <a:endParaRPr lang="ru-RU" dirty="0"/>
          </a:p>
        </p:txBody>
      </p:sp>
      <p:pic>
        <p:nvPicPr>
          <p:cNvPr id="15362" name="Picture 2" descr="C:\Users\Пирожок\Desktop\Juniperus_scopulorum_Blue_Arrow_2001_2064_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1760" y="980728"/>
            <a:ext cx="2686104" cy="3916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Работа ученицы 10 класса Чайковской Виктории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2" t="4615" r="1644" b="6154"/>
          <a:stretch/>
        </p:blipFill>
        <p:spPr>
          <a:xfrm>
            <a:off x="899592" y="1417638"/>
            <a:ext cx="7344816" cy="5192459"/>
          </a:xfrm>
        </p:spPr>
      </p:pic>
    </p:spTree>
    <p:extLst>
      <p:ext uri="{BB962C8B-B14F-4D97-AF65-F5344CB8AC3E}">
        <p14:creationId xmlns:p14="http://schemas.microsoft.com/office/powerpoint/2010/main" val="109259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Работа ученицы 8 класса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Ермоленко Владиславы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5" t="5327" r="3144" b="865"/>
          <a:stretch/>
        </p:blipFill>
        <p:spPr>
          <a:xfrm>
            <a:off x="2627784" y="1340768"/>
            <a:ext cx="388843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0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31640" y="274638"/>
            <a:ext cx="6984776" cy="524259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Подведение итогов.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dirty="0" smtClean="0"/>
              <a:t>Ребята, продолжите фразу: </a:t>
            </a:r>
            <a:br>
              <a:rPr lang="ru-RU" sz="3200" dirty="0" smtClean="0"/>
            </a:br>
            <a:r>
              <a:rPr lang="ru-RU" sz="3200" dirty="0"/>
              <a:t> </a:t>
            </a:r>
            <a:r>
              <a:rPr lang="ru-RU" sz="3200" dirty="0" smtClean="0"/>
              <a:t>- «Сегодняшнее занятие заставило меня задуматься о …»;</a:t>
            </a:r>
            <a:br>
              <a:rPr lang="ru-RU" sz="3200" dirty="0" smtClean="0"/>
            </a:br>
            <a:r>
              <a:rPr lang="ru-RU" sz="3200" dirty="0"/>
              <a:t> </a:t>
            </a:r>
            <a:r>
              <a:rPr lang="ru-RU" sz="3200" dirty="0" smtClean="0"/>
              <a:t>- «Я сегодня впервые узнал что …»;</a:t>
            </a:r>
            <a:br>
              <a:rPr lang="ru-RU" sz="3200" dirty="0" smtClean="0"/>
            </a:br>
            <a:r>
              <a:rPr lang="ru-RU" sz="3200" dirty="0"/>
              <a:t> </a:t>
            </a:r>
            <a:r>
              <a:rPr lang="ru-RU" sz="3200" dirty="0" smtClean="0"/>
              <a:t>- «Для меня сегодня было открытием, что …»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8885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/>
              <a:t>	</a:t>
            </a:r>
          </a:p>
          <a:p>
            <a:pPr>
              <a:buNone/>
            </a:pPr>
            <a:r>
              <a:rPr lang="ru-RU" sz="6600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Природа –источник здоровья.</a:t>
            </a:r>
            <a:br>
              <a:rPr lang="ru-RU" sz="3200" dirty="0" smtClean="0"/>
            </a:br>
            <a:r>
              <a:rPr lang="ru-RU" sz="3200" dirty="0" smtClean="0"/>
              <a:t>Берегите эти земли, эти воды,</a:t>
            </a:r>
            <a:br>
              <a:rPr lang="ru-RU" sz="3200" dirty="0" smtClean="0"/>
            </a:br>
            <a:r>
              <a:rPr lang="ru-RU" sz="3200" dirty="0" smtClean="0"/>
              <a:t>Даже малую былиночку любя.</a:t>
            </a:r>
            <a:br>
              <a:rPr lang="ru-RU" sz="3200" dirty="0" smtClean="0"/>
            </a:br>
            <a:r>
              <a:rPr lang="ru-RU" sz="3200" dirty="0" smtClean="0"/>
              <a:t>Берегите всех зверей внутри природы, </a:t>
            </a:r>
            <a:br>
              <a:rPr lang="ru-RU" sz="3200" dirty="0" smtClean="0"/>
            </a:br>
            <a:r>
              <a:rPr lang="ru-RU" sz="3200" dirty="0" smtClean="0"/>
              <a:t>Убивайте лишь зверей внутри себя!</a:t>
            </a:r>
            <a:br>
              <a:rPr lang="ru-RU" sz="3200" dirty="0" smtClean="0"/>
            </a:br>
            <a:r>
              <a:rPr lang="ru-RU" sz="3200" dirty="0" smtClean="0"/>
              <a:t>				</a:t>
            </a:r>
            <a:r>
              <a:rPr lang="ru-RU" sz="3200" dirty="0" err="1" smtClean="0"/>
              <a:t>Е.Евтушенко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8279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416824" cy="6226196"/>
          </a:xfrm>
        </p:spPr>
        <p:txBody>
          <a:bodyPr>
            <a:normAutofit/>
          </a:bodyPr>
          <a:lstStyle/>
          <a:p>
            <a:pPr lvl="2"/>
            <a:r>
              <a:rPr lang="ru-RU" sz="3200" dirty="0" smtClean="0">
                <a:solidFill>
                  <a:schemeClr val="tx1"/>
                </a:solidFill>
              </a:rPr>
              <a:t>Давайте вместе Землю украшать,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Сажать сады, цветы сажать повсюду.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Давайте вместе Землю уважать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И относиться с нежностью, как к чуду!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Мы забываем, что она у нас одна –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Неповторимая, ранимая, живая.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Прекрасная: хоть лето, хоть зима…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Она у нас одна, одна такая!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				(Е. Смирнова)</a:t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636912"/>
            <a:ext cx="7772400" cy="3132063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КИНЬЛЕВЕЖЖОМ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71481"/>
            <a:ext cx="7772400" cy="2143139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>
                <a:solidFill>
                  <a:schemeClr val="tx1"/>
                </a:solidFill>
                <a:cs typeface="Times New Roman" pitchFamily="18" charset="0"/>
              </a:rPr>
              <a:t>	Расшифруйте данное слово и тогда  узнаете какому растению посвящено наше мероприятие:</a:t>
            </a:r>
            <a:endParaRPr lang="ru-RU" sz="3200" dirty="0"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4077072"/>
            <a:ext cx="3816523" cy="2403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96752"/>
            <a:ext cx="7920880" cy="223224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	</a:t>
            </a:r>
            <a:r>
              <a:rPr lang="ru-RU" sz="3100" dirty="0"/>
              <a:t>Можжевельник – род вечнозелёных хвойных деревьев и кустарников насчитывает 60 </a:t>
            </a:r>
            <a:r>
              <a:rPr lang="ru-RU" sz="3100" dirty="0" smtClean="0"/>
              <a:t>видов,  </a:t>
            </a:r>
            <a:r>
              <a:rPr lang="ru-RU" sz="3100" dirty="0"/>
              <a:t>принадлежит к </a:t>
            </a:r>
            <a:r>
              <a:rPr lang="ru-RU" sz="3100" dirty="0" smtClean="0"/>
              <a:t> </a:t>
            </a:r>
            <a:r>
              <a:rPr lang="ru-RU" sz="3100" dirty="0"/>
              <a:t>семейству кипарисовых и появился более 50 миллионов лет назад.</a:t>
            </a:r>
            <a:br>
              <a:rPr lang="ru-RU" sz="3100" dirty="0"/>
            </a:br>
            <a:r>
              <a:rPr lang="ru-RU" sz="3100" dirty="0" smtClean="0"/>
              <a:t>В Крыму растут можжевельники высокий, колючий или красный, казацкий, вонючий и полушаровидный.</a:t>
            </a:r>
            <a:br>
              <a:rPr lang="ru-RU" sz="3100" dirty="0" smtClean="0"/>
            </a:br>
            <a:endParaRPr lang="ru-RU" sz="3100" dirty="0"/>
          </a:p>
        </p:txBody>
      </p:sp>
      <p:pic>
        <p:nvPicPr>
          <p:cNvPr id="1026" name="Picture 2" descr="C:\Users\Пирожок\Desktop\5bba4d08dfd8a462f3998bdec1084a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784" y="3717032"/>
            <a:ext cx="4123579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Можжевельник высокий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051" name="Picture 3" descr="C:\Users\Пирожок\Desktop\b3319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196752"/>
            <a:ext cx="7705344" cy="5139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Можжевельник колючий или красный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Пирожок\Desktop\d8c91943d1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9632" y="1340768"/>
            <a:ext cx="6827520" cy="512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Можжевельник казацкий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Пирожок\Desktop\629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14422"/>
            <a:ext cx="7010400" cy="5082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256</Words>
  <Application>Microsoft Office PowerPoint</Application>
  <PresentationFormat>Экран (4:3)</PresentationFormat>
  <Paragraphs>65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 Цель мероприятия: повышение уровня экологического сознания учащихся, понимание значимости проблемы сохранения лесных ресурсов, в частности можжевельников, привлечение внимания обучающихся к проблеме сохранения популяций можжевельников на территории Крыма, формирование ответственного отношения к природе родного края, расширение общего кругозора учащихся. </vt:lpstr>
      <vt:lpstr>Природа –источник здоровья. Берегите эти земли, эти воды, Даже малую былиночку любя. Берегите всех зверей внутри природы,  Убивайте лишь зверей внутри себя!     Е.Евтушенко</vt:lpstr>
      <vt:lpstr>Давайте вместе Землю украшать, Сажать сады, цветы сажать повсюду. Давайте вместе Землю уважать И относиться с нежностью, как к чуду! Мы забываем, что она у нас одна – Неповторимая, ранимая, живая. Прекрасная: хоть лето, хоть зима… Она у нас одна, одна такая!     (Е. Смирнова) </vt:lpstr>
      <vt:lpstr> КИНЬЛЕВЕЖЖОМ </vt:lpstr>
      <vt:lpstr> Можжевельник – род вечнозелёных хвойных деревьев и кустарников насчитывает 60 видов,  принадлежит к  семейству кипарисовых и появился более 50 миллионов лет назад. В Крыму растут можжевельники высокий, колючий или красный, казацкий, вонючий и полушаровидный. </vt:lpstr>
      <vt:lpstr>Можжевельник высокий</vt:lpstr>
      <vt:lpstr>Можжевельник колючий или красный</vt:lpstr>
      <vt:lpstr>Можжевельник казацкий </vt:lpstr>
      <vt:lpstr>Можжевельник вонючий</vt:lpstr>
      <vt:lpstr>Можжевельник полушаровидный</vt:lpstr>
      <vt:lpstr>«А знаете ли вы, что …»?</vt:lpstr>
      <vt:lpstr>«А знаете ли вы, что …»?</vt:lpstr>
      <vt:lpstr> «А знаете ли вы, что …»?</vt:lpstr>
      <vt:lpstr> «А знаете ли вы, что …»?</vt:lpstr>
      <vt:lpstr> «А знаете ли вы, что …»?</vt:lpstr>
      <vt:lpstr>           «А знаете ли вы, что …»?</vt:lpstr>
      <vt:lpstr> Один гектар можжевелового леса в сутки способен оздоровить воздух большого города, но сам он не переносит городской образ жизни и гибнет из-за чрезмерной загрязненности воздуха.</vt:lpstr>
      <vt:lpstr>Загадки</vt:lpstr>
      <vt:lpstr>Можжевельник выделяет в воздух вещества, вдыхание которых усиливает иммунитет, препятствуя многим заболеваниям, особенно простудного характера. Побывав в таких рощах один раз, возникает чувства наполнения силой и энергией.</vt:lpstr>
      <vt:lpstr>Сувениры из можжевельника</vt:lpstr>
      <vt:lpstr>Мебель из можжевельника</vt:lpstr>
      <vt:lpstr>Презентация PowerPoint</vt:lpstr>
      <vt:lpstr>Работа ученицы 10 класса Чайковской Виктории</vt:lpstr>
      <vt:lpstr>Работа ученицы 8 класса Ермоленко Владиславы</vt:lpstr>
      <vt:lpstr>Подведение итогов.  Ребята, продолжите фразу:   - «Сегодняшнее занятие заставило меня задуматься о …»;  - «Я сегодня впервые узнал что …»;  - «Для меня сегодня было открытием, что …»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Елена Карасева</cp:lastModifiedBy>
  <cp:revision>24</cp:revision>
  <cp:lastPrinted>2018-11-19T19:29:32Z</cp:lastPrinted>
  <dcterms:created xsi:type="dcterms:W3CDTF">2014-06-29T16:56:14Z</dcterms:created>
  <dcterms:modified xsi:type="dcterms:W3CDTF">2018-11-19T19:31:38Z</dcterms:modified>
</cp:coreProperties>
</file>