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9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16933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presProps" Target="presProps.xml"  /><Relationship Id="rId11" Type="http://schemas.openxmlformats.org/officeDocument/2006/relationships/viewProps" Target="viewProps.xml"  /><Relationship Id="rId12" Type="http://schemas.openxmlformats.org/officeDocument/2006/relationships/theme" Target="theme/theme1.xml"  /><Relationship Id="rId13" Type="http://schemas.openxmlformats.org/officeDocument/2006/relationships/tableStyles" Target="tableStyles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slide" Target="slides/slide7.xml"  /><Relationship Id="rId9" Type="http://schemas.openxmlformats.org/officeDocument/2006/relationships/slide" Target="slides/slide8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891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57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4290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092978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0291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7305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866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4996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863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563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671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81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448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175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1808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994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013639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slideLayout" Target="../slideLayouts/slideLayout13.xml"  /><Relationship Id="rId14" Type="http://schemas.openxmlformats.org/officeDocument/2006/relationships/slideLayout" Target="../slideLayouts/slideLayout14.xml"  /><Relationship Id="rId15" Type="http://schemas.openxmlformats.org/officeDocument/2006/relationships/slideLayout" Target="../slideLayouts/slideLayout15.xml"  /><Relationship Id="rId16" Type="http://schemas.openxmlformats.org/officeDocument/2006/relationships/slideLayout" Target="../slideLayouts/slideLayout16.xml"  /><Relationship Id="rId17" Type="http://schemas.openxmlformats.org/officeDocument/2006/relationships/slideLayout" Target="../slideLayouts/slideLayout17.xml"  /><Relationship Id="rId18" Type="http://schemas.openxmlformats.org/officeDocument/2006/relationships/theme" Target="../theme/theme1.xml"  /><Relationship Id="rId19" Type="http://schemas.openxmlformats.org/officeDocument/2006/relationships/image" Target="../media/image2.png"  /><Relationship Id="rId2" Type="http://schemas.openxmlformats.org/officeDocument/2006/relationships/slideLayout" Target="../slideLayouts/slideLayout2.xml"  /><Relationship Id="rId20" Type="http://schemas.openxmlformats.org/officeDocument/2006/relationships/image" Target="../media/image3.png"  /><Relationship Id="rId21" Type="http://schemas.openxmlformats.org/officeDocument/2006/relationships/image" Target="../media/image4.png"  /><Relationship Id="rId22" Type="http://schemas.openxmlformats.org/officeDocument/2006/relationships/image" Target="../media/image5.png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7924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  <p:sldLayoutId id="2147483898" r:id="rId12"/>
    <p:sldLayoutId id="2147483899" r:id="rId13"/>
    <p:sldLayoutId id="2147483900" r:id="rId14"/>
    <p:sldLayoutId id="2147483901" r:id="rId15"/>
    <p:sldLayoutId id="2147483902" r:id="rId16"/>
    <p:sldLayoutId id="2147483903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6.jpe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6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7.jpeg"  /><Relationship Id="rId3" Type="http://schemas.openxmlformats.org/officeDocument/2006/relationships/image" Target="../media/image8.jpe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9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Relationship Id="rId3" Type="http://schemas.openxmlformats.org/officeDocument/2006/relationships/image" Target="../media/image10.jpe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.jpeg"  /><Relationship Id="rId3" Type="http://schemas.openxmlformats.org/officeDocument/2006/relationships/image" Target="../media/image11.png"  /><Relationship Id="rId4" Type="http://schemas.openxmlformats.org/officeDocument/2006/relationships/image" Target="../media/image12.png"  /><Relationship Id="rId5" Type="http://schemas.openxmlformats.org/officeDocument/2006/relationships/image" Target="../media/image13.png"  /><Relationship Id="rId6" Type="http://schemas.openxmlformats.org/officeDocument/2006/relationships/image" Target="../media/image14.png"  /><Relationship Id="rId7" Type="http://schemas.openxmlformats.org/officeDocument/2006/relationships/image" Target="../media/image15.jpe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Pr shadeToTitle="0"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 descr="Изображение выглядит как багет, Прямоугольник, в помещении, рамка  Автоматически созданное описание"/>
          <p:cNvPicPr>
            <a:picLocks noChangeAspect="1"/>
          </p:cNvPicPr>
          <p:nvPr/>
        </p:nvPicPr>
        <p:blipFill rotWithShape="1">
          <a:blip r:embed="rId2"/>
          <a:srcRect l="8700" r="9850"/>
          <a:stretch>
            <a:fillRect/>
          </a:stretch>
        </p:blipFill>
        <p:spPr>
          <a:xfrm>
            <a:off x="408660" y="10"/>
            <a:ext cx="11783340" cy="68540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59239" y="1233920"/>
            <a:ext cx="9581283" cy="2517025"/>
          </a:xfrm>
          <a:prstGeom prst="rect">
            <a:avLst/>
          </a:prstGeom>
          <a:noFill/>
        </p:spPr>
        <p:txBody>
          <a:bodyPr rot="0"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000" i="1">
                <a:solidFill>
                  <a:schemeClr val="tx1"/>
                </a:solidFill>
                <a:latin typeface="Times New Roman"/>
                <a:cs typeface="Times New Roman"/>
              </a:rPr>
              <a:t>Однородные члены предложения с союзами и, а, но</a:t>
            </a:r>
            <a:endParaRPr lang="ru-RU" sz="4000" i="1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4000" i="1">
                <a:solidFill>
                  <a:schemeClr val="tx1"/>
                </a:solidFill>
                <a:latin typeface="Times New Roman"/>
                <a:cs typeface="Times New Roman"/>
              </a:rPr>
              <a:t>Русский язык</a:t>
            </a:r>
            <a:endParaRPr lang="ru-RU" sz="4000" i="1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4000" i="1">
                <a:solidFill>
                  <a:schemeClr val="tx1"/>
                </a:solidFill>
                <a:latin typeface="Times New Roman"/>
                <a:cs typeface="Times New Roman"/>
              </a:rPr>
              <a:t>3 класс</a:t>
            </a:r>
            <a:endParaRPr lang="ru-RU" sz="4000" i="1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499" y="4766829"/>
            <a:ext cx="7338579" cy="908165"/>
          </a:xfrm>
          <a:prstGeom prst="rect">
            <a:avLst/>
          </a:prstGeom>
          <a:solidFill>
            <a:schemeClr val="accent4"/>
          </a:solidFill>
          <a:ln>
            <a:solidFill>
              <a:schemeClr val="accent5"/>
            </a:solidFill>
          </a:ln>
        </p:spPr>
        <p:txBody>
          <a:bodyPr rot="0" vert="horz" wrap="square" lIns="91440" tIns="45720" rIns="91440" bIns="45720" anchor="t" anchorCtr="0">
            <a:prstTxWarp prst="textNoShape">
              <a:avLst/>
            </a:prstTxWarp>
            <a:spAutoFit/>
          </a:bodyPr>
          <a:lstStyle/>
          <a:p>
            <a:pPr lvl="0">
              <a:defRPr/>
            </a:pPr>
            <a: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  <a:t>Составитель презентации: Романова Ирина Васильевна, </a:t>
            </a:r>
            <a:endParaRPr lang="ru-RU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lvl="0">
              <a:defRPr/>
            </a:pPr>
            <a: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  <a:t>учитель начальных классов МАОУ СОШ №11 им. Г. С. Титова ГОЩ</a:t>
            </a:r>
            <a:endParaRPr lang="ru-RU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l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Pr shadeToTitle="0"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зображение выглядит как багет, Прямоугольник, в помещении, рамка  Автоматически созданное описание"/>
          <p:cNvPicPr>
            <a:picLocks noChangeAspect="1"/>
          </p:cNvPicPr>
          <p:nvPr/>
        </p:nvPicPr>
        <p:blipFill rotWithShape="1">
          <a:blip r:embed="rId2"/>
          <a:srcRect l="9270" r="8110" b="-210"/>
          <a:stretch>
            <a:fillRect/>
          </a:stretch>
        </p:blipFill>
        <p:spPr>
          <a:xfrm>
            <a:off x="-73602" y="141121"/>
            <a:ext cx="12133118" cy="68721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3387" y="-140117"/>
            <a:ext cx="10058400" cy="35747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vert="horz" lIns="91440" tIns="45720" rIns="91440" bIns="45720" anchor="b" anchorCtr="0">
            <a:prstTxWarp prst="textNoShape">
              <a:avLst/>
            </a:prstTxWarp>
            <a:normAutofit/>
          </a:bodyPr>
          <a:lstStyle/>
          <a:p>
            <a:pPr lvl="6"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5200" i="1">
                <a:solidFill>
                  <a:srgbClr val="ffffff"/>
                </a:solidFill>
                <a:latin typeface="Times New Roman"/>
                <a:ea typeface="+mj-ea"/>
                <a:cs typeface="Times New Roman"/>
              </a:rPr>
              <a:t>3 октября </a:t>
            </a:r>
            <a:endParaRPr lang="en-US" sz="5200" i="1">
              <a:solidFill>
                <a:srgbClr val="ffffff"/>
              </a:solidFill>
              <a:latin typeface="Times New Roman"/>
              <a:ea typeface="+mj-ea"/>
              <a:cs typeface="Times New Roman"/>
            </a:endParaRPr>
          </a:p>
          <a:p>
            <a:pPr lvl="3"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5200" i="1">
                <a:solidFill>
                  <a:srgbClr val="ffffff"/>
                </a:solidFill>
                <a:latin typeface="Times New Roman"/>
                <a:ea typeface="+mj-ea"/>
                <a:cs typeface="Times New Roman"/>
              </a:rPr>
              <a:t>        Классная работа</a:t>
            </a:r>
            <a:endParaRPr lang="en-US" sz="5200" i="1">
              <a:solidFill>
                <a:srgbClr val="ffffff"/>
              </a:solidFill>
              <a:latin typeface="Times New Roman"/>
              <a:ea typeface="+mj-ea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6908CE-40CE-1A2E-5931-8689035F38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2382" y="1454964"/>
            <a:ext cx="6261917" cy="330884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6700">
                <a:ea typeface="Calibri Light"/>
                <a:cs typeface="Calibri Light"/>
              </a:rPr>
              <a:t>Минутка чистописания</a:t>
            </a:r>
          </a:p>
        </p:txBody>
      </p:sp>
      <p:pic>
        <p:nvPicPr>
          <p:cNvPr id="6" name="Рисунок 5" descr="Изображение выглядит как рисунок, зарисовка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9AA62518-F5C0-CBCE-C8FE-A0589C1FB9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1" b="7887"/>
          <a:stretch/>
        </p:blipFill>
        <p:spPr>
          <a:xfrm>
            <a:off x="1" y="10"/>
            <a:ext cx="4657344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49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719FD0-A2DD-BD77-04EC-1D2C7EB09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EEF285D0-2125-2CE9-1647-D4AF09AD2E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077" y="-8819"/>
            <a:ext cx="12071153" cy="6764337"/>
          </a:xfrm>
        </p:spPr>
      </p:pic>
    </p:spTree>
    <p:extLst>
      <p:ext uri="{BB962C8B-B14F-4D97-AF65-F5344CB8AC3E}">
        <p14:creationId xmlns:p14="http://schemas.microsoft.com/office/powerpoint/2010/main" val="1385056559"/>
      </p:ext>
    </p:extLst>
  </p:cSld>
  <p:clrMapOvr>
    <a:masterClrMapping/>
  </p:clrMapOvr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Pr shadeToTitle="0"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>
          <a:xfrm>
            <a:off x="-42514" y="629266"/>
            <a:ext cx="7879374" cy="312607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3111">
                <a:solidFill>
                  <a:srgbClr val="ebebeb"/>
                </a:solidFill>
              </a:rPr>
              <a:t>Добавьте в предложения второстепенные члены и запишите </a:t>
            </a:r>
            <a:endParaRPr lang="ru-RU" sz="3111">
              <a:solidFill>
                <a:srgbClr val="ebebeb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ru-RU" sz="3111">
                <a:solidFill>
                  <a:srgbClr val="ebebeb"/>
                </a:solidFill>
              </a:rPr>
              <a:t>их, дайте характеристику получившимся предложениям</a:t>
            </a:r>
            <a:br>
              <a:rPr lang="ru-RU" sz="2000"/>
            </a:br>
            <a:br>
              <a:rPr lang="ru-RU" sz="2000"/>
            </a:br>
            <a:endParaRPr lang="ru-RU" sz="2000"/>
          </a:p>
          <a:p>
            <a:pPr>
              <a:lnSpc>
                <a:spcPct val="90000"/>
              </a:lnSpc>
              <a:defRPr/>
            </a:pPr>
            <a:endParaRPr lang="ru-RU" sz="2000">
              <a:solidFill>
                <a:srgbClr val="ebebeb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6597" y="3623733"/>
            <a:ext cx="6188189" cy="3785419"/>
          </a:xfrm>
        </p:spPr>
        <p:txBody>
          <a:bodyPr vert="horz" lIns="0" tIns="45720" rIns="0" bIns="45720" anchor="t">
            <a:normAutofit/>
          </a:bodyPr>
          <a:lstStyle/>
          <a:p>
            <a:pPr marL="0" indent="0">
              <a:spcBef>
                <a:spcPts val="20"/>
              </a:spcBef>
              <a:buNone/>
              <a:defRPr/>
            </a:pPr>
            <a:r>
              <a:rPr lang="ru-RU" sz="4000">
                <a:solidFill>
                  <a:srgbClr val="ffffff"/>
                </a:solidFill>
                <a:latin typeface="Times New Roman"/>
                <a:cs typeface="Times New Roman"/>
              </a:rPr>
              <a:t>Зайцы питаются.</a:t>
            </a:r>
            <a:endParaRPr lang="ru-RU" sz="400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marL="0" indent="0">
              <a:spcBef>
                <a:spcPts val="20"/>
              </a:spcBef>
              <a:buSzPct val="114000"/>
              <a:buNone/>
              <a:defRPr/>
            </a:pPr>
            <a:r>
              <a:rPr lang="ru-RU" sz="4000">
                <a:solidFill>
                  <a:srgbClr val="ffffff"/>
                </a:solidFill>
                <a:latin typeface="Times New Roman"/>
                <a:cs typeface="Times New Roman"/>
              </a:rPr>
              <a:t>Солнце светит. </a:t>
            </a:r>
            <a:endParaRPr lang="ru-RU" sz="400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>
              <a:buSzPct val="114000"/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Freeform 3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7015974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" name="Picture 4" descr="Закройте кролик на траве"/>
          <p:cNvPicPr>
            <a:picLocks noChangeAspect="1"/>
          </p:cNvPicPr>
          <p:nvPr/>
        </p:nvPicPr>
        <p:blipFill rotWithShape="1">
          <a:blip r:embed="rId3"/>
          <a:srcRect l="19850" r="31840"/>
          <a:stretch>
            <a:fillRect/>
          </a:stretch>
        </p:blipFill>
        <p:spPr>
          <a:xfrm>
            <a:off x="7229175" y="1"/>
            <a:ext cx="4963245" cy="6858001"/>
          </a:xfrm>
          <a:custGeom>
            <a:avLst/>
            <a:gdLst/>
            <a:rect l="l" t="t" r="r" b="b"/>
            <a:pathLst>
              <a:path w="4963245" h="6858001">
                <a:moveTo>
                  <a:pt x="1177" y="0"/>
                </a:moveTo>
                <a:lnTo>
                  <a:pt x="1344715" y="0"/>
                </a:lnTo>
                <a:lnTo>
                  <a:pt x="1344715" y="1"/>
                </a:lnTo>
                <a:lnTo>
                  <a:pt x="4963245" y="1"/>
                </a:lnTo>
                <a:lnTo>
                  <a:pt x="4963244" y="6858001"/>
                </a:lnTo>
                <a:lnTo>
                  <a:pt x="900697" y="6858001"/>
                </a:lnTo>
                <a:lnTo>
                  <a:pt x="900697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9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9" y="5934227"/>
                </a:lnTo>
                <a:lnTo>
                  <a:pt x="132454" y="5753862"/>
                </a:lnTo>
                <a:lnTo>
                  <a:pt x="150776" y="5561838"/>
                </a:lnTo>
                <a:lnTo>
                  <a:pt x="167753" y="5354726"/>
                </a:lnTo>
                <a:lnTo>
                  <a:pt x="184058" y="5138013"/>
                </a:lnTo>
                <a:lnTo>
                  <a:pt x="198849" y="4908956"/>
                </a:lnTo>
                <a:lnTo>
                  <a:pt x="212969" y="4670298"/>
                </a:lnTo>
                <a:lnTo>
                  <a:pt x="226248" y="4421352"/>
                </a:lnTo>
                <a:lnTo>
                  <a:pt x="230955" y="4293793"/>
                </a:lnTo>
                <a:lnTo>
                  <a:pt x="236165" y="4163492"/>
                </a:lnTo>
                <a:lnTo>
                  <a:pt x="241040" y="4031133"/>
                </a:lnTo>
                <a:lnTo>
                  <a:pt x="244234" y="3898087"/>
                </a:lnTo>
                <a:lnTo>
                  <a:pt x="247091" y="3762299"/>
                </a:lnTo>
                <a:lnTo>
                  <a:pt x="250117" y="3625139"/>
                </a:lnTo>
                <a:lnTo>
                  <a:pt x="252134" y="3485236"/>
                </a:lnTo>
                <a:lnTo>
                  <a:pt x="252134" y="3343961"/>
                </a:lnTo>
                <a:lnTo>
                  <a:pt x="253142" y="3201315"/>
                </a:lnTo>
                <a:lnTo>
                  <a:pt x="252134" y="3057297"/>
                </a:lnTo>
                <a:lnTo>
                  <a:pt x="250117" y="2911221"/>
                </a:lnTo>
                <a:lnTo>
                  <a:pt x="248268" y="2765146"/>
                </a:lnTo>
                <a:lnTo>
                  <a:pt x="244234" y="2617013"/>
                </a:lnTo>
                <a:lnTo>
                  <a:pt x="240032" y="2467509"/>
                </a:lnTo>
                <a:lnTo>
                  <a:pt x="235157" y="2318004"/>
                </a:lnTo>
                <a:lnTo>
                  <a:pt x="228266" y="2167128"/>
                </a:lnTo>
                <a:lnTo>
                  <a:pt x="220029" y="2014881"/>
                </a:lnTo>
                <a:lnTo>
                  <a:pt x="212129" y="1861947"/>
                </a:lnTo>
                <a:lnTo>
                  <a:pt x="202044" y="1709014"/>
                </a:lnTo>
                <a:lnTo>
                  <a:pt x="189941" y="1554023"/>
                </a:lnTo>
                <a:lnTo>
                  <a:pt x="177839" y="1401090"/>
                </a:lnTo>
                <a:lnTo>
                  <a:pt x="163887" y="1245413"/>
                </a:lnTo>
                <a:lnTo>
                  <a:pt x="148591" y="1089051"/>
                </a:lnTo>
                <a:lnTo>
                  <a:pt x="132455" y="934746"/>
                </a:lnTo>
                <a:lnTo>
                  <a:pt x="113629" y="778383"/>
                </a:lnTo>
                <a:lnTo>
                  <a:pt x="93458" y="622707"/>
                </a:lnTo>
                <a:lnTo>
                  <a:pt x="73455" y="466344"/>
                </a:lnTo>
                <a:lnTo>
                  <a:pt x="50091" y="310668"/>
                </a:lnTo>
                <a:lnTo>
                  <a:pt x="26222" y="155677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Pr shadeToTitle="0"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3610"/>
          <a:stretch>
            <a:fillRect/>
          </a:stretch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39" name="Picture 38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35640"/>
          <a:stretch>
            <a:fillRect/>
          </a:stretch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1" name="Oval 4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3" name="Picture 42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/>
          <a:srcRect t="28810"/>
          <a:stretch>
            <a:fillRect/>
          </a:stretch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52" name="Picture 44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6"/>
          <a:srcRect b="23320"/>
          <a:stretch>
            <a:fillRect/>
          </a:stretch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7" name="Rectangle 4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8" name="TextBox 57"/>
          <p:cNvSpPr txBox="1"/>
          <p:nvPr/>
        </p:nvSpPr>
        <p:spPr>
          <a:xfrm>
            <a:off x="440089" y="231881"/>
            <a:ext cx="10462630" cy="6016518"/>
          </a:xfrm>
          <a:prstGeom prst="rect">
            <a:avLst/>
          </a:prstGeom>
        </p:spPr>
        <p:txBody>
          <a:bodyPr rot="0" vert="horz" lIns="91440" tIns="45720" rIns="91440" bIns="45720" anchor="t" anchorCtr="0">
            <a:prstTxWarp prst="textNoShape">
              <a:avLst/>
            </a:prstTxWarp>
            <a:noAutofit/>
          </a:bodyPr>
          <a:lstStyle/>
          <a:p>
            <a:pPr defTabSz="45720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/>
              <a:buChar char=""/>
              <a:defRPr/>
            </a:pPr>
            <a:r>
              <a:rPr lang="en-US" sz="2800">
                <a:latin typeface="Times New Roman"/>
                <a:ea typeface="+mj-ea"/>
                <a:cs typeface="Times New Roman"/>
              </a:rPr>
              <a:t>Между однородными членами ставится запятая, если они не соединены союзами или соединены союзами а, но. Запятая не ставится, если однородные члены соединены неповторяющимся союзом и. </a:t>
            </a:r>
            <a:endParaRPr lang="en-US" sz="2800">
              <a:latin typeface="Times New Roman"/>
              <a:ea typeface="+mj-ea"/>
              <a:cs typeface="Times New Roman"/>
            </a:endParaRPr>
          </a:p>
          <a:p>
            <a:pPr defTabSz="45720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defRPr/>
            </a:pPr>
            <a:r>
              <a:rPr lang="en-US" sz="3600">
                <a:latin typeface="Times New Roman"/>
                <a:ea typeface="+mj-ea"/>
                <a:cs typeface="Times New Roman"/>
              </a:rPr>
              <a:t>Например:</a:t>
            </a:r>
            <a:endParaRPr lang="en-US" sz="3600">
              <a:latin typeface="Times New Roman"/>
              <a:ea typeface="+mj-ea"/>
              <a:cs typeface="Times New Roman"/>
            </a:endParaRPr>
          </a:p>
          <a:p>
            <a:pPr defTabSz="45720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defRPr/>
            </a:pPr>
            <a:r>
              <a:rPr lang="en-US" sz="3600">
                <a:latin typeface="Times New Roman"/>
                <a:ea typeface="+mj-ea"/>
                <a:cs typeface="Times New Roman"/>
              </a:rPr>
              <a:t>Мы купались, загорали.</a:t>
            </a:r>
            <a:endParaRPr lang="en-US" sz="3600">
              <a:latin typeface="Times New Roman"/>
              <a:ea typeface="+mj-ea"/>
              <a:cs typeface="Times New Roman"/>
            </a:endParaRPr>
          </a:p>
          <a:p>
            <a:pPr defTabSz="45720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/>
              <a:buChar char=""/>
              <a:defRPr/>
            </a:pPr>
            <a:endParaRPr lang="en-US" sz="3600">
              <a:latin typeface="Times New Roman"/>
              <a:ea typeface="+mj-ea"/>
              <a:cs typeface="Times New Roman"/>
            </a:endParaRPr>
          </a:p>
          <a:p>
            <a:pPr defTabSz="45720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defRPr/>
            </a:pPr>
            <a:r>
              <a:rPr lang="en-US" sz="3600">
                <a:latin typeface="Times New Roman"/>
                <a:ea typeface="+mj-ea"/>
                <a:cs typeface="Times New Roman"/>
              </a:rPr>
              <a:t>Мы не купались, </a:t>
            </a:r>
            <a:r>
              <a:rPr lang="en-US" sz="360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+mj-ea"/>
                <a:cs typeface="Times New Roman"/>
              </a:rPr>
              <a:t>а</a:t>
            </a:r>
            <a:r>
              <a:rPr lang="en-US" sz="3600">
                <a:latin typeface="Times New Roman"/>
                <a:ea typeface="+mj-ea"/>
                <a:cs typeface="Times New Roman"/>
              </a:rPr>
              <a:t> загорали.</a:t>
            </a:r>
            <a:endParaRPr lang="en-US" sz="3600">
              <a:latin typeface="Times New Roman"/>
              <a:ea typeface="+mj-ea"/>
              <a:cs typeface="Times New Roman"/>
            </a:endParaRPr>
          </a:p>
          <a:p>
            <a:pPr defTabSz="45720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/>
              <a:buChar char=""/>
              <a:defRPr/>
            </a:pPr>
            <a:endParaRPr lang="en-US" sz="3600">
              <a:latin typeface="Times New Roman"/>
              <a:ea typeface="+mj-ea"/>
              <a:cs typeface="Times New Roman"/>
            </a:endParaRPr>
          </a:p>
          <a:p>
            <a:pPr defTabSz="45720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defRPr/>
            </a:pPr>
            <a:r>
              <a:rPr lang="en-US" sz="3600">
                <a:latin typeface="Times New Roman"/>
                <a:ea typeface="+mj-ea"/>
                <a:cs typeface="Times New Roman"/>
              </a:rPr>
              <a:t>Мы купались, </a:t>
            </a:r>
            <a:r>
              <a:rPr lang="en-US" sz="360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+mj-ea"/>
                <a:cs typeface="Times New Roman"/>
              </a:rPr>
              <a:t>но</a:t>
            </a:r>
            <a:r>
              <a:rPr lang="en-US" sz="3600">
                <a:latin typeface="Times New Roman"/>
                <a:ea typeface="+mj-ea"/>
                <a:cs typeface="Times New Roman"/>
              </a:rPr>
              <a:t> не загорали.</a:t>
            </a:r>
            <a:endParaRPr lang="en-US" sz="3600">
              <a:latin typeface="Times New Roman"/>
              <a:ea typeface="+mj-ea"/>
              <a:cs typeface="Times New Roman"/>
            </a:endParaRPr>
          </a:p>
          <a:p>
            <a:pPr defTabSz="45720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/>
              <a:buChar char=""/>
              <a:defRPr/>
            </a:pPr>
            <a:endParaRPr lang="en-US" sz="3600">
              <a:latin typeface="Times New Roman"/>
              <a:ea typeface="+mj-ea"/>
              <a:cs typeface="Times New Roman"/>
            </a:endParaRPr>
          </a:p>
          <a:p>
            <a:pPr defTabSz="45720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defRPr/>
            </a:pPr>
            <a:r>
              <a:rPr lang="en-US" sz="3600">
                <a:latin typeface="Times New Roman"/>
                <a:ea typeface="+mj-ea"/>
                <a:cs typeface="Times New Roman"/>
              </a:rPr>
              <a:t>Мы купались </a:t>
            </a:r>
            <a:r>
              <a:rPr lang="en-US" sz="360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  <a:ea typeface="+mj-ea"/>
                <a:cs typeface="Times New Roman"/>
              </a:rPr>
              <a:t>и</a:t>
            </a:r>
            <a:r>
              <a:rPr lang="en-US" sz="3600">
                <a:latin typeface="Times New Roman"/>
                <a:ea typeface="+mj-ea"/>
                <a:cs typeface="Times New Roman"/>
              </a:rPr>
              <a:t> загорали.</a:t>
            </a:r>
            <a:endParaRPr lang="en-US" sz="3600">
              <a:latin typeface="Times New Roman"/>
              <a:ea typeface="+mj-ea"/>
              <a:cs typeface="Times New Roman"/>
            </a:endParaRPr>
          </a:p>
          <a:p>
            <a:pPr defTabSz="457200">
              <a:lnSpc>
                <a:spcPct val="90000"/>
              </a:lnSpc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/>
              <a:buChar char=""/>
              <a:defRPr/>
            </a:pPr>
            <a:endParaRPr lang="en-US" sz="1500"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 descr="Изображение выглядит как очки, рисунок, зарисовка, графическая вставка  Автоматически созданное описание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8928249" y="4236722"/>
            <a:ext cx="2615294" cy="195794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C91E98-4A74-2ED3-DC8D-10C7939994B4}"/>
              </a:ext>
            </a:extLst>
          </p:cNvPr>
          <p:cNvSpPr txBox="1"/>
          <p:nvPr/>
        </p:nvSpPr>
        <p:spPr>
          <a:xfrm>
            <a:off x="-148168" y="238125"/>
            <a:ext cx="12336638" cy="75405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400" dirty="0">
                <a:latin typeface="Times New Roman"/>
                <a:cs typeface="Times New Roman"/>
              </a:rPr>
              <a:t>Объясните пунктуацию в предложениях </a:t>
            </a:r>
          </a:p>
          <a:p>
            <a:pPr algn="ctr"/>
            <a:r>
              <a:rPr lang="ru-RU" sz="4400" dirty="0">
                <a:latin typeface="Times New Roman"/>
                <a:cs typeface="Times New Roman"/>
              </a:rPr>
              <a:t>с однородными членами.</a:t>
            </a:r>
          </a:p>
          <a:p>
            <a:pPr algn="ctr"/>
            <a:r>
              <a:rPr lang="ru-RU" sz="4400" dirty="0">
                <a:latin typeface="Times New Roman"/>
                <a:cs typeface="Times New Roman"/>
              </a:rPr>
              <a:t>  </a:t>
            </a:r>
          </a:p>
          <a:p>
            <a:pPr algn="ctr"/>
            <a:r>
              <a:rPr lang="ru-RU" sz="4400" dirty="0">
                <a:latin typeface="Times New Roman"/>
                <a:cs typeface="Times New Roman"/>
              </a:rPr>
              <a:t>Усы, лапы, хвост — вот мои документы.</a:t>
            </a:r>
          </a:p>
          <a:p>
            <a:pPr algn="ctr"/>
            <a:r>
              <a:rPr lang="ru-RU" sz="4400" dirty="0">
                <a:latin typeface="Times New Roman"/>
                <a:cs typeface="Times New Roman"/>
              </a:rPr>
              <a:t>  </a:t>
            </a:r>
          </a:p>
          <a:p>
            <a:pPr algn="ctr"/>
            <a:r>
              <a:rPr lang="ru-RU" sz="4400" dirty="0">
                <a:latin typeface="Times New Roman"/>
                <a:cs typeface="Times New Roman"/>
              </a:rPr>
              <a:t>Мама подарила Маше новую куклу и мячик.</a:t>
            </a:r>
          </a:p>
          <a:p>
            <a:pPr algn="ctr"/>
            <a:r>
              <a:rPr lang="ru-RU" sz="4400" dirty="0">
                <a:latin typeface="Times New Roman"/>
                <a:cs typeface="Times New Roman"/>
              </a:rPr>
              <a:t>  </a:t>
            </a:r>
          </a:p>
          <a:p>
            <a:pPr algn="ctr"/>
            <a:r>
              <a:rPr lang="ru-RU" sz="4400" dirty="0">
                <a:latin typeface="Times New Roman"/>
                <a:cs typeface="Times New Roman"/>
              </a:rPr>
              <a:t>Картины висели в гостиной, спальне и даже ванной.</a:t>
            </a:r>
          </a:p>
          <a:p>
            <a:pPr algn="ctr"/>
            <a:r>
              <a:rPr lang="ru-RU" sz="4400" dirty="0">
                <a:latin typeface="Times New Roman"/>
                <a:cs typeface="Times New Roman"/>
              </a:rPr>
              <a:t>  </a:t>
            </a:r>
          </a:p>
          <a:p>
            <a:pPr algn="ctr"/>
            <a:r>
              <a:rPr lang="ru-RU" sz="4400" dirty="0">
                <a:latin typeface="Times New Roman"/>
                <a:cs typeface="Times New Roman"/>
              </a:rPr>
              <a:t>Мы собирали в лесу не грибы, а ягоды.</a:t>
            </a:r>
          </a:p>
        </p:txBody>
      </p:sp>
    </p:spTree>
    <p:extLst>
      <p:ext uri="{BB962C8B-B14F-4D97-AF65-F5344CB8AC3E}">
        <p14:creationId xmlns:p14="http://schemas.microsoft.com/office/powerpoint/2010/main" val="3857120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790227-BB71-BE5B-07D9-C032BA9D5C51}"/>
              </a:ext>
            </a:extLst>
          </p:cNvPr>
          <p:cNvSpPr txBox="1"/>
          <p:nvPr/>
        </p:nvSpPr>
        <p:spPr>
          <a:xfrm>
            <a:off x="432154" y="400403"/>
            <a:ext cx="10851443" cy="61863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dirty="0">
                <a:latin typeface="Times New Roman"/>
                <a:cs typeface="Times New Roman"/>
              </a:rPr>
              <a:t>Спишите, вставляя пропущенные знаки препинания.</a:t>
            </a:r>
          </a:p>
          <a:p>
            <a:r>
              <a:rPr lang="ru-RU" sz="3600" dirty="0">
                <a:latin typeface="Times New Roman"/>
                <a:cs typeface="Times New Roman"/>
              </a:rPr>
              <a:t>1)Под большим деревом сидели мальчики и девочки. </a:t>
            </a:r>
          </a:p>
          <a:p>
            <a:r>
              <a:rPr lang="ru-RU" sz="3600" dirty="0">
                <a:latin typeface="Times New Roman"/>
                <a:cs typeface="Times New Roman"/>
              </a:rPr>
              <a:t>2) Петя держал голубя в руках а потом выпустил на волю. </a:t>
            </a:r>
          </a:p>
          <a:p>
            <a:pPr algn="l"/>
            <a:r>
              <a:rPr lang="ru-RU" sz="3600" dirty="0">
                <a:latin typeface="Times New Roman"/>
                <a:cs typeface="Times New Roman"/>
              </a:rPr>
              <a:t>3)Дедушка много лет ходил в лес за грибами но всё равно заблудился.</a:t>
            </a:r>
          </a:p>
          <a:p>
            <a:r>
              <a:rPr lang="ru-RU" sz="3600" dirty="0">
                <a:latin typeface="Times New Roman"/>
                <a:cs typeface="Times New Roman"/>
              </a:rPr>
              <a:t>4)По улице ветер гнал перья стружки пыль. </a:t>
            </a:r>
          </a:p>
          <a:p>
            <a:pPr algn="l"/>
            <a:r>
              <a:rPr lang="ru-RU" sz="3600" dirty="0">
                <a:latin typeface="Times New Roman"/>
                <a:cs typeface="Times New Roman"/>
              </a:rPr>
              <a:t>5)Жёлтые красные и оранжевые листья лежали под ногами.</a:t>
            </a:r>
          </a:p>
          <a:p>
            <a:pPr algn="l"/>
            <a:r>
              <a:rPr lang="ru-RU" sz="3600" dirty="0">
                <a:latin typeface="Times New Roman"/>
                <a:cs typeface="Times New Roman"/>
              </a:rPr>
              <a:t>6)Мальчик подошёл к крыльцу поднялся по ступенькам и открыл дверь.</a:t>
            </a:r>
          </a:p>
        </p:txBody>
      </p:sp>
    </p:spTree>
    <p:extLst>
      <p:ext uri="{BB962C8B-B14F-4D97-AF65-F5344CB8AC3E}">
        <p14:creationId xmlns:p14="http://schemas.microsoft.com/office/powerpoint/2010/main" val="836169781"/>
      </p:ext>
    </p:extLst>
  </p:cSld>
  <p:clrMapOvr>
    <a:masterClrMapping/>
  </p:clrMapOvr>
</p:sld>
</file>

<file path=ppt/theme/_rels/theme1.xml.rels><?xml version="1.0" encoding="UTF-8" standalone="yes" ?><Relationships xmlns="http://schemas.openxmlformats.org/package/2006/relationships"><Relationship Id="rId1" Type="http://schemas.openxmlformats.org/officeDocument/2006/relationships/image" Target="../media/image1.jpeg"  /></Relationships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20"/>
        <a:ea typeface=""/>
        <a:cs typeface=""/>
        <a:font script="Jpan" typeface="メイリオ"/>
        <a:font script="Hang" typeface="Malgun Gothic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20"/>
        <a:ea typeface=""/>
        <a:cs typeface=""/>
        <a:font script="Jpan" typeface="メイリオ"/>
        <a:font script="Hang" typeface="Malgun Gothic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0</ep:Words>
  <ep:PresentationFormat>Широкоэкранный</ep:PresentationFormat>
  <ep:Paragraphs>1</ep:Paragraphs>
  <ep:Slides>8</ep:Slides>
  <ep:Notes>0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8</vt:i4>
      </vt:variant>
    </vt:vector>
  </ep:HeadingPairs>
  <ep:TitlesOfParts>
    <vt:vector size="9" baseType="lpstr">
      <vt:lpstr>Ion</vt:lpstr>
      <vt:lpstr>Слайд 1</vt:lpstr>
      <vt:lpstr>Слайд 2</vt:lpstr>
      <vt:lpstr>Минутка чистописания</vt:lpstr>
      <vt:lpstr>Презентация PowerPoint</vt:lpstr>
      <vt:lpstr>Добавьте в предложения второстепенные члены и запишите  их, дайте характеристику получившимся предложениям</vt:lpstr>
      <vt:lpstr>Слайд 6</vt:lpstr>
      <vt:lpstr>Презентация PowerPoint</vt:lpstr>
      <vt:lpstr>Презентация PowerPoint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2023-10-02T14:28:29.000</dcterms:created>
  <cp:lastModifiedBy>пр</cp:lastModifiedBy>
  <dcterms:modified xsi:type="dcterms:W3CDTF">2023-10-02T15:43:22.866</dcterms:modified>
  <cp:revision>243</cp:revision>
  <dc:title>Презентация PowerPoint</dc:title>
  <cp:version>0906.0100.01</cp:version>
</cp:coreProperties>
</file>