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3" r:id="rId4"/>
    <p:sldId id="271" r:id="rId5"/>
    <p:sldId id="278" r:id="rId6"/>
    <p:sldId id="276" r:id="rId7"/>
    <p:sldId id="259" r:id="rId8"/>
    <p:sldId id="277" r:id="rId9"/>
    <p:sldId id="284" r:id="rId10"/>
    <p:sldId id="266" r:id="rId11"/>
    <p:sldId id="286" r:id="rId12"/>
    <p:sldId id="283" r:id="rId13"/>
    <p:sldId id="267" r:id="rId14"/>
    <p:sldId id="269" r:id="rId15"/>
    <p:sldId id="281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accent3">
              <a:lumMod val="5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772400" cy="3240360"/>
          </a:xfrm>
        </p:spPr>
        <p:txBody>
          <a:bodyPr/>
          <a:lstStyle/>
          <a:p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484784"/>
            <a:ext cx="7376864" cy="2448272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русского языка</a:t>
            </a:r>
          </a:p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05064"/>
            <a:ext cx="3156168" cy="25202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A54132-C123-DF55-196F-2FD762502C2C}"/>
              </a:ext>
            </a:extLst>
          </p:cNvPr>
          <p:cNvSpPr txBox="1"/>
          <p:nvPr/>
        </p:nvSpPr>
        <p:spPr>
          <a:xfrm>
            <a:off x="1979712" y="4149080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Автор: Ярышева Ольга Александровна</a:t>
            </a:r>
          </a:p>
          <a:p>
            <a:r>
              <a:rPr lang="ru-RU" dirty="0"/>
              <a:t>учитель начальных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5F4CA-68A6-AA14-6251-34EB0B3DB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ИСПРАВЬ ОШИБКИ </a:t>
            </a:r>
          </a:p>
        </p:txBody>
      </p:sp>
      <p:sp>
        <p:nvSpPr>
          <p:cNvPr id="10243" name="Содержимое 2">
            <a:extLst>
              <a:ext uri="{FF2B5EF4-FFF2-40B4-BE49-F238E27FC236}">
                <a16:creationId xmlns:a16="http://schemas.microsoft.com/office/drawing/2014/main" id="{B892D0B8-D67C-EF4C-DF57-CEE10FB47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416563"/>
            <a:ext cx="8229600" cy="4525963"/>
          </a:xfrm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ru-RU" altLang="ru-RU" dirty="0" err="1"/>
              <a:t>Шъет</a:t>
            </a:r>
            <a:r>
              <a:rPr lang="ru-RU" altLang="ru-RU" dirty="0"/>
              <a:t> платье, </a:t>
            </a:r>
            <a:r>
              <a:rPr lang="ru-RU" altLang="ru-RU" dirty="0" err="1"/>
              <a:t>журчяние</a:t>
            </a:r>
            <a:r>
              <a:rPr lang="ru-RU" altLang="ru-RU" dirty="0"/>
              <a:t> </a:t>
            </a:r>
            <a:r>
              <a:rPr lang="ru-RU" altLang="ru-RU" dirty="0" err="1"/>
              <a:t>ручъя</a:t>
            </a:r>
            <a:r>
              <a:rPr lang="ru-RU" altLang="ru-RU" dirty="0"/>
              <a:t>, </a:t>
            </a:r>
            <a:r>
              <a:rPr lang="ru-RU" altLang="ru-RU" dirty="0" err="1"/>
              <a:t>сьедают</a:t>
            </a:r>
            <a:r>
              <a:rPr lang="ru-RU" altLang="ru-RU" dirty="0"/>
              <a:t> </a:t>
            </a:r>
            <a:r>
              <a:rPr lang="ru-RU" altLang="ru-RU" dirty="0" err="1"/>
              <a:t>листъя</a:t>
            </a:r>
            <a:r>
              <a:rPr lang="ru-RU" altLang="ru-RU" dirty="0"/>
              <a:t>, сьемка </a:t>
            </a:r>
            <a:r>
              <a:rPr lang="ru-RU" altLang="ru-RU" dirty="0" err="1"/>
              <a:t>обезъяны</a:t>
            </a:r>
            <a:r>
              <a:rPr lang="ru-RU" altLang="ru-RU" dirty="0"/>
              <a:t>, </a:t>
            </a:r>
            <a:r>
              <a:rPr lang="ru-RU" altLang="ru-RU" dirty="0" err="1"/>
              <a:t>падехал</a:t>
            </a:r>
            <a:r>
              <a:rPr lang="ru-RU" altLang="ru-RU" dirty="0"/>
              <a:t> к </a:t>
            </a:r>
            <a:r>
              <a:rPr lang="ru-RU" altLang="ru-RU" dirty="0" err="1"/>
              <a:t>падьезду</a:t>
            </a:r>
            <a:r>
              <a:rPr lang="ru-RU" altLang="ru-RU" dirty="0"/>
              <a:t>, </a:t>
            </a:r>
            <a:r>
              <a:rPr lang="ru-RU" altLang="ru-RU" dirty="0" err="1"/>
              <a:t>обедаться</a:t>
            </a:r>
            <a:r>
              <a:rPr lang="ru-RU" altLang="ru-RU" dirty="0"/>
              <a:t> </a:t>
            </a:r>
            <a:r>
              <a:rPr lang="ru-RU" altLang="ru-RU" dirty="0" err="1"/>
              <a:t>воренъем</a:t>
            </a:r>
            <a:r>
              <a:rPr lang="ru-RU" altLang="ru-RU" dirty="0"/>
              <a:t>, вьется </a:t>
            </a:r>
            <a:r>
              <a:rPr lang="ru-RU" altLang="ru-RU" dirty="0" err="1"/>
              <a:t>въюнок</a:t>
            </a:r>
            <a:r>
              <a:rPr lang="ru-RU" altLang="ru-RU" dirty="0"/>
              <a:t>, платье  </a:t>
            </a:r>
            <a:r>
              <a:rPr lang="ru-RU" altLang="ru-RU" dirty="0" err="1"/>
              <a:t>сизьяном</a:t>
            </a:r>
            <a:r>
              <a:rPr lang="ru-RU" altLang="ru-RU" dirty="0"/>
              <a:t>, </a:t>
            </a:r>
            <a:r>
              <a:rPr lang="ru-RU" altLang="ru-RU" dirty="0" err="1"/>
              <a:t>птичъи</a:t>
            </a:r>
            <a:r>
              <a:rPr lang="ru-RU" altLang="ru-RU" dirty="0"/>
              <a:t> семьи, </a:t>
            </a:r>
            <a:r>
              <a:rPr lang="ru-RU" altLang="ru-RU" dirty="0" err="1"/>
              <a:t>обьяснил</a:t>
            </a:r>
            <a:r>
              <a:rPr lang="ru-RU" altLang="ru-RU" dirty="0"/>
              <a:t> невеже, </a:t>
            </a:r>
            <a:r>
              <a:rPr lang="ru-RU" altLang="ru-RU" dirty="0" err="1"/>
              <a:t>отьехал</a:t>
            </a:r>
            <a:r>
              <a:rPr lang="ru-RU" altLang="ru-RU" dirty="0"/>
              <a:t> от подъезда, </a:t>
            </a:r>
            <a:r>
              <a:rPr lang="ru-RU" altLang="ru-RU" dirty="0" err="1"/>
              <a:t>сьесть</a:t>
            </a:r>
            <a:r>
              <a:rPr lang="ru-RU" altLang="ru-RU" dirty="0"/>
              <a:t>  пирог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4D36A-7D30-C166-E7B8-7FF269C8C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ПРОВЕРЬ СЕБЯ </a:t>
            </a:r>
          </a:p>
        </p:txBody>
      </p:sp>
      <p:sp>
        <p:nvSpPr>
          <p:cNvPr id="11267" name="Содержимое 2">
            <a:extLst>
              <a:ext uri="{FF2B5EF4-FFF2-40B4-BE49-F238E27FC236}">
                <a16:creationId xmlns:a16="http://schemas.microsoft.com/office/drawing/2014/main" id="{8B456CFF-3BAB-CA21-94EB-AC71CCC8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417638"/>
            <a:ext cx="8229600" cy="4525962"/>
          </a:xfrm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ru-RU" altLang="ru-RU" dirty="0"/>
              <a:t>Шьет платье, журчание ручья, съедают листья, съемка обезьяны, подъехал к подъезду, объедаться вареньем, вьется вьюнок, платье  с изъяном, птичьи семьи, объяснил невеже, отъехал от подъезда, съесть  пирог.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84784"/>
            <a:ext cx="7499176" cy="2376264"/>
          </a:xfrm>
        </p:spPr>
        <p:txBody>
          <a:bodyPr/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с…делал, раз…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ыгрался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по…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нет знака)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76864" cy="634082"/>
          </a:xfrm>
        </p:spPr>
        <p:txBody>
          <a:bodyPr/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Какую цель мы ставили перед собой?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Удалось достичь поставленной цели?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-Какие задания вы выполняли с удовольствием?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А есть ли задания, при выполнении которых вы испытывали трудности?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340768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/>
              <a:t>– </a:t>
            </a:r>
          </a:p>
        </p:txBody>
      </p:sp>
      <p:pic>
        <p:nvPicPr>
          <p:cNvPr id="6" name="Содержимое 3" descr="http://go3.imgsmail.ru/imgpreview?key=http%3A//photoshablon.ru/_nw/77/91153505.jpg&amp;mb=imgdb_preview_216"/>
          <p:cNvPicPr>
            <a:picLocks/>
          </p:cNvPicPr>
          <p:nvPr/>
        </p:nvPicPr>
        <p:blipFill>
          <a:blip r:embed="rId2" cstate="print"/>
          <a:srcRect r="24658" b="57113"/>
          <a:stretch>
            <a:fillRect/>
          </a:stretch>
        </p:blipFill>
        <p:spPr bwMode="auto">
          <a:xfrm>
            <a:off x="3419872" y="4293096"/>
            <a:ext cx="39604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625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 – по выбору.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47978" y="980728"/>
            <a:ext cx="75608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Придумать 5 слов с раздели-тельным Ъ и Ь знаками.</a:t>
            </a:r>
          </a:p>
          <a:p>
            <a:pPr marL="742950" indent="-742950">
              <a:buAutoNum type="arabicPeriod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Придумать 1 предложение так, чтобы в нём было слово с Ь разделительным и Ъ разделительным знаками.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4653136"/>
            <a:ext cx="2390644" cy="190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7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6322714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Оцени свою работу на уроке.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96752"/>
            <a:ext cx="17780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18002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725144"/>
            <a:ext cx="19442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43808" y="1340768"/>
            <a:ext cx="5760640" cy="858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Вы считаете, что урок прошёл для вас  плодотворно, с пользой. Вы поняли тему и можете помочь другим.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Вы считаете, что поняли тему урока, но вам ещё нужна помощь.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Вы считаете, что было трудно на уроке.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488832" cy="6322714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476250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768" y="548680"/>
            <a:ext cx="46410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</a:rPr>
              <a:t>Письмо</a:t>
            </a:r>
            <a:r>
              <a:rPr lang="ru-RU" sz="4000" b="1" i="1" dirty="0"/>
              <a:t> </a:t>
            </a:r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</a:rPr>
              <a:t>по памяти.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256566"/>
            <a:ext cx="74168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/>
              <a:t>съедобный		      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692696"/>
            <a:ext cx="762000" cy="1524000"/>
          </a:xfrm>
          <a:prstGeom prst="rect">
            <a:avLst/>
          </a:prstGeom>
        </p:spPr>
      </p:pic>
      <p:pic>
        <p:nvPicPr>
          <p:cNvPr id="11" name="Содержимое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0024" y="413048"/>
            <a:ext cx="7704855" cy="6336704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ffectLst/>
        </p:spPr>
      </p:pic>
      <p:pic>
        <p:nvPicPr>
          <p:cNvPr id="12" name="Picture 2" descr="http://go2.imgsmail.ru/imgpreview?key=http%3A//beginnerschool.ru/wp-content/uploads/2013/01/m_znak.png&amp;mb=imgdb_preview_7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861048"/>
            <a:ext cx="3917016" cy="2793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368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653536" cy="1224136"/>
          </a:xfrm>
        </p:spPr>
        <p:txBody>
          <a:bodyPr/>
          <a:lstStyle/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Разделительный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Разделительный мягкий знак пишется в корне, после согласных перед гласными.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плат</a:t>
            </a: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е, руч</a:t>
            </a: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и, обез</a:t>
            </a: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яна.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Перед е, ё, и,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я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Я в словах стою,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друзья.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Здесь моя семья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жильё-</a:t>
            </a:r>
            <a:br>
              <a:rPr lang="ru-RU" sz="3200" dirty="0"/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Перед  и,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я, е, ё.</a:t>
            </a:r>
            <a:br>
              <a:rPr lang="ru-RU" sz="4000" dirty="0"/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628800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u="sng" dirty="0">
              <a:solidFill>
                <a:srgbClr val="C00000"/>
              </a:solidFill>
            </a:endParaRPr>
          </a:p>
          <a:p>
            <a:endParaRPr lang="ru-RU" sz="4000" u="sng" dirty="0">
              <a:solidFill>
                <a:srgbClr val="C00000"/>
              </a:solidFill>
            </a:endParaRPr>
          </a:p>
          <a:p>
            <a:br>
              <a:rPr lang="ru-RU" sz="4000" u="sng" dirty="0">
                <a:solidFill>
                  <a:srgbClr val="C00000"/>
                </a:solidFill>
              </a:rPr>
            </a:br>
            <a:r>
              <a:rPr lang="ru-RU" sz="4000" b="1" i="1" dirty="0"/>
              <a:t>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0603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76864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7704855" cy="6408712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ffectLst/>
        </p:spPr>
      </p:pic>
      <p:pic>
        <p:nvPicPr>
          <p:cNvPr id="4" name="Рисунок 3" descr="http://readik.ru/bukvy/tvz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924944"/>
            <a:ext cx="3168352" cy="350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560840" cy="5832648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Вырабатываем алгоритм.</a:t>
            </a:r>
            <a:br>
              <a:rPr lang="ru-RU" dirty="0"/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Вы…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,   пере…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,  про…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Об…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, под…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,  в….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С…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узить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…экономить, без…облачный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6322714"/>
          </a:xfrm>
        </p:spPr>
        <p:txBody>
          <a:bodyPr/>
          <a:lstStyle/>
          <a:p>
            <a:pPr algn="l"/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 Рассмотреть слово.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2) Разобрать слово по составу.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3) Определить, есть ли в слове приставка.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4) На какую букву оканчивается?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5) С какой буквы начинается корень?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6) Сформулируйте правило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>
            <a:extLst>
              <a:ext uri="{FF2B5EF4-FFF2-40B4-BE49-F238E27FC236}">
                <a16:creationId xmlns:a16="http://schemas.microsoft.com/office/drawing/2014/main" id="{3E47C1F0-A1FE-2B23-EDE4-BD83F832EF3C}"/>
              </a:ext>
            </a:extLst>
          </p:cNvPr>
          <p:cNvSpPr/>
          <p:nvPr/>
        </p:nvSpPr>
        <p:spPr>
          <a:xfrm>
            <a:off x="4500563" y="2924175"/>
            <a:ext cx="358775" cy="360363"/>
          </a:xfrm>
          <a:prstGeom prst="ellips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0EFF6F8B-8C2A-4157-5476-9EEEFFA31953}"/>
              </a:ext>
            </a:extLst>
          </p:cNvPr>
          <p:cNvSpPr/>
          <p:nvPr/>
        </p:nvSpPr>
        <p:spPr>
          <a:xfrm>
            <a:off x="5651500" y="2924175"/>
            <a:ext cx="288925" cy="360363"/>
          </a:xfrm>
          <a:prstGeom prst="ellips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9D26EF-367C-7F9F-F650-6F9C5B957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ПРАВИЛО:</a:t>
            </a:r>
          </a:p>
        </p:txBody>
      </p:sp>
      <p:sp>
        <p:nvSpPr>
          <p:cNvPr id="5125" name="Содержимое 2">
            <a:extLst>
              <a:ext uri="{FF2B5EF4-FFF2-40B4-BE49-F238E27FC236}">
                <a16:creationId xmlns:a16="http://schemas.microsoft.com/office/drawing/2014/main" id="{C346DD69-31E0-BD83-2B0D-A9E74E00F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2275" y="1268413"/>
            <a:ext cx="7056438" cy="4525962"/>
          </a:xfrm>
        </p:spPr>
        <p:txBody>
          <a:bodyPr/>
          <a:lstStyle/>
          <a:p>
            <a:r>
              <a:rPr lang="ru-RU" altLang="ru-RU" sz="2400" b="1" dirty="0"/>
              <a:t>Разделительный твердый знак пишется:</a:t>
            </a:r>
            <a:endParaRPr lang="ru-RU" altLang="ru-RU" sz="2400" dirty="0"/>
          </a:p>
          <a:p>
            <a:pPr fontAlgn="t">
              <a:buFontTx/>
              <a:buNone/>
            </a:pPr>
            <a:r>
              <a:rPr lang="ru-RU" altLang="ru-RU" sz="2400" dirty="0"/>
              <a:t>После приставки, если она оканчивается на согласную, а корень начинается с буквы Е, Ё, Ю или Я</a:t>
            </a:r>
          </a:p>
          <a:p>
            <a:r>
              <a:rPr lang="ru-RU" altLang="ru-RU" sz="2400" dirty="0"/>
              <a:t>Например:     </a:t>
            </a:r>
            <a:r>
              <a:rPr lang="ru-RU" altLang="ru-RU" sz="2400" dirty="0" err="1"/>
              <a:t>подЪём</a:t>
            </a:r>
            <a:r>
              <a:rPr lang="ru-RU" altLang="ru-RU" sz="2400" dirty="0"/>
              <a:t>,   </a:t>
            </a:r>
            <a:r>
              <a:rPr lang="ru-RU" altLang="ru-RU" sz="2400" dirty="0" err="1"/>
              <a:t>обЪявление</a:t>
            </a:r>
            <a:endParaRPr lang="ru-RU" alt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49AB0B-3E90-A323-54E6-19CD149D252D}"/>
              </a:ext>
            </a:extLst>
          </p:cNvPr>
          <p:cNvSpPr/>
          <p:nvPr/>
        </p:nvSpPr>
        <p:spPr>
          <a:xfrm>
            <a:off x="395536" y="980728"/>
            <a:ext cx="144016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Ъ</a:t>
            </a:r>
          </a:p>
        </p:txBody>
      </p:sp>
      <p:sp>
        <p:nvSpPr>
          <p:cNvPr id="9" name="Стрелка углом вверх 8">
            <a:extLst>
              <a:ext uri="{FF2B5EF4-FFF2-40B4-BE49-F238E27FC236}">
                <a16:creationId xmlns:a16="http://schemas.microsoft.com/office/drawing/2014/main" id="{18AC6749-E4DC-5E65-E0A5-C1E261284E82}"/>
              </a:ext>
            </a:extLst>
          </p:cNvPr>
          <p:cNvSpPr/>
          <p:nvPr/>
        </p:nvSpPr>
        <p:spPr>
          <a:xfrm rot="10800000" flipH="1">
            <a:off x="3708400" y="2708275"/>
            <a:ext cx="647700" cy="288925"/>
          </a:xfrm>
          <a:prstGeom prst="bent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Стрелка углом вверх 9">
            <a:extLst>
              <a:ext uri="{FF2B5EF4-FFF2-40B4-BE49-F238E27FC236}">
                <a16:creationId xmlns:a16="http://schemas.microsoft.com/office/drawing/2014/main" id="{2ABC45AD-B75A-6834-46B7-A623B2F31F02}"/>
              </a:ext>
            </a:extLst>
          </p:cNvPr>
          <p:cNvSpPr/>
          <p:nvPr/>
        </p:nvSpPr>
        <p:spPr>
          <a:xfrm rot="10800000" flipH="1">
            <a:off x="5003800" y="2636838"/>
            <a:ext cx="576263" cy="360362"/>
          </a:xfrm>
          <a:prstGeom prst="bent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5B83330-7D49-5379-D9E0-C90419476BD0}"/>
              </a:ext>
            </a:extLst>
          </p:cNvPr>
          <p:cNvSpPr/>
          <p:nvPr/>
        </p:nvSpPr>
        <p:spPr>
          <a:xfrm>
            <a:off x="1259632" y="4005064"/>
            <a:ext cx="324076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СОГЛ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 </a:t>
            </a:r>
            <a:r>
              <a:rPr lang="ru-RU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Ъ</a:t>
            </a:r>
          </a:p>
        </p:txBody>
      </p:sp>
      <p:sp>
        <p:nvSpPr>
          <p:cNvPr id="14" name="Стрелка углом вверх 13">
            <a:extLst>
              <a:ext uri="{FF2B5EF4-FFF2-40B4-BE49-F238E27FC236}">
                <a16:creationId xmlns:a16="http://schemas.microsoft.com/office/drawing/2014/main" id="{B022AB5F-8D09-B4E9-69F5-FCDC88202B6C}"/>
              </a:ext>
            </a:extLst>
          </p:cNvPr>
          <p:cNvSpPr/>
          <p:nvPr/>
        </p:nvSpPr>
        <p:spPr>
          <a:xfrm rot="10800000" flipH="1">
            <a:off x="1476375" y="4005263"/>
            <a:ext cx="1943100" cy="503237"/>
          </a:xfrm>
          <a:prstGeom prst="bent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4813D8AC-F75D-79B5-FB2A-D0FE7DBC6DEA}"/>
              </a:ext>
            </a:extLst>
          </p:cNvPr>
          <p:cNvCxnSpPr/>
          <p:nvPr/>
        </p:nvCxnSpPr>
        <p:spPr>
          <a:xfrm flipV="1">
            <a:off x="4067175" y="3789363"/>
            <a:ext cx="1512888" cy="5762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F1C1D81-CE3A-0F58-DE85-68CEB2777227}"/>
              </a:ext>
            </a:extLst>
          </p:cNvPr>
          <p:cNvCxnSpPr/>
          <p:nvPr/>
        </p:nvCxnSpPr>
        <p:spPr>
          <a:xfrm flipV="1">
            <a:off x="4284663" y="4508500"/>
            <a:ext cx="1511300" cy="730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5CF34A9B-0D4A-1FEA-3F2C-A120E32B9359}"/>
              </a:ext>
            </a:extLst>
          </p:cNvPr>
          <p:cNvCxnSpPr/>
          <p:nvPr/>
        </p:nvCxnSpPr>
        <p:spPr>
          <a:xfrm>
            <a:off x="4427538" y="4868863"/>
            <a:ext cx="1439862" cy="43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5FA95166-5C14-0B9A-9633-BC9E80BA60FA}"/>
              </a:ext>
            </a:extLst>
          </p:cNvPr>
          <p:cNvCxnSpPr/>
          <p:nvPr/>
        </p:nvCxnSpPr>
        <p:spPr>
          <a:xfrm>
            <a:off x="4427538" y="5084763"/>
            <a:ext cx="649287" cy="5762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D73307B-019B-57AF-3CE9-55B12DB0C49F}"/>
              </a:ext>
            </a:extLst>
          </p:cNvPr>
          <p:cNvSpPr/>
          <p:nvPr/>
        </p:nvSpPr>
        <p:spPr>
          <a:xfrm>
            <a:off x="5580112" y="3356992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Е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0F3991F-A860-5C8E-6E2F-CC6124217C6E}"/>
              </a:ext>
            </a:extLst>
          </p:cNvPr>
          <p:cNvSpPr/>
          <p:nvPr/>
        </p:nvSpPr>
        <p:spPr>
          <a:xfrm>
            <a:off x="5868144" y="4077072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Я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50206EE-ED4D-524B-53C9-2E38A1994B88}"/>
              </a:ext>
            </a:extLst>
          </p:cNvPr>
          <p:cNvSpPr/>
          <p:nvPr/>
        </p:nvSpPr>
        <p:spPr>
          <a:xfrm>
            <a:off x="6012160" y="4869160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Ю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9DB7C3F-31F4-943C-EBB5-D7AC9DC21778}"/>
              </a:ext>
            </a:extLst>
          </p:cNvPr>
          <p:cNvSpPr/>
          <p:nvPr/>
        </p:nvSpPr>
        <p:spPr>
          <a:xfrm>
            <a:off x="5076056" y="5445224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560840" cy="6048672"/>
          </a:xfrm>
        </p:spPr>
        <p:txBody>
          <a:bodyPr/>
          <a:lstStyle/>
          <a:p>
            <a:pPr lvl="0" algn="l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«Собери слова в свой столбик»</a:t>
            </a:r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разделительный Ъ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разделительный Ь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жил…ё, под…ём, бел…ё, под…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крыл…я,  об…явление, дерев…я об…ём, с…ёжился,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мурав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…и, с…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езд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брат…я, лист…я.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18028-3356-A0D3-0EA9-1972F70C8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FEF86D-B708-78DA-4AE0-E14A2864A9B4}"/>
              </a:ext>
            </a:extLst>
          </p:cNvPr>
          <p:cNvSpPr txBox="1"/>
          <p:nvPr/>
        </p:nvSpPr>
        <p:spPr>
          <a:xfrm>
            <a:off x="1331640" y="1417638"/>
            <a:ext cx="309634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подъём 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подъезд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объявление 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объём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съёжился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съезд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16469D-CF0B-8907-7D2B-6A93C339B168}"/>
              </a:ext>
            </a:extLst>
          </p:cNvPr>
          <p:cNvSpPr txBox="1"/>
          <p:nvPr/>
        </p:nvSpPr>
        <p:spPr>
          <a:xfrm>
            <a:off x="5436098" y="1124744"/>
            <a:ext cx="288031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жильё бельё крылья деревья муравьи братья листья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579157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080"/>
      </a:accent1>
      <a:accent2>
        <a:srgbClr val="990000"/>
      </a:accent2>
      <a:accent3>
        <a:srgbClr val="FFFF00"/>
      </a:accent3>
      <a:accent4>
        <a:srgbClr val="006600"/>
      </a:accent4>
      <a:accent5>
        <a:srgbClr val="0000FF"/>
      </a:accent5>
      <a:accent6>
        <a:srgbClr val="FF0000"/>
      </a:accent6>
      <a:hlink>
        <a:srgbClr val="494429"/>
      </a:hlink>
      <a:folHlink>
        <a:srgbClr val="1D1B1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535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  Разделительный ь. Разделительный мягкий знак пишется в корне, после согласных перед гласными. Например: платье, ручьи, обезьяна. Перед е, ё, и, ю, я Я в словах стою,  друзья. Здесь моя семья,  жильё- Перед  и, ю, я, е, ё.     </vt:lpstr>
      <vt:lpstr>Презентация PowerPoint</vt:lpstr>
      <vt:lpstr>Вырабатываем алгоритм. Вы…езд,   пере…езд,  про…езд. Об…езд, под…езд,  в….езд. С…узить с…экономить, без…облачный</vt:lpstr>
      <vt:lpstr> 1) Рассмотреть слово. 2) Разобрать слово по составу. 3) Определить, есть ли в слове приставка. 4) На какую букву оканчивается? 5) С какой буквы начинается корень? 6) Сформулируйте правило </vt:lpstr>
      <vt:lpstr>ПРАВИЛО:</vt:lpstr>
      <vt:lpstr>Игра «Собери слова в свой столбик»  разделительный Ъ             разделительный Ь  жил…ё, под…ём, бел…ё, под…езд, крыл…я,  об…явление, дерев…я об…ём, с…ёжился, мурав…и, с…езд, брат…я, лист…я. </vt:lpstr>
      <vt:lpstr>Проверка </vt:lpstr>
      <vt:lpstr>ИСПРАВЬ ОШИБКИ </vt:lpstr>
      <vt:lpstr>ПРОВЕРЬ СЕБЯ </vt:lpstr>
      <vt:lpstr>с…делал, раз…ыгрался, по…езд  (нет знака)</vt:lpstr>
      <vt:lpstr>Рефлексия. -Какую цель мы ставили перед собой? - Удалось достичь поставленной цели? -Какие задания вы выполняли с удовольствием? - А есть ли задания, при выполнении которых вы испытывали трудности? </vt:lpstr>
      <vt:lpstr>Домашнее задание – по выбору.</vt:lpstr>
      <vt:lpstr>Оцени свою работу на уроке. </vt:lpstr>
      <vt:lpstr>Спасибо за урок!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Ольга Ярышева</cp:lastModifiedBy>
  <cp:revision>71</cp:revision>
  <dcterms:created xsi:type="dcterms:W3CDTF">2014-11-22T17:16:34Z</dcterms:created>
  <dcterms:modified xsi:type="dcterms:W3CDTF">2023-10-02T15:55:59Z</dcterms:modified>
</cp:coreProperties>
</file>