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7" r:id="rId2"/>
    <p:sldId id="258" r:id="rId3"/>
    <p:sldId id="259" r:id="rId4"/>
    <p:sldId id="270" r:id="rId5"/>
    <p:sldId id="295" r:id="rId6"/>
    <p:sldId id="269" r:id="rId7"/>
    <p:sldId id="268" r:id="rId8"/>
    <p:sldId id="267" r:id="rId9"/>
    <p:sldId id="296" r:id="rId10"/>
    <p:sldId id="266" r:id="rId11"/>
    <p:sldId id="265" r:id="rId12"/>
    <p:sldId id="260" r:id="rId13"/>
    <p:sldId id="272" r:id="rId14"/>
    <p:sldId id="264" r:id="rId15"/>
    <p:sldId id="263" r:id="rId16"/>
    <p:sldId id="262" r:id="rId17"/>
    <p:sldId id="261" r:id="rId18"/>
    <p:sldId id="271" r:id="rId19"/>
    <p:sldId id="273" r:id="rId20"/>
    <p:sldId id="274" r:id="rId21"/>
    <p:sldId id="277" r:id="rId22"/>
    <p:sldId id="276" r:id="rId23"/>
    <p:sldId id="294" r:id="rId24"/>
    <p:sldId id="283" r:id="rId25"/>
    <p:sldId id="279" r:id="rId26"/>
    <p:sldId id="275" r:id="rId27"/>
    <p:sldId id="282" r:id="rId28"/>
    <p:sldId id="280" r:id="rId29"/>
    <p:sldId id="281" r:id="rId30"/>
    <p:sldId id="278" r:id="rId31"/>
    <p:sldId id="289" r:id="rId32"/>
    <p:sldId id="285" r:id="rId33"/>
    <p:sldId id="288" r:id="rId34"/>
    <p:sldId id="287" r:id="rId35"/>
    <p:sldId id="286" r:id="rId36"/>
    <p:sldId id="284" r:id="rId37"/>
    <p:sldId id="290" r:id="rId38"/>
    <p:sldId id="293" r:id="rId39"/>
    <p:sldId id="29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127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F528D-403E-45EC-B4B9-7B739A3A16CB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0EC57-C3B2-4593-9BB1-95A0D9013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6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06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09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0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16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22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80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07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267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8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84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C9C0C-6F4B-4948-A42D-9E86BE515D2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306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ОАО </a:t>
            </a:r>
            <a:r>
              <a:rPr lang="ru-RU" b="1" dirty="0"/>
              <a:t>"РЖД"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2622176" y="5935479"/>
            <a:ext cx="3899648" cy="747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Реле постоянного тока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84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73507" y="3619537"/>
            <a:ext cx="5708006" cy="20820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>
                <a:solidFill>
                  <a:srgbClr val="C00000"/>
                </a:solidFill>
              </a:rPr>
              <a:t>В зависимости от рода питающего тока </a:t>
            </a:r>
            <a:r>
              <a:rPr lang="ru-RU" sz="2000" b="1" dirty="0"/>
              <a:t>реле могут </a:t>
            </a:r>
            <a:r>
              <a:rPr lang="ru-RU" sz="2000" b="1" dirty="0" smtClean="0"/>
              <a:t>быть:</a:t>
            </a:r>
          </a:p>
          <a:p>
            <a:pPr algn="just"/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постоянного;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переменного;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постоянно-переменного </a:t>
            </a:r>
            <a:r>
              <a:rPr lang="ru-RU" sz="2000" b="1" dirty="0">
                <a:solidFill>
                  <a:srgbClr val="002060"/>
                </a:solidFill>
              </a:rPr>
              <a:t>тока.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17" y="349624"/>
            <a:ext cx="4048095" cy="23706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0536" y="2795496"/>
            <a:ext cx="4380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Электромагнитное реле постоянного тока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112" y="349624"/>
            <a:ext cx="4901609" cy="23128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92170" y="2795496"/>
            <a:ext cx="4466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Электромагнитное реле переменного тока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0371" y="6402879"/>
            <a:ext cx="2598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Комбинированное реле</a:t>
            </a:r>
          </a:p>
        </p:txBody>
      </p:sp>
      <p:sp>
        <p:nvSpPr>
          <p:cNvPr id="12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r="41577"/>
          <a:stretch/>
        </p:blipFill>
        <p:spPr>
          <a:xfrm>
            <a:off x="506919" y="3297819"/>
            <a:ext cx="2331664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55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838137"/>
            <a:ext cx="9144000" cy="263401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 Катушка </a:t>
            </a:r>
            <a:r>
              <a:rPr lang="ru-RU" sz="2000" b="1" dirty="0">
                <a:solidFill>
                  <a:srgbClr val="C00000"/>
                </a:solidFill>
              </a:rPr>
              <a:t>или обмотка реле </a:t>
            </a:r>
            <a:r>
              <a:rPr lang="ru-RU" sz="2000" b="1" dirty="0" smtClean="0"/>
              <a:t>служит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для </a:t>
            </a:r>
            <a:r>
              <a:rPr lang="ru-RU" sz="2000" b="1" dirty="0">
                <a:solidFill>
                  <a:srgbClr val="002060"/>
                </a:solidFill>
              </a:rPr>
              <a:t>создания магнитного потока</a:t>
            </a:r>
            <a:r>
              <a:rPr lang="ru-RU" sz="2000" dirty="0"/>
              <a:t>, а </a:t>
            </a:r>
            <a:r>
              <a:rPr lang="ru-RU" sz="2000" b="1" dirty="0">
                <a:solidFill>
                  <a:srgbClr val="C00000"/>
                </a:solidFill>
              </a:rPr>
              <a:t>сердечник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— </a:t>
            </a:r>
            <a:r>
              <a:rPr lang="ru-RU" sz="2000" b="1" dirty="0">
                <a:solidFill>
                  <a:srgbClr val="002060"/>
                </a:solidFill>
              </a:rPr>
              <a:t>для его усиления</a:t>
            </a:r>
            <a:r>
              <a:rPr lang="ru-RU" sz="2000" dirty="0" smtClean="0"/>
              <a:t>. </a:t>
            </a:r>
            <a:r>
              <a:rPr lang="ru-RU" sz="2000" b="1" dirty="0" smtClean="0">
                <a:solidFill>
                  <a:srgbClr val="C00000"/>
                </a:solidFill>
              </a:rPr>
              <a:t>Ярмо</a:t>
            </a:r>
            <a:r>
              <a:rPr lang="ru-RU" sz="2000" dirty="0" smtClean="0"/>
              <a:t> </a:t>
            </a:r>
            <a:r>
              <a:rPr lang="ru-RU" sz="2000" b="1" dirty="0"/>
              <a:t>предназначено для получения </a:t>
            </a:r>
            <a:r>
              <a:rPr lang="ru-RU" sz="2000" b="1" dirty="0">
                <a:solidFill>
                  <a:srgbClr val="002060"/>
                </a:solidFill>
              </a:rPr>
              <a:t>непрерывного </a:t>
            </a:r>
            <a:r>
              <a:rPr lang="ru-RU" sz="2000" b="1" dirty="0" smtClean="0">
                <a:solidFill>
                  <a:srgbClr val="002060"/>
                </a:solidFill>
              </a:rPr>
              <a:t>магнитопровода</a:t>
            </a:r>
            <a:r>
              <a:rPr lang="ru-RU" sz="2000" dirty="0"/>
              <a:t>, подвижной частью которого является якорь. </a:t>
            </a:r>
            <a:r>
              <a:rPr lang="ru-RU" sz="2000" b="1" dirty="0">
                <a:solidFill>
                  <a:srgbClr val="7030A0"/>
                </a:solidFill>
              </a:rPr>
              <a:t>При </a:t>
            </a:r>
            <a:r>
              <a:rPr lang="ru-RU" sz="2000" b="1" dirty="0" smtClean="0">
                <a:solidFill>
                  <a:srgbClr val="7030A0"/>
                </a:solidFill>
              </a:rPr>
              <a:t>отсутствии тока </a:t>
            </a:r>
            <a:r>
              <a:rPr lang="ru-RU" sz="2000" dirty="0"/>
              <a:t>в катушке реле якорь отпущен, замкнут нижний (тыловой) контакт О—Т. </a:t>
            </a:r>
            <a:r>
              <a:rPr lang="ru-RU" sz="2000" b="1" dirty="0">
                <a:solidFill>
                  <a:srgbClr val="7030A0"/>
                </a:solidFill>
              </a:rPr>
              <a:t>При пропускании тока </a:t>
            </a:r>
            <a:r>
              <a:rPr lang="ru-RU" sz="2000" dirty="0"/>
              <a:t>в катушке создается магнитный поток, сердечник намагничивается и притягивает к себе якорь, в результате чего размыкается контакт О—Т и замыкается верхний (фронтовой) контакт О—Ф. </a:t>
            </a:r>
            <a:r>
              <a:rPr lang="ru-RU" sz="2000" b="1" dirty="0"/>
              <a:t>У такого реле якорь притягивается при прохождении тока по катушке в любом направлении, поэтому реле называют </a:t>
            </a:r>
            <a:r>
              <a:rPr lang="ru-RU" sz="2000" b="1" dirty="0">
                <a:solidFill>
                  <a:srgbClr val="C00000"/>
                </a:solidFill>
              </a:rPr>
              <a:t>нейтральным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258" t="23182" r="55552" b="18045"/>
          <a:stretch/>
        </p:blipFill>
        <p:spPr>
          <a:xfrm>
            <a:off x="177421" y="480788"/>
            <a:ext cx="3138985" cy="335734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16406" y="1338783"/>
            <a:ext cx="5572100" cy="132343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  Электромагнитное </a:t>
            </a:r>
            <a:r>
              <a:rPr lang="ru-RU" sz="2000" b="1" dirty="0">
                <a:solidFill>
                  <a:srgbClr val="002060"/>
                </a:solidFill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</a:rPr>
              <a:t>состоит</a:t>
            </a:r>
            <a:r>
              <a:rPr lang="ru-RU" sz="2000" dirty="0"/>
              <a:t> </a:t>
            </a:r>
            <a:r>
              <a:rPr lang="ru-RU" sz="2000" dirty="0" smtClean="0"/>
              <a:t>из катушки </a:t>
            </a:r>
            <a:r>
              <a:rPr lang="ru-RU" sz="2000" b="1" dirty="0" smtClean="0"/>
              <a:t>3</a:t>
            </a:r>
            <a:r>
              <a:rPr lang="ru-RU" sz="2000" dirty="0" smtClean="0"/>
              <a:t>, </a:t>
            </a:r>
            <a:r>
              <a:rPr lang="ru-RU" sz="2000" dirty="0"/>
              <a:t>надетой на сердечник </a:t>
            </a:r>
            <a:r>
              <a:rPr lang="ru-RU" sz="2000" b="1" dirty="0"/>
              <a:t>4</a:t>
            </a:r>
            <a:r>
              <a:rPr lang="ru-RU" sz="2000" dirty="0"/>
              <a:t>, ярма </a:t>
            </a:r>
            <a:r>
              <a:rPr lang="ru-RU" sz="2000" b="1" dirty="0"/>
              <a:t>5</a:t>
            </a:r>
            <a:r>
              <a:rPr lang="ru-RU" sz="2000" dirty="0"/>
              <a:t>, подвижного якоря </a:t>
            </a:r>
            <a:r>
              <a:rPr lang="ru-RU" sz="2000" b="1" dirty="0"/>
              <a:t>2</a:t>
            </a:r>
            <a:r>
              <a:rPr lang="ru-RU" sz="2000" dirty="0"/>
              <a:t> и связанных с ним контактов </a:t>
            </a:r>
            <a:r>
              <a:rPr lang="ru-RU" sz="2000" b="1" dirty="0" smtClean="0"/>
              <a:t>1 </a:t>
            </a:r>
            <a:r>
              <a:rPr lang="ru-RU" sz="2000" dirty="0" smtClean="0"/>
              <a:t>(</a:t>
            </a:r>
            <a:r>
              <a:rPr lang="ru-RU" sz="2000" b="1" dirty="0" smtClean="0"/>
              <a:t>О</a:t>
            </a:r>
            <a:r>
              <a:rPr lang="ru-RU" sz="2000" dirty="0" smtClean="0"/>
              <a:t>-общий, </a:t>
            </a:r>
            <a:r>
              <a:rPr lang="ru-RU" sz="2000" b="1" dirty="0" smtClean="0"/>
              <a:t>Т</a:t>
            </a:r>
            <a:r>
              <a:rPr lang="ru-RU" sz="2000" dirty="0" smtClean="0"/>
              <a:t>-тыловой, </a:t>
            </a:r>
            <a:r>
              <a:rPr lang="ru-RU" sz="2000" b="1" dirty="0" smtClean="0"/>
              <a:t>Ф</a:t>
            </a:r>
            <a:r>
              <a:rPr lang="ru-RU" sz="2000" dirty="0" smtClean="0"/>
              <a:t>-фронтовой). </a:t>
            </a:r>
            <a:endParaRPr lang="ru-RU" sz="2000" dirty="0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9634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2583" y="4585649"/>
            <a:ext cx="9009530" cy="15149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Реле</a:t>
            </a:r>
            <a:r>
              <a:rPr lang="ru-RU" sz="2000" b="1" dirty="0">
                <a:solidFill>
                  <a:srgbClr val="002060"/>
                </a:solidFill>
              </a:rPr>
              <a:t>, у которого якорь переключается в зависимости от </a:t>
            </a:r>
            <a:r>
              <a:rPr lang="ru-RU" sz="2000" b="1" dirty="0" smtClean="0">
                <a:solidFill>
                  <a:srgbClr val="002060"/>
                </a:solidFill>
              </a:rPr>
              <a:t>направления </a:t>
            </a:r>
            <a:r>
              <a:rPr lang="ru-RU" sz="2000" b="1" dirty="0">
                <a:solidFill>
                  <a:srgbClr val="002060"/>
                </a:solidFill>
              </a:rPr>
              <a:t>прохождения тока в катушке, </a:t>
            </a:r>
            <a:r>
              <a:rPr lang="ru-RU" sz="2000" b="1" dirty="0"/>
              <a:t>называется </a:t>
            </a:r>
            <a:r>
              <a:rPr lang="ru-RU" sz="2000" b="1" dirty="0">
                <a:solidFill>
                  <a:srgbClr val="C00000"/>
                </a:solidFill>
              </a:rPr>
              <a:t>поляризованным.</a:t>
            </a:r>
            <a:r>
              <a:rPr lang="ru-RU" sz="2000" b="1" dirty="0"/>
              <a:t> </a:t>
            </a:r>
            <a:r>
              <a:rPr lang="ru-RU" sz="2000" dirty="0" smtClean="0"/>
              <a:t>Постоянный </a:t>
            </a:r>
            <a:r>
              <a:rPr lang="ru-RU" sz="2000" dirty="0"/>
              <a:t>магнит обеспечивает переключение якоря </a:t>
            </a:r>
            <a:r>
              <a:rPr lang="ru-RU" sz="2000" dirty="0" smtClean="0"/>
              <a:t>при изменении </a:t>
            </a:r>
            <a:r>
              <a:rPr lang="ru-RU" sz="2000" dirty="0"/>
              <a:t>направления тока в обмотке реле и удерживает якорь </a:t>
            </a:r>
            <a:r>
              <a:rPr lang="ru-RU" sz="2000" dirty="0" smtClean="0"/>
              <a:t>в заданном </a:t>
            </a:r>
            <a:r>
              <a:rPr lang="ru-RU" sz="2000" dirty="0"/>
              <a:t>положении при отсутствии тока в обмотке.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4448" t="19599" b="20913"/>
          <a:stretch/>
        </p:blipFill>
        <p:spPr>
          <a:xfrm>
            <a:off x="323937" y="641446"/>
            <a:ext cx="4233411" cy="33982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63069" y="1393799"/>
            <a:ext cx="42990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Поляризованное реле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dirty="0"/>
              <a:t>состоит из сердечника </a:t>
            </a:r>
            <a:r>
              <a:rPr lang="ru-RU" sz="2000" b="1" dirty="0"/>
              <a:t>1</a:t>
            </a:r>
            <a:r>
              <a:rPr lang="ru-RU" sz="2000" dirty="0"/>
              <a:t>, на который надеты катушки </a:t>
            </a:r>
            <a:r>
              <a:rPr lang="ru-RU" sz="2000" b="1" dirty="0"/>
              <a:t>2</a:t>
            </a:r>
            <a:r>
              <a:rPr lang="ru-RU" sz="2000" dirty="0"/>
              <a:t> и </a:t>
            </a:r>
            <a:r>
              <a:rPr lang="ru-RU" sz="2000" b="1" dirty="0"/>
              <a:t>6</a:t>
            </a:r>
            <a:r>
              <a:rPr lang="ru-RU" sz="2000" dirty="0"/>
              <a:t>, соединенные последовательно, из постоянного магнита </a:t>
            </a:r>
            <a:r>
              <a:rPr lang="ru-RU" sz="2000" b="1" dirty="0"/>
              <a:t>3</a:t>
            </a:r>
            <a:r>
              <a:rPr lang="ru-RU" sz="2000" dirty="0"/>
              <a:t>, поляризованного якоря </a:t>
            </a:r>
            <a:r>
              <a:rPr lang="ru-RU" sz="2000" b="1" dirty="0"/>
              <a:t>5</a:t>
            </a:r>
            <a:r>
              <a:rPr lang="ru-RU" sz="2000" dirty="0"/>
              <a:t> и связанных с ним контактов </a:t>
            </a:r>
            <a:r>
              <a:rPr lang="ru-RU" sz="2000" b="1" dirty="0"/>
              <a:t>4</a:t>
            </a:r>
            <a:r>
              <a:rPr lang="ru-RU" sz="20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937" y="818866"/>
            <a:ext cx="413042" cy="368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70294" y="470646"/>
            <a:ext cx="392775" cy="1371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38583" y="641446"/>
            <a:ext cx="171876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937" y="641446"/>
            <a:ext cx="251464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94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4448" t="19599" b="20913"/>
          <a:stretch/>
        </p:blipFill>
        <p:spPr>
          <a:xfrm>
            <a:off x="323937" y="641446"/>
            <a:ext cx="4233411" cy="33982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63069" y="1393799"/>
            <a:ext cx="42990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Для пояснения работы поляризованных реле применяют </a:t>
            </a:r>
            <a:r>
              <a:rPr lang="ru-RU" sz="2000" b="1" u="sng" dirty="0"/>
              <a:t>два </a:t>
            </a:r>
            <a:r>
              <a:rPr lang="ru-RU" sz="2000" b="1" u="sng" dirty="0" smtClean="0"/>
              <a:t>термина</a:t>
            </a:r>
            <a:r>
              <a:rPr lang="ru-RU" sz="2000" b="1" dirty="0"/>
              <a:t>: </a:t>
            </a:r>
            <a:r>
              <a:rPr lang="ru-RU" sz="2000" b="1" dirty="0">
                <a:solidFill>
                  <a:srgbClr val="C00000"/>
                </a:solidFill>
              </a:rPr>
              <a:t>прямая и обратная полярность постоянного тока.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937" y="818866"/>
            <a:ext cx="413042" cy="368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2583" y="4217158"/>
            <a:ext cx="9009530" cy="24874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У каждого реле </a:t>
            </a:r>
            <a:r>
              <a:rPr lang="ru-RU" sz="2000" b="1" dirty="0">
                <a:solidFill>
                  <a:srgbClr val="002060"/>
                </a:solidFill>
              </a:rPr>
              <a:t>к определенному (основному) </a:t>
            </a:r>
            <a:r>
              <a:rPr lang="ru-RU" sz="2000" dirty="0"/>
              <a:t>выводу катушки </a:t>
            </a:r>
            <a:r>
              <a:rPr lang="ru-RU" sz="2000" dirty="0" smtClean="0"/>
              <a:t>подключается </a:t>
            </a:r>
            <a:r>
              <a:rPr lang="ru-RU" sz="2000" b="1" dirty="0" smtClean="0">
                <a:solidFill>
                  <a:srgbClr val="002060"/>
                </a:solidFill>
              </a:rPr>
              <a:t>плюсовой </a:t>
            </a:r>
            <a:r>
              <a:rPr lang="ru-RU" sz="2000" b="1" dirty="0">
                <a:solidFill>
                  <a:srgbClr val="002060"/>
                </a:solidFill>
              </a:rPr>
              <a:t>полюс</a:t>
            </a:r>
            <a:r>
              <a:rPr lang="ru-RU" sz="2000" dirty="0"/>
              <a:t>, а к другому выводу — </a:t>
            </a:r>
            <a:r>
              <a:rPr lang="ru-RU" sz="2000" b="1" dirty="0">
                <a:solidFill>
                  <a:srgbClr val="002060"/>
                </a:solidFill>
              </a:rPr>
              <a:t>минусовой полюс </a:t>
            </a:r>
            <a:r>
              <a:rPr lang="ru-RU" sz="2000" b="1" dirty="0" smtClean="0">
                <a:solidFill>
                  <a:srgbClr val="002060"/>
                </a:solidFill>
              </a:rPr>
              <a:t>источника </a:t>
            </a:r>
            <a:r>
              <a:rPr lang="ru-RU" sz="2000" b="1" dirty="0">
                <a:solidFill>
                  <a:srgbClr val="002060"/>
                </a:solidFill>
              </a:rPr>
              <a:t>питания</a:t>
            </a:r>
            <a:r>
              <a:rPr lang="ru-RU" sz="2000" dirty="0"/>
              <a:t>. При таком подключении полюсов источника </a:t>
            </a:r>
            <a:r>
              <a:rPr lang="ru-RU" sz="2000" dirty="0" smtClean="0"/>
              <a:t>питания </a:t>
            </a:r>
            <a:r>
              <a:rPr lang="ru-RU" sz="2000" dirty="0"/>
              <a:t>принято считать, что ток в катушке будет проходить всегда </a:t>
            </a:r>
            <a:r>
              <a:rPr lang="ru-RU" sz="2000" dirty="0" smtClean="0"/>
              <a:t>от плюсового </a:t>
            </a:r>
            <a:r>
              <a:rPr lang="ru-RU" sz="2000" dirty="0"/>
              <a:t>вывода к минусовому. Такое направление тока в </a:t>
            </a:r>
            <a:r>
              <a:rPr lang="ru-RU" sz="2000" dirty="0" smtClean="0"/>
              <a:t>катушке </a:t>
            </a:r>
            <a:r>
              <a:rPr lang="ru-RU" sz="2000" b="1" dirty="0"/>
              <a:t>называется</a:t>
            </a:r>
            <a:r>
              <a:rPr lang="ru-RU" sz="2000" dirty="0"/>
              <a:t> </a:t>
            </a:r>
            <a:r>
              <a:rPr lang="ru-RU" sz="2000" b="1" u="sng" dirty="0" smtClean="0">
                <a:solidFill>
                  <a:srgbClr val="C00000"/>
                </a:solidFill>
              </a:rPr>
              <a:t>прямой </a:t>
            </a:r>
            <a:r>
              <a:rPr lang="ru-RU" sz="2000" b="1" dirty="0" smtClean="0">
                <a:solidFill>
                  <a:srgbClr val="C00000"/>
                </a:solidFill>
              </a:rPr>
              <a:t>полярностью тока</a:t>
            </a:r>
            <a:r>
              <a:rPr lang="ru-RU" sz="2000" dirty="0" smtClean="0"/>
              <a:t>, </a:t>
            </a:r>
            <a:r>
              <a:rPr lang="ru-RU" sz="2000" dirty="0"/>
              <a:t>а </a:t>
            </a:r>
            <a:r>
              <a:rPr lang="ru-RU" sz="2000" dirty="0" smtClean="0"/>
              <a:t>направление тока </a:t>
            </a:r>
            <a:r>
              <a:rPr lang="ru-RU" sz="2000" dirty="0"/>
              <a:t>в катушке реле </a:t>
            </a:r>
            <a:r>
              <a:rPr lang="ru-RU" sz="2000" b="1" dirty="0">
                <a:solidFill>
                  <a:srgbClr val="002060"/>
                </a:solidFill>
              </a:rPr>
              <a:t>при подключении к основному</a:t>
            </a:r>
            <a:r>
              <a:rPr lang="ru-RU" sz="2000" dirty="0"/>
              <a:t> ее выводу </a:t>
            </a:r>
            <a:r>
              <a:rPr lang="ru-RU" sz="2000" b="1" dirty="0" smtClean="0">
                <a:solidFill>
                  <a:srgbClr val="002060"/>
                </a:solidFill>
              </a:rPr>
              <a:t>минусового</a:t>
            </a:r>
            <a:r>
              <a:rPr lang="ru-RU" sz="2000" dirty="0"/>
              <a:t>, а к другому — </a:t>
            </a:r>
            <a:r>
              <a:rPr lang="ru-RU" sz="2000" b="1" dirty="0">
                <a:solidFill>
                  <a:srgbClr val="002060"/>
                </a:solidFill>
              </a:rPr>
              <a:t>плюсового полюса источника питания</a:t>
            </a:r>
            <a:r>
              <a:rPr lang="ru-RU" sz="2000" dirty="0"/>
              <a:t> </a:t>
            </a:r>
            <a:r>
              <a:rPr lang="ru-RU" sz="2000" b="1" dirty="0" smtClean="0"/>
              <a:t>называется</a:t>
            </a:r>
            <a:r>
              <a:rPr lang="ru-RU" sz="2000" dirty="0" smtClean="0"/>
              <a:t> </a:t>
            </a:r>
            <a:r>
              <a:rPr lang="ru-RU" sz="2000" b="1" u="sng" dirty="0" smtClean="0">
                <a:solidFill>
                  <a:srgbClr val="C00000"/>
                </a:solidFill>
              </a:rPr>
              <a:t>обратной </a:t>
            </a:r>
            <a:r>
              <a:rPr lang="ru-RU" sz="2000" b="1" dirty="0" smtClean="0">
                <a:solidFill>
                  <a:srgbClr val="C00000"/>
                </a:solidFill>
              </a:rPr>
              <a:t>полярностью тока.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105149" y="2591193"/>
            <a:ext cx="286775" cy="27114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15946" y="2156793"/>
            <a:ext cx="277611" cy="26255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3603009" y="1528549"/>
            <a:ext cx="13648" cy="137689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719619" y="1295400"/>
            <a:ext cx="1766531" cy="113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514475" y="1528549"/>
            <a:ext cx="9400" cy="111940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719619" y="2981325"/>
            <a:ext cx="1576031" cy="1714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820058" y="2512380"/>
            <a:ext cx="286775" cy="27114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120980" y="2213657"/>
            <a:ext cx="277611" cy="26255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1693492" y="1528549"/>
            <a:ext cx="0" cy="10626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1719619" y="1463040"/>
            <a:ext cx="1677669" cy="42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486150" y="1528549"/>
            <a:ext cx="0" cy="11982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 flipV="1">
            <a:off x="1780988" y="2892612"/>
            <a:ext cx="1514664" cy="1607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38583" y="627999"/>
            <a:ext cx="171876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91924" y="627999"/>
            <a:ext cx="371145" cy="1187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3596" y="470646"/>
            <a:ext cx="2325134" cy="348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472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338" y="4780202"/>
            <a:ext cx="8996083" cy="12581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</a:t>
            </a:r>
            <a:r>
              <a:rPr lang="ru-RU" sz="2000" b="1" dirty="0" smtClean="0">
                <a:solidFill>
                  <a:srgbClr val="002060"/>
                </a:solidFill>
              </a:rPr>
              <a:t>К </a:t>
            </a:r>
            <a:r>
              <a:rPr lang="ru-RU" sz="2000" b="1" dirty="0">
                <a:solidFill>
                  <a:srgbClr val="002060"/>
                </a:solidFill>
              </a:rPr>
              <a:t>конструкции реле </a:t>
            </a:r>
            <a:r>
              <a:rPr lang="ru-RU" sz="2000" b="1" dirty="0"/>
              <a:t>предъявляют </a:t>
            </a:r>
            <a:r>
              <a:rPr lang="ru-RU" sz="2000" dirty="0"/>
              <a:t>высокие требования </a:t>
            </a:r>
            <a:r>
              <a:rPr lang="ru-RU" sz="2000" dirty="0" smtClean="0"/>
              <a:t>надежности</a:t>
            </a:r>
            <a:r>
              <a:rPr lang="ru-RU" sz="2000" dirty="0"/>
              <a:t>, долговечности и четкости работы, так как от правильной </a:t>
            </a:r>
            <a:r>
              <a:rPr lang="ru-RU" sz="2000" dirty="0" smtClean="0"/>
              <a:t>работы </a:t>
            </a:r>
            <a:r>
              <a:rPr lang="ru-RU" sz="2000" dirty="0"/>
              <a:t>реле зависят безопасность движения поездов и </a:t>
            </a:r>
            <a:r>
              <a:rPr lang="ru-RU" sz="2000" dirty="0" smtClean="0"/>
              <a:t>бесперебойное действие </a:t>
            </a:r>
            <a:r>
              <a:rPr lang="ru-RU" sz="2000" dirty="0"/>
              <a:t>систем регулирования движения.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9959"/>
          <a:stretch/>
        </p:blipFill>
        <p:spPr>
          <a:xfrm>
            <a:off x="733141" y="593649"/>
            <a:ext cx="7610475" cy="406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620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1724" y="2201897"/>
            <a:ext cx="4756245" cy="4640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К реле </a:t>
            </a:r>
            <a:r>
              <a:rPr lang="en-US" sz="2000" b="1" dirty="0" smtClean="0">
                <a:solidFill>
                  <a:srgbClr val="C00000"/>
                </a:solidFill>
              </a:rPr>
              <a:t>I</a:t>
            </a:r>
            <a:r>
              <a:rPr lang="ru-RU" sz="2000" b="1" dirty="0" smtClean="0">
                <a:solidFill>
                  <a:srgbClr val="C00000"/>
                </a:solidFill>
              </a:rPr>
              <a:t> класса надежности относятся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610436" y="2694642"/>
            <a:ext cx="286604" cy="391533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42286" y="5023077"/>
            <a:ext cx="5995283" cy="1323439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  Реле </a:t>
            </a:r>
            <a:r>
              <a:rPr lang="ru-RU" sz="2000" b="1" dirty="0">
                <a:solidFill>
                  <a:srgbClr val="002060"/>
                </a:solidFill>
              </a:rPr>
              <a:t>применяются </a:t>
            </a:r>
            <a:r>
              <a:rPr lang="ru-RU" sz="2000" b="1" dirty="0"/>
              <a:t>во всех </a:t>
            </a:r>
            <a:r>
              <a:rPr lang="ru-RU" sz="2000" b="1" dirty="0" smtClean="0"/>
              <a:t>ответственных схемах</a:t>
            </a:r>
            <a:r>
              <a:rPr lang="ru-RU" sz="2000" b="1" dirty="0"/>
              <a:t>, </a:t>
            </a:r>
            <a:r>
              <a:rPr lang="ru-RU" sz="2000" b="1" u="sng" dirty="0">
                <a:solidFill>
                  <a:srgbClr val="7030A0"/>
                </a:solidFill>
              </a:rPr>
              <a:t>обеспечивающих безопасность движения</a:t>
            </a:r>
            <a:r>
              <a:rPr lang="ru-RU" sz="2000" b="1" dirty="0"/>
              <a:t>, </a:t>
            </a:r>
            <a:r>
              <a:rPr lang="ru-RU" sz="2000" b="1" i="1" dirty="0"/>
              <a:t>без </a:t>
            </a:r>
            <a:r>
              <a:rPr lang="ru-RU" sz="2000" b="1" i="1" dirty="0" smtClean="0"/>
              <a:t>дополнительного </a:t>
            </a:r>
            <a:r>
              <a:rPr lang="ru-RU" sz="2000" b="1" i="1" dirty="0"/>
              <a:t>схемного контроля отпускания якоря реле.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194" y="3106901"/>
            <a:ext cx="2028568" cy="2862322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Реле, у которых возврат </a:t>
            </a:r>
            <a:r>
              <a:rPr lang="ru-RU" sz="2000" dirty="0"/>
              <a:t>якоря при выключении тока в обмотке обеспечивается с максимальной гарантией под действием веса </a:t>
            </a:r>
            <a:r>
              <a:rPr lang="ru-RU" sz="2000" dirty="0" smtClean="0"/>
              <a:t>якоря.</a:t>
            </a:r>
            <a:endParaRPr lang="ru-RU" sz="20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756544" y="2676819"/>
            <a:ext cx="286604" cy="391533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37353" y="3106901"/>
            <a:ext cx="2634169" cy="1631216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Реле, для контактных поверхностей которых </a:t>
            </a:r>
            <a:r>
              <a:rPr lang="ru-RU" sz="2000" dirty="0"/>
              <a:t>применяются несвариваемые </a:t>
            </a:r>
            <a:r>
              <a:rPr lang="ru-RU" sz="2000" dirty="0" smtClean="0"/>
              <a:t>материалы.  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628685" y="3114897"/>
            <a:ext cx="2149524" cy="1015663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Реле, контактная система которых закрытая. </a:t>
            </a:r>
            <a:endParaRPr lang="ru-RU" sz="2000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5812942" y="2690432"/>
            <a:ext cx="286604" cy="391533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638671"/>
            <a:ext cx="9090212" cy="16405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 </a:t>
            </a:r>
            <a:r>
              <a:rPr lang="ru-RU" sz="2000" b="1" u="sng" dirty="0">
                <a:solidFill>
                  <a:srgbClr val="C00000"/>
                </a:solidFill>
              </a:rPr>
              <a:t>надежности действия </a:t>
            </a:r>
            <a:r>
              <a:rPr lang="ru-RU" sz="2000" b="1" dirty="0"/>
              <a:t>реле бывают </a:t>
            </a:r>
            <a:r>
              <a:rPr lang="ru-RU" sz="2000" b="1" dirty="0">
                <a:solidFill>
                  <a:srgbClr val="C00000"/>
                </a:solidFill>
              </a:rPr>
              <a:t>первого (I)</a:t>
            </a:r>
            <a:r>
              <a:rPr lang="ru-RU" sz="2000" b="1" dirty="0"/>
              <a:t> и </a:t>
            </a:r>
            <a:r>
              <a:rPr lang="ru-RU" sz="2000" b="1" dirty="0">
                <a:solidFill>
                  <a:srgbClr val="C00000"/>
                </a:solidFill>
              </a:rPr>
              <a:t>низшего</a:t>
            </a:r>
            <a:r>
              <a:rPr lang="ru-RU" sz="2000" b="1" dirty="0"/>
              <a:t> </a:t>
            </a:r>
            <a:r>
              <a:rPr lang="ru-RU" sz="2000" b="1" dirty="0" smtClean="0"/>
              <a:t>классов </a:t>
            </a:r>
            <a:r>
              <a:rPr lang="ru-RU" sz="2000" b="1" dirty="0"/>
              <a:t>надежности. </a:t>
            </a:r>
            <a:r>
              <a:rPr lang="ru-RU" sz="2000" dirty="0"/>
              <a:t>Класс надежности определяется сочетанием </a:t>
            </a:r>
            <a:r>
              <a:rPr lang="ru-RU" sz="2000" dirty="0" smtClean="0"/>
              <a:t>следующих </a:t>
            </a:r>
            <a:r>
              <a:rPr lang="ru-RU" sz="2000" b="1" dirty="0" smtClean="0">
                <a:solidFill>
                  <a:srgbClr val="002060"/>
                </a:solidFill>
              </a:rPr>
              <a:t>основных факторов:</a:t>
            </a:r>
            <a:r>
              <a:rPr lang="ru-RU" sz="2000" dirty="0" smtClean="0"/>
              <a:t> наличием гарантии возврата якоря под действием </a:t>
            </a:r>
            <a:r>
              <a:rPr lang="ru-RU" sz="2000" dirty="0"/>
              <a:t>собственного веса при выключении тока в обмотке реле</a:t>
            </a:r>
            <a:r>
              <a:rPr lang="ru-RU" sz="2000" dirty="0" smtClean="0"/>
              <a:t>, степенью </a:t>
            </a:r>
            <a:r>
              <a:rPr lang="ru-RU" sz="2000" dirty="0"/>
              <a:t>несвариваемости фронтовых контактов, состоянием </a:t>
            </a:r>
            <a:r>
              <a:rPr lang="ru-RU" sz="2000" dirty="0" smtClean="0"/>
              <a:t>контактной </a:t>
            </a:r>
            <a:r>
              <a:rPr lang="ru-RU" sz="2000" dirty="0"/>
              <a:t>системы — открытая или закрытая.</a:t>
            </a:r>
          </a:p>
        </p:txBody>
      </p:sp>
    </p:spTree>
    <p:extLst>
      <p:ext uri="{BB962C8B-B14F-4D97-AF65-F5344CB8AC3E}">
        <p14:creationId xmlns:p14="http://schemas.microsoft.com/office/powerpoint/2010/main" val="2217888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788" y="3982573"/>
            <a:ext cx="8982636" cy="1326407"/>
          </a:xfrm>
          <a:ln w="381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</a:t>
            </a:r>
            <a:r>
              <a:rPr lang="ru-RU" sz="2000" b="1" dirty="0" smtClean="0">
                <a:solidFill>
                  <a:srgbClr val="002060"/>
                </a:solidFill>
              </a:rPr>
              <a:t>Реле </a:t>
            </a:r>
            <a:r>
              <a:rPr lang="ru-RU" sz="2000" b="1" dirty="0">
                <a:solidFill>
                  <a:srgbClr val="002060"/>
                </a:solidFill>
              </a:rPr>
              <a:t>используют </a:t>
            </a:r>
            <a:r>
              <a:rPr lang="ru-RU" sz="2000" b="1" dirty="0"/>
              <a:t>в </a:t>
            </a:r>
            <a:r>
              <a:rPr lang="ru-RU" sz="2000" b="1" dirty="0" smtClean="0"/>
              <a:t>схемах</a:t>
            </a:r>
            <a:r>
              <a:rPr lang="ru-RU" sz="2000" b="1" dirty="0"/>
              <a:t>, непосредственно </a:t>
            </a:r>
            <a:r>
              <a:rPr lang="ru-RU" sz="2000" b="1" u="sng" dirty="0">
                <a:solidFill>
                  <a:srgbClr val="7030A0"/>
                </a:solidFill>
              </a:rPr>
              <a:t>не связанных с обеспечением </a:t>
            </a:r>
            <a:r>
              <a:rPr lang="ru-RU" sz="2000" b="1" u="sng" dirty="0" smtClean="0">
                <a:solidFill>
                  <a:srgbClr val="7030A0"/>
                </a:solidFill>
              </a:rPr>
              <a:t>безопасности движения </a:t>
            </a:r>
            <a:r>
              <a:rPr lang="ru-RU" sz="2000" b="1" u="sng" dirty="0">
                <a:solidFill>
                  <a:srgbClr val="7030A0"/>
                </a:solidFill>
              </a:rPr>
              <a:t>поездов </a:t>
            </a:r>
            <a:r>
              <a:rPr lang="ru-RU" sz="2000" b="1" dirty="0"/>
              <a:t>(в схемах контроля и индикации). Если такие </a:t>
            </a:r>
            <a:r>
              <a:rPr lang="ru-RU" sz="2000" b="1" dirty="0" smtClean="0"/>
              <a:t>реле применяют </a:t>
            </a:r>
            <a:r>
              <a:rPr lang="ru-RU" sz="2000" b="1" dirty="0"/>
              <a:t>в ответственных цепях, то </a:t>
            </a:r>
            <a:r>
              <a:rPr lang="ru-RU" sz="2000" b="1" i="1" dirty="0"/>
              <a:t>обязателен схемный </a:t>
            </a:r>
            <a:r>
              <a:rPr lang="ru-RU" sz="2000" b="1" i="1" dirty="0" smtClean="0"/>
              <a:t>контроль притяжения </a:t>
            </a:r>
            <a:r>
              <a:rPr lang="ru-RU" sz="2000" b="1" i="1" dirty="0"/>
              <a:t>и отпускания якоря реле.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9667" y="819441"/>
            <a:ext cx="4012189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 реле </a:t>
            </a:r>
            <a:r>
              <a:rPr lang="ru-RU" sz="2000" b="1" dirty="0">
                <a:solidFill>
                  <a:srgbClr val="C00000"/>
                </a:solidFill>
              </a:rPr>
              <a:t>низших </a:t>
            </a:r>
            <a:r>
              <a:rPr lang="ru-RU" sz="2000" b="1" dirty="0" smtClean="0">
                <a:solidFill>
                  <a:srgbClr val="C00000"/>
                </a:solidFill>
              </a:rPr>
              <a:t>классов относятся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2557" y="1634335"/>
            <a:ext cx="3672051" cy="1631216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Реле, у </a:t>
            </a:r>
            <a:r>
              <a:rPr lang="ru-RU" sz="2000" dirty="0"/>
              <a:t>которых отпускание якоря гарантируется в меньшей степени и происходит под действием веса якоря и реакции контактных пружин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310" y="1219551"/>
            <a:ext cx="365792" cy="43285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14192" y="1657015"/>
            <a:ext cx="3125151" cy="707886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/>
              <a:t>Реле, у </a:t>
            </a:r>
            <a:r>
              <a:rPr lang="ru-RU" sz="2000" dirty="0"/>
              <a:t>которых возможно </a:t>
            </a:r>
            <a:endParaRPr lang="ru-RU" sz="2000" dirty="0" smtClean="0"/>
          </a:p>
          <a:p>
            <a:r>
              <a:rPr lang="ru-RU" sz="2000" dirty="0" smtClean="0"/>
              <a:t>сваривание </a:t>
            </a:r>
            <a:r>
              <a:rPr lang="ru-RU" sz="2000" dirty="0"/>
              <a:t>контактов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989" y="1221856"/>
            <a:ext cx="365792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60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26341" y="4934121"/>
            <a:ext cx="3917510" cy="534836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одно-</a:t>
            </a:r>
            <a:r>
              <a:rPr lang="ru-RU" sz="2000" b="1" dirty="0"/>
              <a:t>, </a:t>
            </a:r>
            <a:r>
              <a:rPr lang="ru-RU" sz="2000" b="1" dirty="0" smtClean="0"/>
              <a:t>двух- и многообмоточные</a:t>
            </a:r>
            <a:endParaRPr lang="ru-RU" sz="2000" b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38582" y="620771"/>
            <a:ext cx="2974359" cy="4983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Число рабочих позиций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961564" y="1119116"/>
            <a:ext cx="313898" cy="382138"/>
          </a:xfrm>
          <a:prstGeom prst="downArrow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702" y="1119116"/>
            <a:ext cx="396274" cy="4206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81332" y="1513323"/>
            <a:ext cx="221047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/>
              <a:t>трехпозиционные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92823" y="1513323"/>
            <a:ext cx="227917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двухпозиционные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04627" y="2804680"/>
            <a:ext cx="2881943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Число контактных групп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5786">
            <a:off x="2709539" y="3221782"/>
            <a:ext cx="390178" cy="42066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22428" y="3620612"/>
            <a:ext cx="340511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       </a:t>
            </a:r>
            <a:r>
              <a:rPr lang="ru-RU" sz="2000" b="1" dirty="0" smtClean="0"/>
              <a:t>одноконтактные </a:t>
            </a:r>
          </a:p>
          <a:p>
            <a:r>
              <a:rPr lang="ru-RU" sz="2000" dirty="0" smtClean="0"/>
              <a:t>(</a:t>
            </a:r>
            <a:r>
              <a:rPr lang="ru-RU" sz="2000" dirty="0"/>
              <a:t>с одной контактной </a:t>
            </a:r>
            <a:r>
              <a:rPr lang="ru-RU" sz="2000" dirty="0" smtClean="0"/>
              <a:t>группой)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19220" y="3620612"/>
            <a:ext cx="3745178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            </a:t>
            </a:r>
            <a:r>
              <a:rPr lang="ru-RU" sz="2000" b="1" dirty="0" smtClean="0"/>
              <a:t>многоконтактные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(с двух-, четырех-, шести- и восьмиконтактными группами),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88345">
            <a:off x="5591480" y="3222141"/>
            <a:ext cx="390178" cy="420660"/>
          </a:xfrm>
          <a:prstGeom prst="rect">
            <a:avLst/>
          </a:prstGeom>
        </p:spPr>
      </p:pic>
      <p:sp>
        <p:nvSpPr>
          <p:cNvPr id="17" name="Стрелка вниз 16"/>
          <p:cNvSpPr/>
          <p:nvPr/>
        </p:nvSpPr>
        <p:spPr>
          <a:xfrm>
            <a:off x="4132176" y="3205643"/>
            <a:ext cx="413521" cy="1722371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330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483" y="2925904"/>
            <a:ext cx="3166701" cy="707886"/>
          </a:xfrm>
          <a:prstGeom prst="rect">
            <a:avLst/>
          </a:prstGeom>
          <a:solidFill>
            <a:srgbClr val="FFCC99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По времени </a:t>
            </a:r>
            <a:r>
              <a:rPr lang="ru-RU" sz="2000" b="1" dirty="0" smtClean="0">
                <a:solidFill>
                  <a:srgbClr val="002060"/>
                </a:solidFill>
              </a:rPr>
              <a:t>срабатывания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реле </a:t>
            </a:r>
            <a:r>
              <a:rPr lang="ru-RU" sz="2000" b="1" dirty="0" smtClean="0">
                <a:solidFill>
                  <a:srgbClr val="002060"/>
                </a:solidFill>
              </a:rPr>
              <a:t>подразделяются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83104" y="1020296"/>
            <a:ext cx="4672237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          </a:t>
            </a:r>
            <a:r>
              <a:rPr lang="ru-RU" sz="2000" b="1" dirty="0" smtClean="0">
                <a:solidFill>
                  <a:srgbClr val="7030A0"/>
                </a:solidFill>
              </a:rPr>
              <a:t>быстродействующие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</a:p>
          <a:p>
            <a:pPr algn="just"/>
            <a:r>
              <a:rPr lang="ru-RU" sz="2000" dirty="0" smtClean="0"/>
              <a:t> с </a:t>
            </a:r>
            <a:r>
              <a:rPr lang="ru-RU" sz="2000" dirty="0"/>
              <a:t>временем срабатывания на притяжение и отпускание якоря до 0,03 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63038" y="2420995"/>
            <a:ext cx="4092303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</a:t>
            </a:r>
            <a:r>
              <a:rPr lang="ru-RU" sz="2000" b="1" dirty="0" smtClean="0">
                <a:solidFill>
                  <a:srgbClr val="7030A0"/>
                </a:solidFill>
              </a:rPr>
              <a:t>нормальнодействующие</a:t>
            </a:r>
            <a:r>
              <a:rPr lang="ru-RU" sz="2000" dirty="0" smtClean="0">
                <a:solidFill>
                  <a:srgbClr val="7030A0"/>
                </a:solidFill>
              </a:rPr>
              <a:t>  </a:t>
            </a:r>
          </a:p>
          <a:p>
            <a:r>
              <a:rPr lang="ru-RU" sz="2000" dirty="0" smtClean="0"/>
              <a:t> с </a:t>
            </a:r>
            <a:r>
              <a:rPr lang="ru-RU" sz="2000" dirty="0"/>
              <a:t>временем срабатывания до 0,2 с</a:t>
            </a:r>
          </a:p>
        </p:txBody>
      </p:sp>
      <p:sp>
        <p:nvSpPr>
          <p:cNvPr id="12" name="Стрелка вправо 11"/>
          <p:cNvSpPr/>
          <p:nvPr/>
        </p:nvSpPr>
        <p:spPr>
          <a:xfrm rot="19051777">
            <a:off x="2780313" y="2059141"/>
            <a:ext cx="1539051" cy="425445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550694">
            <a:off x="3448351" y="2704296"/>
            <a:ext cx="1276947" cy="447577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23463" y="3478504"/>
            <a:ext cx="403190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      </a:t>
            </a:r>
            <a:r>
              <a:rPr lang="ru-RU" sz="2000" b="1" dirty="0" smtClean="0">
                <a:solidFill>
                  <a:srgbClr val="7030A0"/>
                </a:solidFill>
              </a:rPr>
              <a:t>медленнодействующие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с временем срабатывания до 1,5 </a:t>
            </a:r>
            <a:r>
              <a:rPr lang="ru-RU" sz="2000" dirty="0" smtClean="0"/>
              <a:t>с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407176" y="4760282"/>
            <a:ext cx="444816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             </a:t>
            </a:r>
            <a:r>
              <a:rPr lang="ru-RU" sz="2000" b="1" dirty="0" smtClean="0">
                <a:solidFill>
                  <a:srgbClr val="7030A0"/>
                </a:solidFill>
              </a:rPr>
              <a:t>временные 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с временем срабатывания свыше 1,5 </a:t>
            </a:r>
            <a:r>
              <a:rPr lang="ru-RU" sz="2000" dirty="0" smtClean="0"/>
              <a:t>с</a:t>
            </a:r>
            <a:endParaRPr lang="ru-RU" sz="2000" dirty="0"/>
          </a:p>
        </p:txBody>
      </p:sp>
      <p:sp>
        <p:nvSpPr>
          <p:cNvPr id="17" name="Стрелка вниз 16"/>
          <p:cNvSpPr/>
          <p:nvPr/>
        </p:nvSpPr>
        <p:spPr>
          <a:xfrm rot="17182069">
            <a:off x="3910021" y="3046952"/>
            <a:ext cx="443162" cy="1278601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7903281">
            <a:off x="3678690" y="3316886"/>
            <a:ext cx="450376" cy="1744191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231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4244" y="2236154"/>
            <a:ext cx="3336877" cy="132343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По мощности</a:t>
            </a:r>
            <a:r>
              <a:rPr lang="ru-RU" sz="2000" b="1" dirty="0"/>
              <a:t>, </a:t>
            </a:r>
            <a:r>
              <a:rPr lang="ru-RU" sz="2000" dirty="0" smtClean="0"/>
              <a:t>необходимой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для срабатывания реле </a:t>
            </a:r>
            <a:endParaRPr lang="ru-RU" sz="2000" dirty="0" smtClean="0"/>
          </a:p>
          <a:p>
            <a:pPr algn="just"/>
            <a:r>
              <a:rPr lang="ru-RU" sz="2000" dirty="0" smtClean="0"/>
              <a:t>(</a:t>
            </a:r>
            <a:r>
              <a:rPr lang="ru-RU" sz="2000" dirty="0"/>
              <a:t>притяжение якоря реле</a:t>
            </a:r>
            <a:r>
              <a:rPr lang="ru-RU" sz="2000" dirty="0" smtClean="0"/>
              <a:t>),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b="1" dirty="0">
                <a:solidFill>
                  <a:srgbClr val="002060"/>
                </a:solidFill>
              </a:rPr>
              <a:t>реле </a:t>
            </a:r>
            <a:r>
              <a:rPr lang="ru-RU" sz="2000" b="1" dirty="0" smtClean="0">
                <a:solidFill>
                  <a:srgbClr val="002060"/>
                </a:solidFill>
              </a:rPr>
              <a:t>подразделяют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03679" y="799402"/>
            <a:ext cx="3746310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  маломощные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мощность срабатывания 1...3 Вт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8128" y="2543930"/>
            <a:ext cx="3820213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              средней мощности</a:t>
            </a:r>
          </a:p>
          <a:p>
            <a:r>
              <a:rPr lang="ru-RU" sz="2000" dirty="0"/>
              <a:t>мощность срабатывания 3...10 Вт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71930" y="4548534"/>
            <a:ext cx="4209807" cy="984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/>
              <a:t>                         </a:t>
            </a:r>
            <a:r>
              <a:rPr lang="ru-RU" sz="2000" b="1" dirty="0" smtClean="0"/>
              <a:t>мощные </a:t>
            </a:r>
            <a:endParaRPr lang="ru-RU" sz="2000" b="1" dirty="0"/>
          </a:p>
          <a:p>
            <a:r>
              <a:rPr lang="ru-RU" sz="2000" dirty="0"/>
              <a:t>мощность </a:t>
            </a:r>
            <a:r>
              <a:rPr lang="ru-RU" sz="2000" dirty="0" smtClean="0"/>
              <a:t>срабатывания более </a:t>
            </a:r>
            <a:r>
              <a:rPr lang="ru-RU" sz="2000" dirty="0"/>
              <a:t>10 Вт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 rot="14481877">
            <a:off x="3690602" y="1294628"/>
            <a:ext cx="341194" cy="872309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3734960" y="2751474"/>
            <a:ext cx="1120234" cy="353943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18931602">
            <a:off x="3861500" y="3451147"/>
            <a:ext cx="423232" cy="1144743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03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9949" t="10482" r="17731" b="302"/>
          <a:stretch/>
        </p:blipFill>
        <p:spPr>
          <a:xfrm>
            <a:off x="5350041" y="235323"/>
            <a:ext cx="3367867" cy="291128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Реле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>постоянного тока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7821" y="3043518"/>
            <a:ext cx="8789160" cy="381448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/>
              <a:t>            </a:t>
            </a:r>
            <a:r>
              <a:rPr lang="ru-RU" sz="2000" b="1" dirty="0" smtClean="0"/>
              <a:t>                               </a:t>
            </a:r>
            <a:r>
              <a:rPr lang="ru-RU" sz="2000" b="1" dirty="0">
                <a:solidFill>
                  <a:srgbClr val="002060"/>
                </a:solidFill>
              </a:rPr>
              <a:t>Курс лекций Глава </a:t>
            </a:r>
            <a:r>
              <a:rPr lang="ru-RU" sz="2000" b="1" dirty="0" smtClean="0">
                <a:solidFill>
                  <a:srgbClr val="002060"/>
                </a:solidFill>
              </a:rPr>
              <a:t>2 стр.9-12</a:t>
            </a:r>
            <a:endParaRPr lang="ru-RU" sz="2000" b="1" dirty="0">
              <a:solidFill>
                <a:srgbClr val="002060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Определение </a:t>
            </a:r>
            <a:r>
              <a:rPr lang="ru-RU" sz="2000" b="1" dirty="0"/>
              <a:t>релейного элемента. </a:t>
            </a:r>
            <a:endParaRPr lang="ru-RU" sz="2000" b="1" dirty="0" smtClean="0"/>
          </a:p>
          <a:p>
            <a:pPr marL="457200" indent="-457200" algn="just">
              <a:buAutoNum type="arabicPeriod"/>
            </a:pPr>
            <a:r>
              <a:rPr lang="ru-RU" sz="2000" b="1" dirty="0"/>
              <a:t>Назначение и область применения реле постоянного тока, их классификация. Требования по надежности действия реле</a:t>
            </a:r>
            <a:r>
              <a:rPr lang="ru-RU" sz="2000" b="1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b="1" dirty="0"/>
              <a:t>Нейтральные реле типов НМШ и РЭЛ; устройство, принцип действия, область применения</a:t>
            </a:r>
            <a:r>
              <a:rPr lang="ru-RU" sz="2000" b="1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Поляризованные (ИМШ) </a:t>
            </a:r>
            <a:r>
              <a:rPr lang="ru-RU" sz="2000" b="1" dirty="0"/>
              <a:t>и </a:t>
            </a:r>
            <a:r>
              <a:rPr lang="ru-RU" sz="2000" b="1" dirty="0" smtClean="0"/>
              <a:t>комбинированные (КМШ), импульсные (ИМШ) и трансмиттерные реле; </a:t>
            </a:r>
            <a:r>
              <a:rPr lang="ru-RU" sz="2000" b="1" dirty="0"/>
              <a:t>особенности устройства и действия, область применения</a:t>
            </a:r>
            <a:r>
              <a:rPr lang="ru-RU" sz="2000" b="1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b="1" dirty="0"/>
              <a:t>Бесконтактное реле; характеристика работы и преимущества.</a:t>
            </a:r>
          </a:p>
          <a:p>
            <a:pPr marL="457200" indent="-457200" algn="just">
              <a:buAutoNum type="arabicPeriod"/>
            </a:pPr>
            <a:endParaRPr lang="ru-RU" sz="2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56" y="470646"/>
            <a:ext cx="4019550" cy="257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66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041" y="5524771"/>
            <a:ext cx="9009530" cy="9852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В </a:t>
            </a:r>
            <a:r>
              <a:rPr lang="ru-RU" sz="2000" dirty="0"/>
              <a:t>эксплуатируемых системах регулирования движения </a:t>
            </a:r>
            <a:r>
              <a:rPr lang="ru-RU" sz="2000" dirty="0" smtClean="0"/>
              <a:t>используются </a:t>
            </a:r>
            <a:r>
              <a:rPr lang="ru-RU" sz="2000" dirty="0"/>
              <a:t>в основном </a:t>
            </a:r>
            <a:r>
              <a:rPr lang="ru-RU" sz="2000" b="1" dirty="0" smtClean="0"/>
              <a:t>штепсельные реле</a:t>
            </a:r>
            <a:r>
              <a:rPr lang="ru-RU" sz="2000" dirty="0" smtClean="0"/>
              <a:t>, </a:t>
            </a:r>
            <a:r>
              <a:rPr lang="ru-RU" sz="2000" dirty="0"/>
              <a:t>которые </a:t>
            </a:r>
            <a:r>
              <a:rPr lang="ru-RU" sz="2000" dirty="0" smtClean="0"/>
              <a:t>отличаются от </a:t>
            </a:r>
            <a:r>
              <a:rPr lang="ru-RU" sz="2000" dirty="0"/>
              <a:t>реле с контактно-болтовым соединением конструкцией и </a:t>
            </a:r>
            <a:r>
              <a:rPr lang="ru-RU" sz="2000" dirty="0" smtClean="0"/>
              <a:t>способом </a:t>
            </a:r>
            <a:r>
              <a:rPr lang="ru-RU" sz="2000" dirty="0"/>
              <a:t>включения в схемы.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853" t="14796" r="11023"/>
          <a:stretch/>
        </p:blipFill>
        <p:spPr>
          <a:xfrm>
            <a:off x="81685" y="1066745"/>
            <a:ext cx="4643731" cy="33824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5392" r="53582" b="9254"/>
          <a:stretch/>
        </p:blipFill>
        <p:spPr>
          <a:xfrm>
            <a:off x="4796117" y="357068"/>
            <a:ext cx="4244454" cy="516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1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041" y="627798"/>
            <a:ext cx="9009530" cy="60050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Реле </a:t>
            </a:r>
            <a:r>
              <a:rPr lang="ru-RU" sz="2000" b="1" dirty="0">
                <a:solidFill>
                  <a:srgbClr val="002060"/>
                </a:solidFill>
              </a:rPr>
              <a:t>СЦБ имеют определенное условное обозначение (</a:t>
            </a:r>
            <a:r>
              <a:rPr lang="ru-RU" sz="2000" b="1" dirty="0" smtClean="0">
                <a:solidFill>
                  <a:srgbClr val="002060"/>
                </a:solidFill>
              </a:rPr>
              <a:t>маркировку</a:t>
            </a:r>
            <a:r>
              <a:rPr lang="ru-RU" sz="2000" b="1" dirty="0">
                <a:solidFill>
                  <a:srgbClr val="002060"/>
                </a:solidFill>
              </a:rPr>
              <a:t>), </a:t>
            </a:r>
            <a:r>
              <a:rPr lang="ru-RU" sz="2000" dirty="0"/>
              <a:t>состоящее из букв и цифр, занимающих определенное место </a:t>
            </a:r>
            <a:r>
              <a:rPr lang="ru-RU" sz="2000" dirty="0" smtClean="0"/>
              <a:t>в обозначении</a:t>
            </a:r>
            <a:r>
              <a:rPr lang="ru-RU" sz="2000" dirty="0"/>
              <a:t>. </a:t>
            </a:r>
            <a:r>
              <a:rPr lang="ru-RU" sz="2000" b="1" u="sng" dirty="0"/>
              <a:t>Первая буква или сочетание двух первых букв </a:t>
            </a:r>
            <a:r>
              <a:rPr lang="ru-RU" sz="2000" dirty="0"/>
              <a:t>в </a:t>
            </a:r>
            <a:r>
              <a:rPr lang="ru-RU" sz="2000" dirty="0" smtClean="0"/>
              <a:t>обозначении </a:t>
            </a:r>
            <a:r>
              <a:rPr lang="ru-RU" sz="2000" dirty="0"/>
              <a:t>указывает на </a:t>
            </a:r>
            <a:r>
              <a:rPr lang="ru-RU" sz="2000" b="1" dirty="0">
                <a:solidFill>
                  <a:srgbClr val="C00000"/>
                </a:solidFill>
              </a:rPr>
              <a:t>физический принцип действия реле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Н</a:t>
            </a:r>
            <a:r>
              <a:rPr lang="ru-RU" sz="2000" dirty="0"/>
              <a:t> — </a:t>
            </a:r>
            <a:r>
              <a:rPr lang="ru-RU" sz="2000" dirty="0" smtClean="0"/>
              <a:t>нейтральное</a:t>
            </a:r>
            <a:r>
              <a:rPr lang="ru-RU" sz="2000" dirty="0"/>
              <a:t>, </a:t>
            </a:r>
            <a:r>
              <a:rPr lang="ru-RU" sz="2000" b="1" dirty="0">
                <a:solidFill>
                  <a:srgbClr val="C00000"/>
                </a:solidFill>
              </a:rPr>
              <a:t>П</a:t>
            </a:r>
            <a:r>
              <a:rPr lang="ru-RU" sz="2000" dirty="0"/>
              <a:t> — поляризованное, </a:t>
            </a:r>
            <a:r>
              <a:rPr lang="ru-RU" sz="2000" b="1" dirty="0">
                <a:solidFill>
                  <a:srgbClr val="C00000"/>
                </a:solidFill>
              </a:rPr>
              <a:t>К</a:t>
            </a:r>
            <a:r>
              <a:rPr lang="ru-RU" sz="2000" dirty="0"/>
              <a:t> — комбинированное,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СК</a:t>
            </a:r>
            <a:r>
              <a:rPr lang="ru-RU" sz="2000" dirty="0" smtClean="0"/>
              <a:t> </a:t>
            </a:r>
            <a:r>
              <a:rPr lang="ru-RU" sz="2000" dirty="0"/>
              <a:t>— </a:t>
            </a:r>
            <a:r>
              <a:rPr lang="ru-RU" sz="2000" dirty="0" smtClean="0"/>
              <a:t>самоудерживающее </a:t>
            </a:r>
            <a:r>
              <a:rPr lang="ru-RU" sz="2000" dirty="0"/>
              <a:t>комбинированное, </a:t>
            </a:r>
            <a:r>
              <a:rPr lang="ru-RU" sz="2000" b="1" dirty="0">
                <a:solidFill>
                  <a:srgbClr val="C00000"/>
                </a:solidFill>
              </a:rPr>
              <a:t>И</a:t>
            </a:r>
            <a:r>
              <a:rPr lang="ru-RU" sz="2000" dirty="0"/>
              <a:t> — импульсное,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ДС</a:t>
            </a:r>
            <a:r>
              <a:rPr lang="ru-RU" sz="2000" dirty="0" smtClean="0"/>
              <a:t> — двухэлементное </a:t>
            </a:r>
            <a:r>
              <a:rPr lang="ru-RU" sz="2000" dirty="0"/>
              <a:t>секторное (индукционное реле переменного тока</a:t>
            </a:r>
            <a:r>
              <a:rPr lang="ru-RU" sz="2000" dirty="0" smtClean="0"/>
              <a:t>). </a:t>
            </a:r>
          </a:p>
          <a:p>
            <a:pPr marL="0" indent="0" algn="just">
              <a:buNone/>
            </a:pPr>
            <a:r>
              <a:rPr lang="ru-RU" sz="2000" b="1" u="sng" dirty="0" smtClean="0"/>
              <a:t>Буква </a:t>
            </a:r>
            <a:r>
              <a:rPr lang="ru-RU" sz="2000" b="1" u="sng" dirty="0">
                <a:solidFill>
                  <a:srgbClr val="C00000"/>
                </a:solidFill>
              </a:rPr>
              <a:t>М</a:t>
            </a:r>
            <a:r>
              <a:rPr lang="ru-RU" sz="2000" b="1" u="sng" dirty="0"/>
              <a:t>, стоящая на втором месте </a:t>
            </a:r>
            <a:r>
              <a:rPr lang="ru-RU" sz="2000" dirty="0"/>
              <a:t>в условном обозначении </a:t>
            </a:r>
            <a:r>
              <a:rPr lang="ru-RU" sz="2000" dirty="0" smtClean="0"/>
              <a:t>штепсельных </a:t>
            </a:r>
            <a:r>
              <a:rPr lang="ru-RU" sz="2000" dirty="0"/>
              <a:t>реле, указывает на малогабаритное исполнение реле.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   У </a:t>
            </a:r>
            <a:r>
              <a:rPr lang="ru-RU" sz="2000" dirty="0"/>
              <a:t>реле</a:t>
            </a:r>
            <a:r>
              <a:rPr lang="ru-RU" sz="2000" dirty="0" smtClean="0"/>
              <a:t>, предназначенных </a:t>
            </a:r>
            <a:r>
              <a:rPr lang="ru-RU" sz="2000" dirty="0"/>
              <a:t>для использования </a:t>
            </a:r>
            <a:r>
              <a:rPr lang="ru-RU" sz="2000" b="1" dirty="0"/>
              <a:t>в автоблокировке</a:t>
            </a:r>
            <a:r>
              <a:rPr lang="ru-RU" sz="2000" dirty="0"/>
              <a:t>, на </a:t>
            </a:r>
            <a:r>
              <a:rPr lang="ru-RU" sz="2000" dirty="0" smtClean="0"/>
              <a:t>первом месте </a:t>
            </a:r>
            <a:r>
              <a:rPr lang="ru-RU" sz="2000" dirty="0"/>
              <a:t>стоят две буквы </a:t>
            </a:r>
            <a:r>
              <a:rPr lang="ru-RU" sz="2000" b="1" dirty="0">
                <a:solidFill>
                  <a:srgbClr val="C00000"/>
                </a:solidFill>
              </a:rPr>
              <a:t>АН</a:t>
            </a:r>
            <a:r>
              <a:rPr lang="ru-RU" sz="2000" dirty="0"/>
              <a:t>: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первая </a:t>
            </a:r>
            <a:r>
              <a:rPr lang="ru-RU" sz="2000" dirty="0"/>
              <a:t>буква </a:t>
            </a:r>
            <a:r>
              <a:rPr lang="ru-RU" sz="2000" b="1" dirty="0">
                <a:solidFill>
                  <a:srgbClr val="C00000"/>
                </a:solidFill>
              </a:rPr>
              <a:t>А</a:t>
            </a:r>
            <a:r>
              <a:rPr lang="ru-RU" sz="2000" dirty="0"/>
              <a:t> указывает на то, что </a:t>
            </a:r>
            <a:r>
              <a:rPr lang="ru-RU" sz="2000" dirty="0" smtClean="0"/>
              <a:t>реле автоблокировочное </a:t>
            </a:r>
            <a:r>
              <a:rPr lang="ru-RU" sz="2000" dirty="0"/>
              <a:t>малогабаритное,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а </a:t>
            </a:r>
            <a:r>
              <a:rPr lang="ru-RU" sz="2000" dirty="0"/>
              <a:t>вторая </a:t>
            </a:r>
            <a:r>
              <a:rPr lang="ru-RU" sz="2000" dirty="0" smtClean="0"/>
              <a:t>буква </a:t>
            </a:r>
            <a:r>
              <a:rPr lang="ru-RU" sz="2000" b="1" dirty="0" smtClean="0">
                <a:solidFill>
                  <a:srgbClr val="C00000"/>
                </a:solidFill>
              </a:rPr>
              <a:t>Н</a:t>
            </a:r>
            <a:r>
              <a:rPr lang="ru-RU" sz="2000" dirty="0" smtClean="0"/>
              <a:t> </a:t>
            </a:r>
            <a:r>
              <a:rPr lang="ru-RU" sz="2000" dirty="0"/>
              <a:t>— на </a:t>
            </a:r>
            <a:r>
              <a:rPr lang="ru-RU" sz="2000" dirty="0" smtClean="0"/>
              <a:t>принцип действия реле (Н – нейтральное). </a:t>
            </a:r>
          </a:p>
          <a:p>
            <a:pPr marL="0" indent="0" algn="just">
              <a:buNone/>
            </a:pPr>
            <a:r>
              <a:rPr lang="ru-RU" sz="2000" dirty="0" smtClean="0"/>
              <a:t>У </a:t>
            </a:r>
            <a:r>
              <a:rPr lang="ru-RU" sz="2000" dirty="0"/>
              <a:t>пусковых реле в условном обозначении имеется </a:t>
            </a:r>
            <a:r>
              <a:rPr lang="ru-RU" sz="2000" dirty="0" smtClean="0"/>
              <a:t>буква </a:t>
            </a:r>
            <a:r>
              <a:rPr lang="ru-RU" sz="2000" b="1" dirty="0" smtClean="0">
                <a:solidFill>
                  <a:srgbClr val="C00000"/>
                </a:solidFill>
              </a:rPr>
              <a:t>П</a:t>
            </a:r>
            <a:r>
              <a:rPr lang="ru-RU" sz="2000" b="1" dirty="0">
                <a:solidFill>
                  <a:srgbClr val="C00000"/>
                </a:solidFill>
              </a:rPr>
              <a:t>,</a:t>
            </a:r>
            <a:r>
              <a:rPr lang="ru-RU" sz="2000" dirty="0"/>
              <a:t> а у реле с выпрямителем — буква </a:t>
            </a:r>
            <a:r>
              <a:rPr lang="ru-RU" sz="2000" b="1" dirty="0">
                <a:solidFill>
                  <a:srgbClr val="C00000"/>
                </a:solidFill>
              </a:rPr>
              <a:t>В</a:t>
            </a:r>
            <a:r>
              <a:rPr lang="ru-RU" sz="2000" dirty="0"/>
              <a:t>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Штепсельное </a:t>
            </a:r>
            <a:r>
              <a:rPr lang="ru-RU" sz="2000" dirty="0"/>
              <a:t>соединение </a:t>
            </a:r>
            <a:r>
              <a:rPr lang="ru-RU" sz="2000" dirty="0" smtClean="0"/>
              <a:t>реле с </a:t>
            </a:r>
            <a:r>
              <a:rPr lang="ru-RU" sz="2000" dirty="0"/>
              <a:t>другими приборами обозначается буквой </a:t>
            </a:r>
            <a:r>
              <a:rPr lang="ru-RU" sz="2000" b="1" dirty="0">
                <a:solidFill>
                  <a:srgbClr val="C00000"/>
                </a:solidFill>
              </a:rPr>
              <a:t>Ш.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7001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821171"/>
            <a:ext cx="9009530" cy="279478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В </a:t>
            </a:r>
            <a:r>
              <a:rPr lang="ru-RU" sz="2000" b="1" dirty="0">
                <a:solidFill>
                  <a:srgbClr val="002060"/>
                </a:solidFill>
              </a:rPr>
              <a:t>обозначении медленнодействующих реле присутствует </a:t>
            </a:r>
            <a:r>
              <a:rPr lang="ru-RU" sz="2000" b="1" dirty="0" smtClean="0">
                <a:solidFill>
                  <a:srgbClr val="002060"/>
                </a:solidFill>
              </a:rPr>
              <a:t>дополнительная </a:t>
            </a:r>
            <a:r>
              <a:rPr lang="ru-RU" sz="2000" b="1" dirty="0">
                <a:solidFill>
                  <a:srgbClr val="002060"/>
                </a:solidFill>
              </a:rPr>
              <a:t>буква: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М </a:t>
            </a:r>
            <a:r>
              <a:rPr lang="ru-RU" sz="2000" dirty="0"/>
              <a:t>— обозначает реле с замедлением на </a:t>
            </a:r>
            <a:r>
              <a:rPr lang="ru-RU" sz="2000" dirty="0" smtClean="0"/>
              <a:t>отпускание </a:t>
            </a:r>
            <a:r>
              <a:rPr lang="ru-RU" sz="2000" dirty="0"/>
              <a:t>якоря с помощью медной гильзы, </a:t>
            </a:r>
            <a:r>
              <a:rPr lang="ru-RU" sz="2000" b="1" dirty="0">
                <a:solidFill>
                  <a:srgbClr val="C00000"/>
                </a:solidFill>
              </a:rPr>
              <a:t>Т</a:t>
            </a:r>
            <a:r>
              <a:rPr lang="ru-RU" sz="2000" dirty="0"/>
              <a:t> — реле с замедлением </a:t>
            </a:r>
            <a:r>
              <a:rPr lang="ru-RU" sz="2000" dirty="0" smtClean="0"/>
              <a:t>на срабатывание </a:t>
            </a:r>
            <a:r>
              <a:rPr lang="ru-RU" sz="2000" dirty="0"/>
              <a:t>с помощью термоэлемента</a:t>
            </a:r>
            <a:r>
              <a:rPr lang="ru-RU" sz="2000" dirty="0" smtClean="0"/>
              <a:t>. </a:t>
            </a:r>
          </a:p>
          <a:p>
            <a:pPr marL="0" indent="0" algn="just">
              <a:buNone/>
            </a:pPr>
            <a:r>
              <a:rPr lang="ru-RU" sz="2000" dirty="0" smtClean="0"/>
              <a:t>     У </a:t>
            </a:r>
            <a:r>
              <a:rPr lang="ru-RU" sz="2000" dirty="0"/>
              <a:t>некоторых типов реле эта система обозначений не </a:t>
            </a:r>
            <a:r>
              <a:rPr lang="ru-RU" sz="2000" dirty="0" smtClean="0"/>
              <a:t>выдерживается</a:t>
            </a:r>
            <a:r>
              <a:rPr lang="ru-RU" sz="2000" dirty="0"/>
              <a:t>. Так, в обозначении </a:t>
            </a:r>
            <a:r>
              <a:rPr lang="ru-RU" sz="2000" b="1" dirty="0">
                <a:solidFill>
                  <a:srgbClr val="002060"/>
                </a:solidFill>
              </a:rPr>
              <a:t>аварийных и огневых реле </a:t>
            </a:r>
            <a:r>
              <a:rPr lang="ru-RU" sz="2000" dirty="0">
                <a:solidFill>
                  <a:srgbClr val="002060"/>
                </a:solidFill>
              </a:rPr>
              <a:t>(</a:t>
            </a:r>
            <a:r>
              <a:rPr lang="ru-RU" sz="2000" b="1" dirty="0">
                <a:solidFill>
                  <a:srgbClr val="002060"/>
                </a:solidFill>
              </a:rPr>
              <a:t>АСШ, ОМШ</a:t>
            </a:r>
            <a:r>
              <a:rPr lang="ru-RU" sz="2000" dirty="0" smtClean="0">
                <a:solidFill>
                  <a:srgbClr val="002060"/>
                </a:solidFill>
              </a:rPr>
              <a:t>) </a:t>
            </a:r>
            <a:r>
              <a:rPr lang="ru-RU" sz="2000" dirty="0" smtClean="0"/>
              <a:t>первая </a:t>
            </a:r>
            <a:r>
              <a:rPr lang="ru-RU" sz="2000" dirty="0"/>
              <a:t>буква характеризует назначение реле: </a:t>
            </a:r>
            <a:r>
              <a:rPr lang="ru-RU" sz="2000" b="1" dirty="0" smtClean="0">
                <a:solidFill>
                  <a:srgbClr val="C00000"/>
                </a:solidFill>
              </a:rPr>
              <a:t>АСШ</a:t>
            </a:r>
            <a:r>
              <a:rPr lang="ru-RU" sz="2000" dirty="0" smtClean="0"/>
              <a:t> - аварийное </a:t>
            </a:r>
            <a:r>
              <a:rPr lang="ru-RU" sz="2000" dirty="0"/>
              <a:t>сигнальное </a:t>
            </a:r>
            <a:r>
              <a:rPr lang="ru-RU" sz="2000" dirty="0" smtClean="0"/>
              <a:t>штепсельное; </a:t>
            </a:r>
            <a:r>
              <a:rPr lang="ru-RU" sz="2000" b="1" dirty="0">
                <a:solidFill>
                  <a:srgbClr val="C00000"/>
                </a:solidFill>
              </a:rPr>
              <a:t>ОМШ</a:t>
            </a:r>
            <a:r>
              <a:rPr lang="ru-RU" sz="2000" dirty="0"/>
              <a:t> </a:t>
            </a:r>
            <a:r>
              <a:rPr lang="ru-RU" sz="2000" dirty="0" smtClean="0"/>
              <a:t>- огневое </a:t>
            </a:r>
            <a:r>
              <a:rPr lang="ru-RU" sz="2000" dirty="0"/>
              <a:t>малогабаритное </a:t>
            </a:r>
            <a:r>
              <a:rPr lang="ru-RU" sz="2000" dirty="0" smtClean="0"/>
              <a:t>штепсельное.</a:t>
            </a:r>
            <a:endParaRPr lang="ru-RU" sz="2000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8488" r="6471" b="46543"/>
          <a:stretch/>
        </p:blipFill>
        <p:spPr>
          <a:xfrm>
            <a:off x="1304365" y="394146"/>
            <a:ext cx="6308576" cy="303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38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788" y="460010"/>
            <a:ext cx="9009530" cy="628595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После </a:t>
            </a:r>
            <a:r>
              <a:rPr lang="ru-RU" sz="2000" b="1" dirty="0">
                <a:solidFill>
                  <a:srgbClr val="002060"/>
                </a:solidFill>
              </a:rPr>
              <a:t>указанных букв ставится цифра</a:t>
            </a:r>
            <a:r>
              <a:rPr lang="ru-RU" sz="2000" dirty="0"/>
              <a:t>, </a:t>
            </a:r>
            <a:r>
              <a:rPr lang="ru-RU" sz="2000" b="1" dirty="0"/>
              <a:t>характеризующая</a:t>
            </a:r>
            <a:r>
              <a:rPr lang="ru-RU" sz="2000" dirty="0"/>
              <a:t> </a:t>
            </a:r>
            <a:r>
              <a:rPr lang="ru-RU" sz="2000" dirty="0" smtClean="0"/>
              <a:t>число контактных </a:t>
            </a:r>
            <a:r>
              <a:rPr lang="ru-RU" sz="2000" dirty="0"/>
              <a:t>групп (НМШ1, АНШ2, НМПШ3 и т.д.). </a:t>
            </a: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r>
              <a:rPr lang="ru-RU" sz="2000" b="1" dirty="0" smtClean="0"/>
              <a:t>      </a:t>
            </a:r>
            <a:r>
              <a:rPr lang="ru-RU" sz="2000" b="1" dirty="0" smtClean="0">
                <a:solidFill>
                  <a:srgbClr val="002060"/>
                </a:solidFill>
              </a:rPr>
              <a:t>Второе </a:t>
            </a:r>
            <a:r>
              <a:rPr lang="ru-RU" sz="2000" b="1" dirty="0">
                <a:solidFill>
                  <a:srgbClr val="002060"/>
                </a:solidFill>
              </a:rPr>
              <a:t>число</a:t>
            </a:r>
            <a:r>
              <a:rPr lang="ru-RU" sz="2000" dirty="0" smtClean="0"/>
              <a:t>, отделенное </a:t>
            </a:r>
            <a:r>
              <a:rPr lang="ru-RU" sz="2000" dirty="0"/>
              <a:t>дефисом, обозначает сопротивление обмотки реле </a:t>
            </a:r>
            <a:r>
              <a:rPr lang="ru-RU" sz="2000" dirty="0" smtClean="0"/>
              <a:t>постоянному </a:t>
            </a:r>
            <a:r>
              <a:rPr lang="ru-RU" sz="2000" dirty="0"/>
              <a:t>току в омах (НМШМ2—640, </a:t>
            </a:r>
            <a:r>
              <a:rPr lang="ru-RU" sz="2000" dirty="0" smtClean="0"/>
              <a:t>НМПШ2—400 </a:t>
            </a:r>
            <a:r>
              <a:rPr lang="ru-RU" sz="2000" dirty="0"/>
              <a:t>и т.д</a:t>
            </a:r>
            <a:r>
              <a:rPr lang="ru-RU" sz="2000" dirty="0" smtClean="0"/>
              <a:t>.).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18666" y="3248601"/>
            <a:ext cx="6425719" cy="646331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Наличие восьми контактных групп на переключение </a:t>
            </a:r>
            <a:r>
              <a:rPr lang="ru-RU" b="1" dirty="0" smtClean="0"/>
              <a:t>8 </a:t>
            </a:r>
            <a:r>
              <a:rPr lang="ru-RU" b="1" dirty="0" err="1" smtClean="0"/>
              <a:t>фт</a:t>
            </a:r>
            <a:r>
              <a:rPr lang="ru-RU" b="1" dirty="0" smtClean="0"/>
              <a:t>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   (</a:t>
            </a:r>
            <a:r>
              <a:rPr lang="ru-RU" b="1" dirty="0"/>
              <a:t>Ф – фронтовой, </a:t>
            </a:r>
            <a:r>
              <a:rPr lang="ru-RU" b="1" dirty="0" smtClean="0"/>
              <a:t>Т </a:t>
            </a:r>
            <a:r>
              <a:rPr lang="ru-RU" b="1" dirty="0"/>
              <a:t>– тыловой контакт)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56865" y="4284779"/>
            <a:ext cx="6118947" cy="646331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Обозначает 4 полных тройника и 4 фронтовых контакта </a:t>
            </a:r>
          </a:p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(4 фт, 4 ф)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02005" y="5260551"/>
            <a:ext cx="6152030" cy="646331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Наличие двух тройников на переключение и двух тыловых контактов (2 фт, 2 т)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3655" y="2464688"/>
            <a:ext cx="6201607" cy="369332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Наличие четырех контактных групп реле (4 фт)</a:t>
            </a:r>
            <a:endParaRPr lang="ru-RU" b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8564" y="1440516"/>
            <a:ext cx="6306671" cy="64633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Наличие восьми контактных групп на переключение </a:t>
            </a:r>
            <a:r>
              <a:rPr lang="ru-RU" b="1" dirty="0" smtClean="0"/>
              <a:t>8 </a:t>
            </a:r>
            <a:r>
              <a:rPr lang="ru-RU" b="1" dirty="0" err="1" smtClean="0"/>
              <a:t>фт</a:t>
            </a:r>
            <a:r>
              <a:rPr lang="ru-RU" b="1" dirty="0" smtClean="0"/>
              <a:t>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(</a:t>
            </a:r>
            <a:r>
              <a:rPr lang="ru-RU" b="1" dirty="0"/>
              <a:t>Ф – фронтовой, </a:t>
            </a:r>
            <a:r>
              <a:rPr lang="ru-RU" b="1" dirty="0" smtClean="0"/>
              <a:t>Т </a:t>
            </a:r>
            <a:r>
              <a:rPr lang="ru-RU" b="1" dirty="0"/>
              <a:t>– тыловой контакт)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9623" y="1274109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2352" y="2334171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2831" y="3082193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06170" y="5260551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1030" y="4123672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8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1382" y="3936044"/>
            <a:ext cx="9009530" cy="289506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Реле постоянного тока</a:t>
            </a:r>
            <a:r>
              <a:rPr lang="ru-RU" sz="2000" dirty="0" smtClean="0"/>
              <a:t> </a:t>
            </a:r>
            <a:r>
              <a:rPr lang="ru-RU" sz="2000" b="1" dirty="0">
                <a:solidFill>
                  <a:srgbClr val="002060"/>
                </a:solidFill>
              </a:rPr>
              <a:t>по принципу действия </a:t>
            </a:r>
            <a:r>
              <a:rPr lang="ru-RU" sz="2000" dirty="0"/>
              <a:t>являются </a:t>
            </a:r>
            <a:r>
              <a:rPr lang="ru-RU" sz="2000" dirty="0" smtClean="0"/>
              <a:t>электромагнитными</a:t>
            </a:r>
            <a:r>
              <a:rPr lang="ru-RU" sz="2000" dirty="0"/>
              <a:t>, а </a:t>
            </a:r>
            <a:r>
              <a:rPr lang="ru-RU" sz="2000" b="1" dirty="0">
                <a:solidFill>
                  <a:srgbClr val="002060"/>
                </a:solidFill>
              </a:rPr>
              <a:t>по конструкции </a:t>
            </a:r>
            <a:r>
              <a:rPr lang="ru-RU" sz="2000" dirty="0"/>
              <a:t>подразделяются на следующие типы</a:t>
            </a:r>
            <a:r>
              <a:rPr lang="ru-RU" sz="2000" dirty="0" smtClean="0"/>
              <a:t>: </a:t>
            </a:r>
            <a:r>
              <a:rPr lang="ru-RU" sz="2000" b="1" i="1" dirty="0" smtClean="0">
                <a:solidFill>
                  <a:srgbClr val="C00000"/>
                </a:solidFill>
              </a:rPr>
              <a:t>нейтральные </a:t>
            </a:r>
            <a:r>
              <a:rPr lang="ru-RU" sz="2000" b="1" i="1" dirty="0">
                <a:solidFill>
                  <a:srgbClr val="C00000"/>
                </a:solidFill>
              </a:rPr>
              <a:t>реле НМШ</a:t>
            </a:r>
            <a:r>
              <a:rPr lang="ru-RU" sz="2000" dirty="0">
                <a:solidFill>
                  <a:srgbClr val="C00000"/>
                </a:solidFill>
              </a:rPr>
              <a:t>, </a:t>
            </a:r>
            <a:r>
              <a:rPr lang="ru-RU" sz="2000" b="1" i="1" dirty="0">
                <a:solidFill>
                  <a:srgbClr val="C00000"/>
                </a:solidFill>
              </a:rPr>
              <a:t>НШ, АНШ</a:t>
            </a:r>
            <a:r>
              <a:rPr lang="ru-RU" sz="2000" dirty="0">
                <a:solidFill>
                  <a:srgbClr val="C00000"/>
                </a:solidFill>
              </a:rPr>
              <a:t>.</a:t>
            </a:r>
            <a:r>
              <a:rPr lang="ru-RU" sz="2000" dirty="0"/>
              <a:t> Это двухпозиционные </a:t>
            </a:r>
            <a:r>
              <a:rPr lang="ru-RU" sz="2000" dirty="0" smtClean="0"/>
              <a:t>реле с </a:t>
            </a:r>
            <a:r>
              <a:rPr lang="ru-RU" sz="2000" dirty="0"/>
              <a:t>одним якорем, который притягивается к полюсам катушек </a:t>
            </a:r>
            <a:r>
              <a:rPr lang="ru-RU" sz="2000" dirty="0" smtClean="0"/>
              <a:t>при прохождении </a:t>
            </a:r>
            <a:r>
              <a:rPr lang="ru-RU" sz="2000" dirty="0"/>
              <a:t>через них постоянного тока в любом направлении</a:t>
            </a:r>
            <a:r>
              <a:rPr lang="ru-RU" sz="2000" dirty="0" smtClean="0"/>
              <a:t>, т.е</a:t>
            </a:r>
            <a:r>
              <a:rPr lang="ru-RU" sz="2000" dirty="0"/>
              <a:t>. </a:t>
            </a:r>
            <a:r>
              <a:rPr lang="ru-RU" sz="2000" b="1" dirty="0">
                <a:solidFill>
                  <a:srgbClr val="7030A0"/>
                </a:solidFill>
              </a:rPr>
              <a:t>реле нейтральны к полярности постоянного тока</a:t>
            </a:r>
            <a:r>
              <a:rPr lang="ru-RU" sz="2000" dirty="0"/>
              <a:t>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   Все </a:t>
            </a:r>
            <a:r>
              <a:rPr lang="ru-RU" sz="2000" dirty="0"/>
              <a:t>эти </a:t>
            </a:r>
            <a:r>
              <a:rPr lang="ru-RU" sz="2000" dirty="0" smtClean="0"/>
              <a:t>реле </a:t>
            </a:r>
            <a:r>
              <a:rPr lang="ru-RU" sz="2000" b="1" dirty="0" smtClean="0"/>
              <a:t>относятся </a:t>
            </a:r>
            <a:r>
              <a:rPr lang="ru-RU" sz="2000" b="1" dirty="0">
                <a:solidFill>
                  <a:srgbClr val="002060"/>
                </a:solidFill>
              </a:rPr>
              <a:t>к 1 классу надежности </a:t>
            </a:r>
            <a:r>
              <a:rPr lang="ru-RU" sz="2000" dirty="0"/>
              <a:t>и могут быть </a:t>
            </a:r>
            <a:r>
              <a:rPr lang="ru-RU" sz="2000" b="1" dirty="0">
                <a:solidFill>
                  <a:srgbClr val="002060"/>
                </a:solidFill>
              </a:rPr>
              <a:t>нормально- и </a:t>
            </a:r>
            <a:r>
              <a:rPr lang="ru-RU" sz="2000" b="1" dirty="0" smtClean="0">
                <a:solidFill>
                  <a:srgbClr val="002060"/>
                </a:solidFill>
              </a:rPr>
              <a:t>медленнодействующими</a:t>
            </a:r>
            <a:r>
              <a:rPr lang="ru-RU" sz="2000" b="1" dirty="0">
                <a:solidFill>
                  <a:srgbClr val="002060"/>
                </a:solidFill>
              </a:rPr>
              <a:t>.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smtClean="0">
                <a:solidFill>
                  <a:srgbClr val="C00000"/>
                </a:solidFill>
              </a:rPr>
              <a:t>    Реле </a:t>
            </a:r>
            <a:r>
              <a:rPr lang="ru-RU" sz="2000" b="1" dirty="0">
                <a:solidFill>
                  <a:srgbClr val="C00000"/>
                </a:solidFill>
              </a:rPr>
              <a:t>НМШ </a:t>
            </a:r>
            <a:r>
              <a:rPr lang="ru-RU" sz="2000" b="1" dirty="0">
                <a:solidFill>
                  <a:srgbClr val="002060"/>
                </a:solidFill>
              </a:rPr>
              <a:t>предназначены</a:t>
            </a:r>
            <a:r>
              <a:rPr lang="ru-RU" sz="2000" dirty="0"/>
              <a:t> для осуществления электрических зависимостей в устройствах автоматики и </a:t>
            </a:r>
            <a:r>
              <a:rPr lang="ru-RU" sz="2000" dirty="0" smtClean="0"/>
              <a:t>телемеханики.</a:t>
            </a:r>
            <a:endParaRPr lang="ru-RU" sz="2000" b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958" y="1169581"/>
            <a:ext cx="361507" cy="255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15609" y="1552353"/>
            <a:ext cx="318977" cy="318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115533" y="1967023"/>
            <a:ext cx="287079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07833" y="1967023"/>
            <a:ext cx="287079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83013" y="1967023"/>
            <a:ext cx="265814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7" y="583370"/>
            <a:ext cx="4304149" cy="32098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480" t="37776" r="40775" b="4257"/>
          <a:stretch/>
        </p:blipFill>
        <p:spPr>
          <a:xfrm>
            <a:off x="4535806" y="532253"/>
            <a:ext cx="2487707" cy="15867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557023" y="1577952"/>
            <a:ext cx="739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НМШ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072" y="822181"/>
            <a:ext cx="2139881" cy="14509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6803796" y="1791098"/>
            <a:ext cx="744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ИМШ</a:t>
            </a:r>
            <a:endParaRPr lang="ru-RU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l="5294" t="32484" r="61765" b="32483"/>
          <a:stretch/>
        </p:blipFill>
        <p:spPr>
          <a:xfrm>
            <a:off x="5259072" y="2161032"/>
            <a:ext cx="2288838" cy="18019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7051372" y="2543337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КДР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32801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1" y="4034118"/>
            <a:ext cx="9049871" cy="13581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Якорь </a:t>
            </a:r>
            <a:r>
              <a:rPr lang="ru-RU" sz="2000" dirty="0"/>
              <a:t>двумя </a:t>
            </a:r>
            <a:r>
              <a:rPr lang="ru-RU" sz="2000" b="1" dirty="0"/>
              <a:t>тягами 9</a:t>
            </a:r>
            <a:r>
              <a:rPr lang="ru-RU" sz="2000" dirty="0"/>
              <a:t> </a:t>
            </a:r>
            <a:r>
              <a:rPr lang="ru-RU" sz="2000" dirty="0" smtClean="0"/>
              <a:t>управляет </a:t>
            </a:r>
            <a:r>
              <a:rPr lang="ru-RU" sz="2000" dirty="0"/>
              <a:t>контактной </a:t>
            </a:r>
            <a:r>
              <a:rPr lang="ru-RU" sz="2000" dirty="0" smtClean="0"/>
              <a:t>системой</a:t>
            </a:r>
            <a:r>
              <a:rPr lang="ru-RU" sz="2000" dirty="0"/>
              <a:t>. </a:t>
            </a:r>
            <a:r>
              <a:rPr lang="ru-RU" sz="2000" b="1" dirty="0"/>
              <a:t>Фронтовые </a:t>
            </a:r>
            <a:r>
              <a:rPr lang="ru-RU" sz="2000" b="1" dirty="0" smtClean="0"/>
              <a:t>контакты </a:t>
            </a:r>
            <a:r>
              <a:rPr lang="ru-RU" sz="2000" b="1" dirty="0"/>
              <a:t>Ф-1 </a:t>
            </a:r>
            <a:r>
              <a:rPr lang="ru-RU" sz="2000" dirty="0"/>
              <a:t>изготавливают </a:t>
            </a:r>
            <a:r>
              <a:rPr lang="ru-RU" sz="2000" dirty="0" smtClean="0"/>
              <a:t>из угля </a:t>
            </a:r>
            <a:r>
              <a:rPr lang="ru-RU" sz="2000" dirty="0"/>
              <a:t>с серебряным </a:t>
            </a:r>
            <a:r>
              <a:rPr lang="ru-RU" sz="2000" dirty="0" smtClean="0"/>
              <a:t>наполнением</a:t>
            </a:r>
            <a:r>
              <a:rPr lang="ru-RU" sz="2000" dirty="0"/>
              <a:t>, а </a:t>
            </a:r>
            <a:r>
              <a:rPr lang="ru-RU" sz="2000" b="1" dirty="0"/>
              <a:t>общие О 11 </a:t>
            </a:r>
            <a:r>
              <a:rPr lang="ru-RU" sz="2000" b="1" dirty="0" smtClean="0"/>
              <a:t>и тыловые </a:t>
            </a:r>
            <a:r>
              <a:rPr lang="ru-RU" sz="2000" b="1" dirty="0"/>
              <a:t>Т 10 </a:t>
            </a:r>
            <a:r>
              <a:rPr lang="ru-RU" sz="2000" dirty="0"/>
              <a:t>— из </a:t>
            </a:r>
            <a:r>
              <a:rPr lang="ru-RU" sz="2000" dirty="0" smtClean="0"/>
              <a:t>серебра. </a:t>
            </a:r>
            <a:r>
              <a:rPr lang="ru-RU" sz="2000" dirty="0"/>
              <a:t>Такое сочетание </a:t>
            </a:r>
            <a:r>
              <a:rPr lang="ru-RU" sz="2000" dirty="0" smtClean="0"/>
              <a:t>материалов </a:t>
            </a:r>
            <a:r>
              <a:rPr lang="ru-RU" sz="2000" dirty="0"/>
              <a:t>исключает сваривание фронтовых контактов с общими </a:t>
            </a:r>
            <a:r>
              <a:rPr lang="ru-RU" sz="2000" dirty="0" smtClean="0"/>
              <a:t>при пропускании </a:t>
            </a:r>
            <a:r>
              <a:rPr lang="ru-RU" sz="2000" dirty="0"/>
              <a:t>по ним тока значительной величины</a:t>
            </a:r>
            <a:r>
              <a:rPr lang="ru-RU" sz="2000" dirty="0" smtClean="0"/>
              <a:t>.</a:t>
            </a: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95" y="470646"/>
            <a:ext cx="4086330" cy="35634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3273" b="70131"/>
          <a:stretch/>
        </p:blipFill>
        <p:spPr>
          <a:xfrm>
            <a:off x="592924" y="5444715"/>
            <a:ext cx="2245659" cy="11177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358425" y="1171795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        </a:t>
            </a:r>
            <a:r>
              <a:rPr lang="ru-RU" sz="2000" b="1" u="sng" dirty="0" smtClean="0">
                <a:solidFill>
                  <a:srgbClr val="C00000"/>
                </a:solidFill>
              </a:rPr>
              <a:t>Нейтральное </a:t>
            </a:r>
            <a:r>
              <a:rPr lang="ru-RU" sz="2000" b="1" u="sng" dirty="0">
                <a:solidFill>
                  <a:srgbClr val="C00000"/>
                </a:solidFill>
              </a:rPr>
              <a:t>малогабаритное штепсельное реле типа НМШ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состоит из: </a:t>
            </a:r>
            <a:r>
              <a:rPr lang="ru-RU" sz="2000" b="1" dirty="0"/>
              <a:t>сердечника 4</a:t>
            </a:r>
            <a:r>
              <a:rPr lang="ru-RU" sz="2000" dirty="0"/>
              <a:t> с надетыми на него </a:t>
            </a:r>
            <a:r>
              <a:rPr lang="ru-RU" sz="2000" b="1" dirty="0"/>
              <a:t>катушками 5 и 6</a:t>
            </a:r>
            <a:r>
              <a:rPr lang="ru-RU" sz="2000" dirty="0"/>
              <a:t>, Г-образного </a:t>
            </a:r>
            <a:r>
              <a:rPr lang="ru-RU" sz="2000" b="1" dirty="0"/>
              <a:t>ярма 2</a:t>
            </a:r>
            <a:r>
              <a:rPr lang="ru-RU" sz="2000" dirty="0"/>
              <a:t> и </a:t>
            </a:r>
            <a:r>
              <a:rPr lang="ru-RU" sz="2000" b="1" dirty="0"/>
              <a:t>якоря 7</a:t>
            </a:r>
            <a:r>
              <a:rPr lang="ru-RU" sz="2000" dirty="0"/>
              <a:t> с </a:t>
            </a:r>
            <a:r>
              <a:rPr lang="ru-RU" sz="2000" b="1" dirty="0"/>
              <a:t>противовесом 3</a:t>
            </a:r>
            <a:r>
              <a:rPr lang="ru-RU" sz="2000" dirty="0"/>
              <a:t>. </a:t>
            </a:r>
            <a:r>
              <a:rPr lang="ru-RU" sz="2000" b="1" dirty="0"/>
              <a:t>Бронзовый упор 8 </a:t>
            </a:r>
            <a:r>
              <a:rPr lang="ru-RU" sz="2000" dirty="0"/>
              <a:t>на якоре исключает его залипание, так как он препятствует касанию якоря в притянутом положении к полюсу сердечника </a:t>
            </a:r>
            <a:r>
              <a:rPr lang="ru-RU" sz="2000" b="1" dirty="0"/>
              <a:t>4</a:t>
            </a:r>
            <a:r>
              <a:rPr lang="ru-RU" sz="2000" dirty="0"/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42252" y="5649665"/>
            <a:ext cx="47352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Условное обозначение нейтрального реле </a:t>
            </a:r>
            <a:r>
              <a:rPr lang="ru-RU" sz="2000" b="1" dirty="0">
                <a:solidFill>
                  <a:srgbClr val="002060"/>
                </a:solidFill>
              </a:rPr>
              <a:t>и его </a:t>
            </a:r>
            <a:r>
              <a:rPr lang="ru-RU" sz="2000" b="1" dirty="0" smtClean="0">
                <a:solidFill>
                  <a:srgbClr val="002060"/>
                </a:solidFill>
              </a:rPr>
              <a:t>контактов постоянного тока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3898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b="5676"/>
          <a:stretch/>
        </p:blipFill>
        <p:spPr>
          <a:xfrm>
            <a:off x="1589053" y="470646"/>
            <a:ext cx="5318780" cy="3523129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3170" y="3892142"/>
            <a:ext cx="9009530" cy="28313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</a:t>
            </a:r>
            <a:r>
              <a:rPr lang="ru-RU" sz="2000" b="1" dirty="0" smtClean="0">
                <a:solidFill>
                  <a:srgbClr val="002060"/>
                </a:solidFill>
              </a:rPr>
              <a:t>Электромагнитные </a:t>
            </a:r>
            <a:r>
              <a:rPr lang="ru-RU" sz="2000" b="1" dirty="0">
                <a:solidFill>
                  <a:srgbClr val="002060"/>
                </a:solidFill>
              </a:rPr>
              <a:t>малогабаритные реле </a:t>
            </a:r>
            <a:r>
              <a:rPr lang="ru-RU" sz="2000" dirty="0"/>
              <a:t>разработаны на базе унифицированной конструкции </a:t>
            </a:r>
            <a:r>
              <a:rPr lang="ru-RU" sz="2000" b="1" dirty="0">
                <a:solidFill>
                  <a:srgbClr val="C00000"/>
                </a:solidFill>
              </a:rPr>
              <a:t>реле РЭЛ </a:t>
            </a:r>
            <a:r>
              <a:rPr lang="ru-RU" sz="2000" dirty="0"/>
              <a:t>для замены реле НМШ, </a:t>
            </a:r>
            <a:r>
              <a:rPr lang="ru-RU" sz="2000" dirty="0" smtClean="0"/>
              <a:t>НМ. </a:t>
            </a:r>
            <a:r>
              <a:rPr lang="ru-RU" sz="2000" dirty="0"/>
              <a:t>Эти реле относятся к реле I класса надежности и предназначены для работы в составе аппаратуры СЦБ, обеспечивающей безопасность движения </a:t>
            </a:r>
            <a:r>
              <a:rPr lang="ru-RU" sz="2000" dirty="0" smtClean="0"/>
              <a:t>поездов.</a:t>
            </a:r>
          </a:p>
          <a:p>
            <a:pPr marL="0" indent="0" algn="just">
              <a:buNone/>
            </a:pPr>
            <a:r>
              <a:rPr lang="ru-RU" sz="2000" dirty="0" smtClean="0"/>
              <a:t>      Промышленность </a:t>
            </a:r>
            <a:r>
              <a:rPr lang="ru-RU" sz="2000" dirty="0"/>
              <a:t>изготавливает следующие типы штепсельных электромагнитных </a:t>
            </a:r>
            <a:r>
              <a:rPr lang="ru-RU" sz="2000" dirty="0" smtClean="0"/>
              <a:t>реле без </a:t>
            </a:r>
            <a:r>
              <a:rPr lang="ru-RU" sz="2000" dirty="0"/>
              <a:t>выпрямительной приставки:</a:t>
            </a:r>
          </a:p>
          <a:p>
            <a:pPr marL="0" indent="0" algn="just">
              <a:buNone/>
            </a:pPr>
            <a:r>
              <a:rPr lang="ru-RU" sz="2000" b="1" dirty="0"/>
              <a:t>РЭЛ1, РЭЛ2, С2 </a:t>
            </a:r>
            <a:r>
              <a:rPr lang="ru-RU" sz="2000" dirty="0"/>
              <a:t>— нейтральные нормально действующие;</a:t>
            </a:r>
          </a:p>
          <a:p>
            <a:pPr marL="0" indent="0" algn="just">
              <a:buNone/>
            </a:pPr>
            <a:r>
              <a:rPr lang="ru-RU" sz="2000" b="1" dirty="0"/>
              <a:t>РЭЛ1М, РЭЛ2М </a:t>
            </a:r>
            <a:r>
              <a:rPr lang="ru-RU" sz="2000" dirty="0"/>
              <a:t>— нейтральные медленно </a:t>
            </a:r>
            <a:r>
              <a:rPr lang="ru-RU" sz="2000" dirty="0" smtClean="0"/>
              <a:t>действующие.</a:t>
            </a:r>
            <a:endParaRPr lang="ru-RU" sz="2000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958" y="1169581"/>
            <a:ext cx="361507" cy="255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07833" y="1967023"/>
            <a:ext cx="287079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83013" y="1967023"/>
            <a:ext cx="265814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1935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659232"/>
            <a:ext cx="9009530" cy="244573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На </a:t>
            </a:r>
            <a:r>
              <a:rPr lang="ru-RU" sz="2000" dirty="0"/>
              <a:t>якоре </a:t>
            </a:r>
            <a:r>
              <a:rPr lang="ru-RU" sz="2000" dirty="0" smtClean="0"/>
              <a:t>прикреплена </a:t>
            </a:r>
            <a:r>
              <a:rPr lang="ru-RU" sz="2000" b="1" dirty="0"/>
              <a:t>бронзовая пластина 4</a:t>
            </a:r>
            <a:r>
              <a:rPr lang="ru-RU" sz="2000" dirty="0"/>
              <a:t>, которая обеспечивает зазор </a:t>
            </a:r>
            <a:r>
              <a:rPr lang="ru-RU" sz="2000" dirty="0" smtClean="0"/>
              <a:t>между якорем </a:t>
            </a:r>
            <a:r>
              <a:rPr lang="ru-RU" sz="2000" dirty="0"/>
              <a:t>и обоими сердечниками. Для утяжеления якоря имеются </a:t>
            </a:r>
            <a:r>
              <a:rPr lang="ru-RU" sz="2000" b="1" dirty="0" smtClean="0"/>
              <a:t>два</a:t>
            </a:r>
            <a:r>
              <a:rPr lang="ru-RU" sz="2000" dirty="0" smtClean="0"/>
              <a:t> </a:t>
            </a:r>
            <a:r>
              <a:rPr lang="ru-RU" sz="2000" b="1" dirty="0" smtClean="0"/>
              <a:t>груза 3</a:t>
            </a:r>
            <a:r>
              <a:rPr lang="ru-RU" sz="2000" dirty="0" smtClean="0"/>
              <a:t>, </a:t>
            </a:r>
            <a:r>
              <a:rPr lang="ru-RU" sz="2000" dirty="0"/>
              <a:t>которые закреплены на якоре изгибом </a:t>
            </a:r>
            <a:r>
              <a:rPr lang="ru-RU" sz="2000" b="1" dirty="0"/>
              <a:t>планки 7</a:t>
            </a:r>
            <a:r>
              <a:rPr lang="ru-RU" sz="2000" dirty="0"/>
              <a:t>.</a:t>
            </a:r>
          </a:p>
          <a:p>
            <a:pPr marL="0" indent="0" algn="just">
              <a:buNone/>
            </a:pPr>
            <a:r>
              <a:rPr lang="ru-RU" sz="2000" dirty="0" smtClean="0"/>
              <a:t>        Контактная </a:t>
            </a:r>
            <a:r>
              <a:rPr lang="ru-RU" sz="2000" dirty="0"/>
              <a:t>система содержит восемь независимых </a:t>
            </a:r>
            <a:r>
              <a:rPr lang="ru-RU" sz="2000" dirty="0" smtClean="0"/>
              <a:t>контактов. Каждый </a:t>
            </a:r>
            <a:r>
              <a:rPr lang="ru-RU" sz="2000" dirty="0"/>
              <a:t>переключающий контакт состоит из </a:t>
            </a:r>
            <a:r>
              <a:rPr lang="ru-RU" sz="2000" b="1" dirty="0"/>
              <a:t>фронтового 8, </a:t>
            </a:r>
            <a:r>
              <a:rPr lang="ru-RU" sz="2000" b="1" dirty="0" smtClean="0"/>
              <a:t>подвижного </a:t>
            </a:r>
            <a:r>
              <a:rPr lang="ru-RU" sz="2000" b="1" dirty="0"/>
              <a:t>9 и тылового 10 </a:t>
            </a:r>
            <a:r>
              <a:rPr lang="ru-RU" sz="2000" dirty="0"/>
              <a:t>контактов. Контактная система </a:t>
            </a:r>
            <a:r>
              <a:rPr lang="ru-RU" sz="2000" dirty="0" smtClean="0"/>
              <a:t>выполнена </a:t>
            </a:r>
            <a:r>
              <a:rPr lang="ru-RU" sz="2000" dirty="0"/>
              <a:t>в виде отдельного узла, закрепленного на ярме. Контакты </a:t>
            </a:r>
            <a:r>
              <a:rPr lang="ru-RU" sz="2000" dirty="0" smtClean="0"/>
              <a:t>размещены </a:t>
            </a:r>
            <a:r>
              <a:rPr lang="ru-RU" sz="2000" dirty="0"/>
              <a:t>в один ряд. Реле закрыто прозрачным колпаком </a:t>
            </a:r>
            <a:r>
              <a:rPr lang="ru-RU" sz="2000" dirty="0" smtClean="0"/>
              <a:t>и запломбировано</a:t>
            </a:r>
            <a:r>
              <a:rPr lang="ru-RU" sz="2000" dirty="0"/>
              <a:t>.</a:t>
            </a: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71" y="378198"/>
            <a:ext cx="4191291" cy="32810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25762" y="49922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      Реле </a:t>
            </a:r>
            <a:r>
              <a:rPr lang="ru-RU" sz="2000" b="1" dirty="0">
                <a:solidFill>
                  <a:srgbClr val="C00000"/>
                </a:solidFill>
              </a:rPr>
              <a:t>РЭЛ </a:t>
            </a:r>
            <a:r>
              <a:rPr lang="ru-RU" sz="2000" dirty="0"/>
              <a:t>имеет </a:t>
            </a:r>
            <a:r>
              <a:rPr lang="ru-RU" sz="2000" b="1" dirty="0">
                <a:solidFill>
                  <a:srgbClr val="C00000"/>
                </a:solidFill>
              </a:rPr>
              <a:t>две независимые обмотки </a:t>
            </a:r>
            <a:r>
              <a:rPr lang="ru-RU" sz="2000" b="1" dirty="0"/>
              <a:t>2</a:t>
            </a:r>
            <a:r>
              <a:rPr lang="ru-RU" sz="2000" dirty="0">
                <a:solidFill>
                  <a:srgbClr val="C00000"/>
                </a:solidFill>
              </a:rPr>
              <a:t>,</a:t>
            </a:r>
            <a:r>
              <a:rPr lang="ru-RU" sz="2000" dirty="0"/>
              <a:t> каждая из которых состоит из двух катушек, расположенных на разных сердечниках. Магнитная система реле разветвленная, содержит </a:t>
            </a:r>
            <a:r>
              <a:rPr lang="ru-RU" sz="2000" b="1" dirty="0"/>
              <a:t>якорь 5, ярмо 1 и два сердечника 11</a:t>
            </a:r>
            <a:r>
              <a:rPr lang="ru-RU" sz="2000" dirty="0"/>
              <a:t>, на каждом из которых расположено по две катушки. Якорь закреплен на ярме при помощи </a:t>
            </a:r>
            <a:r>
              <a:rPr lang="ru-RU" sz="2000" b="1" dirty="0"/>
              <a:t>скобы 6</a:t>
            </a:r>
            <a:r>
              <a:rPr lang="ru-RU" sz="2000" dirty="0"/>
              <a:t> и может свободно поворачиваться при работе реле. </a:t>
            </a:r>
          </a:p>
        </p:txBody>
      </p:sp>
    </p:spTree>
    <p:extLst>
      <p:ext uri="{BB962C8B-B14F-4D97-AF65-F5344CB8AC3E}">
        <p14:creationId xmlns:p14="http://schemas.microsoft.com/office/powerpoint/2010/main" val="4263490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7235" y="4141694"/>
            <a:ext cx="9009530" cy="260872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Поляризованные </a:t>
            </a:r>
            <a:r>
              <a:rPr lang="ru-RU" sz="2000" b="1" u="sng" dirty="0">
                <a:solidFill>
                  <a:srgbClr val="C00000"/>
                </a:solidFill>
              </a:rPr>
              <a:t>импульсные реле </a:t>
            </a:r>
            <a:r>
              <a:rPr lang="ru-RU" sz="2000" b="1" dirty="0"/>
              <a:t>нашли широкое </a:t>
            </a:r>
            <a:r>
              <a:rPr lang="ru-RU" sz="2000" b="1" dirty="0" smtClean="0"/>
              <a:t>применение </a:t>
            </a:r>
            <a:r>
              <a:rPr lang="ru-RU" sz="2000" dirty="0" smtClean="0"/>
              <a:t>в </a:t>
            </a:r>
            <a:r>
              <a:rPr lang="ru-RU" sz="2000" dirty="0"/>
              <a:t>устройствах СЦБ </a:t>
            </a:r>
            <a:r>
              <a:rPr lang="ru-RU" sz="2000" b="1" dirty="0">
                <a:solidFill>
                  <a:srgbClr val="002060"/>
                </a:solidFill>
              </a:rPr>
              <a:t>в качестве путевых реле в перегонных </a:t>
            </a:r>
            <a:r>
              <a:rPr lang="ru-RU" sz="2000" b="1" dirty="0" smtClean="0">
                <a:solidFill>
                  <a:srgbClr val="002060"/>
                </a:solidFill>
              </a:rPr>
              <a:t>рельсовых </a:t>
            </a:r>
            <a:r>
              <a:rPr lang="ru-RU" sz="2000" b="1" dirty="0">
                <a:solidFill>
                  <a:srgbClr val="002060"/>
                </a:solidFill>
              </a:rPr>
              <a:t>цепях</a:t>
            </a:r>
            <a:r>
              <a:rPr lang="ru-RU" sz="2000" dirty="0"/>
              <a:t>, так как они обладают высокой чувствительностью </a:t>
            </a:r>
            <a:r>
              <a:rPr lang="ru-RU" sz="2000" dirty="0" smtClean="0"/>
              <a:t>и большой </a:t>
            </a:r>
            <a:r>
              <a:rPr lang="ru-RU" sz="2000" dirty="0"/>
              <a:t>скоростью срабатывания от импульсов тока. </a:t>
            </a:r>
            <a:r>
              <a:rPr lang="ru-RU" sz="2000" dirty="0" smtClean="0"/>
              <a:t>Импульсные реле </a:t>
            </a:r>
            <a:r>
              <a:rPr lang="ru-RU" sz="2000" dirty="0"/>
              <a:t>в цепях постоянного тока благодаря регулировке </a:t>
            </a:r>
            <a:r>
              <a:rPr lang="ru-RU" sz="2000" dirty="0" smtClean="0"/>
              <a:t>положения якоря </a:t>
            </a:r>
            <a:r>
              <a:rPr lang="ru-RU" sz="2000" dirty="0"/>
              <a:t>в магнитной системе могут работать от токов одного </a:t>
            </a:r>
            <a:r>
              <a:rPr lang="ru-RU" sz="2000" dirty="0" smtClean="0"/>
              <a:t>направления </a:t>
            </a:r>
            <a:r>
              <a:rPr lang="ru-RU" sz="2000" dirty="0"/>
              <a:t>или токов разных направлений, т.е. обладают </a:t>
            </a:r>
            <a:r>
              <a:rPr lang="ru-RU" sz="2000" dirty="0" smtClean="0"/>
              <a:t>избирательностью </a:t>
            </a:r>
            <a:r>
              <a:rPr lang="ru-RU" sz="2000" dirty="0"/>
              <a:t>к направлению постоянного тока. В устройствах СЦБ </a:t>
            </a:r>
            <a:r>
              <a:rPr lang="ru-RU" sz="2000" dirty="0" smtClean="0"/>
              <a:t>наибольшее </a:t>
            </a:r>
            <a:r>
              <a:rPr lang="ru-RU" sz="2000" dirty="0"/>
              <a:t>распространение получили импульсные </a:t>
            </a:r>
            <a:r>
              <a:rPr lang="ru-RU" sz="2000" dirty="0" smtClean="0"/>
              <a:t>малогабаритные штепсельные </a:t>
            </a:r>
            <a:r>
              <a:rPr lang="ru-RU" sz="2000" b="1" dirty="0"/>
              <a:t>реле типа ИМШ</a:t>
            </a:r>
            <a:r>
              <a:rPr lang="ru-RU" sz="2000" dirty="0"/>
              <a:t>.</a:t>
            </a: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031" t="4577" r="4626" b="16816"/>
          <a:stretch/>
        </p:blipFill>
        <p:spPr>
          <a:xfrm>
            <a:off x="1228147" y="349624"/>
            <a:ext cx="5882336" cy="382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1407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138017"/>
            <a:ext cx="9009530" cy="271998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Поляризованное </a:t>
            </a:r>
            <a:r>
              <a:rPr lang="ru-RU" sz="2000" b="1" u="sng" dirty="0">
                <a:solidFill>
                  <a:srgbClr val="C00000"/>
                </a:solidFill>
              </a:rPr>
              <a:t>реле ИМШ</a:t>
            </a:r>
            <a:r>
              <a:rPr lang="ru-RU" sz="2000" b="1" dirty="0">
                <a:solidFill>
                  <a:srgbClr val="C00000"/>
                </a:solidFill>
              </a:rPr>
              <a:t>. </a:t>
            </a:r>
            <a:r>
              <a:rPr lang="ru-RU" sz="2000" dirty="0"/>
              <a:t>Оно двухпозиционное, имеет в </a:t>
            </a:r>
            <a:r>
              <a:rPr lang="ru-RU" sz="2000" dirty="0" smtClean="0"/>
              <a:t>магнитной </a:t>
            </a:r>
            <a:r>
              <a:rPr lang="ru-RU" sz="2000" dirty="0"/>
              <a:t>системе постоянный </a:t>
            </a:r>
            <a:r>
              <a:rPr lang="ru-RU" sz="2000" dirty="0" smtClean="0"/>
              <a:t>магнит (5), </a:t>
            </a:r>
            <a:r>
              <a:rPr lang="ru-RU" sz="2000" dirty="0"/>
              <a:t>под действием которого </a:t>
            </a:r>
            <a:r>
              <a:rPr lang="ru-RU" sz="2000" dirty="0" smtClean="0"/>
              <a:t>якорь (3) переключается </a:t>
            </a:r>
            <a:r>
              <a:rPr lang="ru-RU" sz="2000" dirty="0"/>
              <a:t>из одного положения в другое в зависимости от </a:t>
            </a:r>
            <a:r>
              <a:rPr lang="ru-RU" sz="2000" dirty="0" smtClean="0"/>
              <a:t>направления </a:t>
            </a:r>
            <a:r>
              <a:rPr lang="ru-RU" sz="2000" dirty="0"/>
              <a:t>тока в обмотке реле.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i="1" dirty="0" smtClean="0"/>
              <a:t>Реле </a:t>
            </a:r>
            <a:r>
              <a:rPr lang="ru-RU" sz="2000" i="1" dirty="0"/>
              <a:t>ИМШ быстродействующее </a:t>
            </a:r>
            <a:r>
              <a:rPr lang="ru-RU" sz="2000" i="1" dirty="0" smtClean="0"/>
              <a:t>и не </a:t>
            </a:r>
            <a:r>
              <a:rPr lang="ru-RU" sz="2000" i="1" dirty="0"/>
              <a:t>относится к реле 1 класса надежности. </a:t>
            </a:r>
            <a:endParaRPr lang="ru-RU" sz="2000" i="1" dirty="0" smtClean="0"/>
          </a:p>
          <a:p>
            <a:pPr marL="0" indent="0" algn="just">
              <a:buNone/>
            </a:pPr>
            <a:r>
              <a:rPr lang="ru-RU" sz="2000" dirty="0" smtClean="0"/>
              <a:t>     </a:t>
            </a:r>
            <a:r>
              <a:rPr lang="ru-RU" sz="2000" b="1" dirty="0" smtClean="0"/>
              <a:t>Оно </a:t>
            </a:r>
            <a:r>
              <a:rPr lang="ru-RU" sz="2000" b="1" dirty="0">
                <a:solidFill>
                  <a:srgbClr val="002060"/>
                </a:solidFill>
              </a:rPr>
              <a:t>предназначено </a:t>
            </a:r>
            <a:r>
              <a:rPr lang="ru-RU" sz="2000" dirty="0"/>
              <a:t>для импульсной работы, их магнитная система может выполняться с </a:t>
            </a:r>
            <a:r>
              <a:rPr lang="ru-RU" sz="2000" dirty="0" smtClean="0"/>
              <a:t>нейтральной </a:t>
            </a:r>
            <a:r>
              <a:rPr lang="ru-RU" sz="2000" dirty="0"/>
              <a:t>регулировкой якоря и с регулировкой на преобладание</a:t>
            </a:r>
            <a:r>
              <a:rPr lang="ru-RU" sz="2000" dirty="0" smtClean="0"/>
              <a:t>, т.е</a:t>
            </a:r>
            <a:r>
              <a:rPr lang="ru-RU" sz="2000" dirty="0"/>
              <a:t>. с возвращением его в исходное положение при выключении тока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43" y="515791"/>
            <a:ext cx="3734919" cy="3388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640" y="327694"/>
            <a:ext cx="2542252" cy="3765178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4325762" y="2501153"/>
            <a:ext cx="2021250" cy="6589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325762" y="1707776"/>
            <a:ext cx="2021250" cy="11430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581835" y="941294"/>
            <a:ext cx="3765177" cy="23532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348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7235" y="5173943"/>
            <a:ext cx="8982636" cy="15495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</a:t>
            </a:r>
            <a:r>
              <a:rPr lang="ru-RU" sz="2000" b="1" dirty="0" smtClean="0"/>
              <a:t>В </a:t>
            </a:r>
            <a:r>
              <a:rPr lang="ru-RU" sz="2000" b="1" dirty="0"/>
              <a:t>системах регулирования движения поездов применяются </a:t>
            </a:r>
            <a:r>
              <a:rPr lang="ru-RU" sz="2000" b="1" dirty="0">
                <a:solidFill>
                  <a:srgbClr val="C00000"/>
                </a:solidFill>
              </a:rPr>
              <a:t>реле</a:t>
            </a:r>
            <a:r>
              <a:rPr lang="ru-RU" sz="2000" b="1" dirty="0" smtClean="0">
                <a:solidFill>
                  <a:srgbClr val="C00000"/>
                </a:solidFill>
              </a:rPr>
              <a:t>,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с </a:t>
            </a:r>
            <a:r>
              <a:rPr lang="ru-RU" sz="2000" b="1" dirty="0">
                <a:solidFill>
                  <a:srgbClr val="002060"/>
                </a:solidFill>
              </a:rPr>
              <a:t>помощью которых производя</a:t>
            </a:r>
            <a:r>
              <a:rPr lang="ru-RU" sz="2000" dirty="0"/>
              <a:t>т </a:t>
            </a:r>
            <a:r>
              <a:rPr lang="ru-RU" sz="2000" b="1" dirty="0">
                <a:solidFill>
                  <a:srgbClr val="002060"/>
                </a:solidFill>
              </a:rPr>
              <a:t>различные переключения </a:t>
            </a:r>
            <a:r>
              <a:rPr lang="ru-RU" sz="2000" b="1" dirty="0" smtClean="0">
                <a:solidFill>
                  <a:srgbClr val="002060"/>
                </a:solidFill>
              </a:rPr>
              <a:t>электрических </a:t>
            </a:r>
            <a:r>
              <a:rPr lang="ru-RU" sz="2000" b="1" dirty="0">
                <a:solidFill>
                  <a:srgbClr val="002060"/>
                </a:solidFill>
              </a:rPr>
              <a:t>цепей </a:t>
            </a:r>
            <a:r>
              <a:rPr lang="ru-RU" sz="2000" dirty="0"/>
              <a:t>для осуществления схемных зависимостей между </a:t>
            </a:r>
            <a:r>
              <a:rPr lang="ru-RU" sz="2000" dirty="0" smtClean="0"/>
              <a:t>состоянием </a:t>
            </a:r>
            <a:r>
              <a:rPr lang="ru-RU" sz="2000" dirty="0"/>
              <a:t>пути, положением стрелок и показанием сигнала, </a:t>
            </a:r>
            <a:r>
              <a:rPr lang="ru-RU" sz="2000" dirty="0" smtClean="0"/>
              <a:t>необходимых </a:t>
            </a:r>
            <a:r>
              <a:rPr lang="ru-RU" sz="2000" dirty="0"/>
              <a:t>для обеспечения безопасности движения </a:t>
            </a:r>
            <a:r>
              <a:rPr lang="ru-RU" sz="2000" dirty="0" smtClean="0"/>
              <a:t>поездов.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940" b="3646"/>
          <a:stretch/>
        </p:blipFill>
        <p:spPr>
          <a:xfrm>
            <a:off x="654423" y="591671"/>
            <a:ext cx="7620000" cy="45822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87297" y="852790"/>
            <a:ext cx="1902572" cy="10156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   Пост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электрической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централизации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451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305" r="33632"/>
          <a:stretch/>
        </p:blipFill>
        <p:spPr>
          <a:xfrm>
            <a:off x="-1" y="235323"/>
            <a:ext cx="4303059" cy="3623983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164398" y="921121"/>
            <a:ext cx="4876173" cy="383644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Реле ИМШ </a:t>
            </a:r>
            <a:r>
              <a:rPr lang="ru-RU" sz="2000" dirty="0" smtClean="0"/>
              <a:t>состоит из </a:t>
            </a:r>
            <a:r>
              <a:rPr lang="ru-RU" sz="2000" b="1" dirty="0"/>
              <a:t>постоянного магнита 2, катушки 3,</a:t>
            </a:r>
            <a:r>
              <a:rPr lang="ru-RU" sz="2000" dirty="0"/>
              <a:t> внутри которой </a:t>
            </a:r>
            <a:r>
              <a:rPr lang="ru-RU" sz="2000" dirty="0" smtClean="0"/>
              <a:t>расположен легкий </a:t>
            </a:r>
            <a:r>
              <a:rPr lang="ru-RU" sz="2000" dirty="0"/>
              <a:t>якорь, укрепленный снизу на </a:t>
            </a:r>
            <a:r>
              <a:rPr lang="ru-RU" sz="2000" b="1" dirty="0"/>
              <a:t>металлическом основании 8 </a:t>
            </a:r>
            <a:r>
              <a:rPr lang="ru-RU" sz="2000" dirty="0" smtClean="0"/>
              <a:t>с </a:t>
            </a:r>
            <a:r>
              <a:rPr lang="ru-RU" sz="2000" b="1" dirty="0" smtClean="0"/>
              <a:t>подвижными </a:t>
            </a:r>
            <a:r>
              <a:rPr lang="ru-RU" sz="2000" b="1" dirty="0"/>
              <a:t>контактами 6</a:t>
            </a:r>
            <a:r>
              <a:rPr lang="ru-RU" sz="2000" dirty="0"/>
              <a:t>, </a:t>
            </a:r>
            <a:r>
              <a:rPr lang="ru-RU" sz="2000" b="1" dirty="0"/>
              <a:t>магнитопровод 4 </a:t>
            </a:r>
            <a:r>
              <a:rPr lang="ru-RU" sz="2000" dirty="0"/>
              <a:t>с </a:t>
            </a:r>
            <a:r>
              <a:rPr lang="ru-RU" sz="2000" b="1" dirty="0"/>
              <a:t>четырьмя </a:t>
            </a:r>
            <a:r>
              <a:rPr lang="ru-RU" sz="2000" b="1" dirty="0" smtClean="0"/>
              <a:t>полюсными </a:t>
            </a:r>
            <a:r>
              <a:rPr lang="ru-RU" sz="2000" b="1" dirty="0"/>
              <a:t>наконечниками 1 </a:t>
            </a:r>
            <a:r>
              <a:rPr lang="ru-RU" sz="2000" dirty="0"/>
              <a:t>в виде винтов. Детали магнитной </a:t>
            </a:r>
            <a:r>
              <a:rPr lang="ru-RU" sz="2000" dirty="0" smtClean="0"/>
              <a:t>системы смонтированы </a:t>
            </a:r>
            <a:r>
              <a:rPr lang="ru-RU" sz="2000" dirty="0"/>
              <a:t>на </a:t>
            </a:r>
            <a:r>
              <a:rPr lang="ru-RU" sz="2000" b="1" dirty="0"/>
              <a:t>корпусе 7</a:t>
            </a:r>
            <a:r>
              <a:rPr lang="ru-RU" sz="2000" dirty="0"/>
              <a:t> и закрыты колпаком с ручкой. </a:t>
            </a:r>
            <a:r>
              <a:rPr lang="ru-RU" sz="2000" b="1" dirty="0" smtClean="0"/>
              <a:t>Контактная </a:t>
            </a:r>
            <a:r>
              <a:rPr lang="ru-RU" sz="2000" b="1" dirty="0"/>
              <a:t>система </a:t>
            </a:r>
            <a:r>
              <a:rPr lang="ru-RU" sz="2000" dirty="0"/>
              <a:t>состоит из контактов </a:t>
            </a:r>
            <a:r>
              <a:rPr lang="ru-RU" sz="2000" b="1" dirty="0"/>
              <a:t>неподвижных 5 и подвижных </a:t>
            </a:r>
            <a:r>
              <a:rPr lang="ru-RU" sz="2000" b="1" dirty="0" smtClean="0"/>
              <a:t>6. </a:t>
            </a:r>
            <a:r>
              <a:rPr lang="ru-RU" sz="2000" dirty="0" smtClean="0"/>
              <a:t>Переключение </a:t>
            </a:r>
            <a:r>
              <a:rPr lang="ru-RU" sz="2000" dirty="0"/>
              <a:t>якоря и контактов происходит при прохождении </a:t>
            </a:r>
            <a:r>
              <a:rPr lang="ru-RU" sz="2000" dirty="0" smtClean="0"/>
              <a:t>через </a:t>
            </a:r>
            <a:r>
              <a:rPr lang="ru-RU" sz="2000" dirty="0"/>
              <a:t>катушку импульса тока.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71075" t="10585"/>
          <a:stretch/>
        </p:blipFill>
        <p:spPr>
          <a:xfrm>
            <a:off x="123119" y="3700754"/>
            <a:ext cx="1692234" cy="26894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938473" y="5045460"/>
            <a:ext cx="70907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Условное обозначение импульсного реле и его </a:t>
            </a:r>
            <a:r>
              <a:rPr lang="ru-RU" sz="2000" b="1" dirty="0" smtClean="0">
                <a:solidFill>
                  <a:srgbClr val="002060"/>
                </a:solidFill>
              </a:rPr>
              <a:t>контактов. </a:t>
            </a:r>
            <a:r>
              <a:rPr lang="ru-RU" sz="2000" dirty="0" smtClean="0"/>
              <a:t>Плюсовой </a:t>
            </a:r>
            <a:r>
              <a:rPr lang="ru-RU" sz="2000" dirty="0"/>
              <a:t>вывод обмотки реле и положение контакта Н, замыкающегося при прохождении тока прямой полярности, изображены вертикальной чертой.</a:t>
            </a:r>
          </a:p>
        </p:txBody>
      </p:sp>
    </p:spTree>
    <p:extLst>
      <p:ext uri="{BB962C8B-B14F-4D97-AF65-F5344CB8AC3E}">
        <p14:creationId xmlns:p14="http://schemas.microsoft.com/office/powerpoint/2010/main" val="3412752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48295" b="73200"/>
          <a:stretch/>
        </p:blipFill>
        <p:spPr>
          <a:xfrm>
            <a:off x="4105760" y="2961161"/>
            <a:ext cx="3262529" cy="10718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295775" y="4052071"/>
            <a:ext cx="50343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Условные обозначения комбинированного реле и его </a:t>
            </a:r>
            <a:r>
              <a:rPr lang="ru-RU" sz="2000" b="1" dirty="0" smtClean="0">
                <a:solidFill>
                  <a:srgbClr val="002060"/>
                </a:solidFill>
              </a:rPr>
              <a:t>контактов.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99690" y="452450"/>
            <a:ext cx="344493" cy="714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4128" y="452450"/>
            <a:ext cx="351040" cy="35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18152" y="3015884"/>
            <a:ext cx="351040" cy="359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3786" y="4868239"/>
            <a:ext cx="90116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/>
              <a:t>      </a:t>
            </a:r>
            <a:r>
              <a:rPr lang="ru-RU" sz="2000" b="1" i="1" dirty="0" smtClean="0">
                <a:solidFill>
                  <a:srgbClr val="002060"/>
                </a:solidFill>
              </a:rPr>
              <a:t>Реле </a:t>
            </a:r>
            <a:r>
              <a:rPr lang="ru-RU" sz="2000" b="1" i="1" dirty="0"/>
              <a:t>предназначены</a:t>
            </a:r>
            <a:r>
              <a:rPr lang="ru-RU" sz="2000" i="1" dirty="0"/>
              <a:t> для осуществления электрических зависимостей в устройствах автоматики и телемеханики </a:t>
            </a:r>
            <a:r>
              <a:rPr lang="ru-RU" sz="2000" i="1" dirty="0" smtClean="0"/>
              <a:t>и </a:t>
            </a:r>
            <a:r>
              <a:rPr lang="ru-RU" sz="2000" i="1" dirty="0"/>
              <a:t>изготовляются следующих типов</a:t>
            </a:r>
            <a:r>
              <a:rPr lang="ru-RU" sz="2000" i="1" dirty="0" smtClean="0"/>
              <a:t>: —</a:t>
            </a:r>
            <a:r>
              <a:rPr lang="ru-RU" sz="2000" i="1" dirty="0"/>
              <a:t>КМШ-3000, КМШ-750, КМШ-450 — штепсельные (в колпаке), </a:t>
            </a:r>
            <a:r>
              <a:rPr lang="ru-RU" sz="2000" i="1" dirty="0" smtClean="0"/>
              <a:t> </a:t>
            </a:r>
            <a:r>
              <a:rPr lang="ru-RU" sz="2000" i="1" dirty="0"/>
              <a:t>устанавливаются на стативах и в релейных шкафах</a:t>
            </a:r>
            <a:r>
              <a:rPr lang="ru-RU" sz="2000" i="1" dirty="0" smtClean="0"/>
              <a:t>; —</a:t>
            </a:r>
            <a:r>
              <a:rPr lang="ru-RU" sz="2000" i="1" dirty="0"/>
              <a:t>КМ-3000, КМ-450 — нештепсельные (открытые</a:t>
            </a:r>
            <a:r>
              <a:rPr lang="ru-RU" sz="2000" i="1" dirty="0" smtClean="0"/>
              <a:t>). </a:t>
            </a:r>
            <a:endParaRPr lang="ru-RU" sz="2000" i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319404" y="713398"/>
            <a:ext cx="5786383" cy="21997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>
                <a:solidFill>
                  <a:srgbClr val="C00000"/>
                </a:solidFill>
              </a:rPr>
              <a:t>Комбинированное малогабаритное реле типа </a:t>
            </a:r>
            <a:r>
              <a:rPr lang="ru-RU" sz="2000" b="1" u="sng" dirty="0" smtClean="0">
                <a:solidFill>
                  <a:srgbClr val="C00000"/>
                </a:solidFill>
              </a:rPr>
              <a:t>КМШ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/>
              <a:t>состоит </a:t>
            </a:r>
            <a:r>
              <a:rPr lang="ru-RU" sz="2000" dirty="0"/>
              <a:t>из </a:t>
            </a:r>
            <a:r>
              <a:rPr lang="ru-RU" sz="2000" b="1" dirty="0"/>
              <a:t>двух катушек 1 и 4</a:t>
            </a:r>
            <a:r>
              <a:rPr lang="ru-RU" sz="2000" dirty="0"/>
              <a:t>, надетых на </a:t>
            </a:r>
            <a:r>
              <a:rPr lang="ru-RU" sz="2000" b="1" dirty="0"/>
              <a:t>сердечники 2</a:t>
            </a:r>
            <a:r>
              <a:rPr lang="ru-RU" sz="2000" dirty="0"/>
              <a:t>, </a:t>
            </a:r>
            <a:r>
              <a:rPr lang="ru-RU" sz="2000" b="1" dirty="0" smtClean="0"/>
              <a:t>нейтрального </a:t>
            </a:r>
            <a:r>
              <a:rPr lang="ru-RU" sz="2000" b="1" dirty="0"/>
              <a:t>якоря 7 </a:t>
            </a:r>
            <a:r>
              <a:rPr lang="ru-RU" sz="2000" dirty="0"/>
              <a:t>и </a:t>
            </a:r>
            <a:r>
              <a:rPr lang="ru-RU" sz="2000" b="1" dirty="0"/>
              <a:t>постоянного магнита 3</a:t>
            </a:r>
            <a:r>
              <a:rPr lang="ru-RU" sz="2000" dirty="0"/>
              <a:t>, с которым связан </a:t>
            </a:r>
            <a:r>
              <a:rPr lang="ru-RU" sz="2000" b="1" dirty="0" smtClean="0"/>
              <a:t>поляризованный якорь 5. </a:t>
            </a:r>
            <a:r>
              <a:rPr lang="ru-RU" sz="2000" dirty="0" smtClean="0"/>
              <a:t>Нейтральный </a:t>
            </a:r>
            <a:r>
              <a:rPr lang="ru-RU" sz="2000" dirty="0"/>
              <a:t>и поляризованный якоря </a:t>
            </a:r>
            <a:r>
              <a:rPr lang="ru-RU" sz="2000" dirty="0" smtClean="0"/>
              <a:t>с помощью </a:t>
            </a:r>
            <a:r>
              <a:rPr lang="ru-RU" sz="2000" b="1" dirty="0"/>
              <a:t>тяг 6 и 8 </a:t>
            </a:r>
            <a:r>
              <a:rPr lang="ru-RU" sz="2000" dirty="0"/>
              <a:t>переключают контакты. </a:t>
            </a: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7" y="561550"/>
            <a:ext cx="3143250" cy="3876675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69648" y="1018830"/>
            <a:ext cx="175520" cy="1605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838583" y="1018830"/>
            <a:ext cx="245129" cy="1893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62545" y="83881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1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09702" y="79773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4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64231" y="416859"/>
            <a:ext cx="254334" cy="2814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18394" y="17764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357408" y="3100033"/>
            <a:ext cx="261157" cy="1113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121020" y="307313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7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665752" y="352403"/>
            <a:ext cx="0" cy="9728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514909" y="6967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3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269237" y="2662032"/>
            <a:ext cx="349328" cy="976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65096" y="260525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5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512233" y="3442471"/>
            <a:ext cx="281143" cy="1091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1765526" y="289635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6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V="1">
            <a:off x="1514909" y="3100033"/>
            <a:ext cx="301686" cy="556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75371" y="338635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116761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341" y="3738283"/>
            <a:ext cx="9009530" cy="31197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Комбинированные </a:t>
            </a:r>
            <a:r>
              <a:rPr lang="ru-RU" sz="2000" b="1" dirty="0">
                <a:solidFill>
                  <a:srgbClr val="C00000"/>
                </a:solidFill>
              </a:rPr>
              <a:t>реле КМШ, </a:t>
            </a:r>
            <a:r>
              <a:rPr lang="ru-RU" sz="2000" b="1" dirty="0" smtClean="0">
                <a:solidFill>
                  <a:srgbClr val="C00000"/>
                </a:solidFill>
              </a:rPr>
              <a:t>КШ  </a:t>
            </a:r>
            <a:r>
              <a:rPr lang="ru-RU" sz="2000" b="1" dirty="0" smtClean="0"/>
              <a:t>трехпозиционные</a:t>
            </a:r>
            <a:r>
              <a:rPr lang="ru-RU" sz="2000" dirty="0" smtClean="0"/>
              <a:t> </a:t>
            </a:r>
            <a:r>
              <a:rPr lang="ru-RU" sz="2000" dirty="0"/>
              <a:t>с </a:t>
            </a:r>
            <a:r>
              <a:rPr lang="ru-RU" sz="2000" dirty="0" smtClean="0"/>
              <a:t>нейтрально </a:t>
            </a:r>
            <a:r>
              <a:rPr lang="ru-RU" sz="2000" dirty="0"/>
              <a:t>поляризованной системой, имеющей </a:t>
            </a:r>
            <a:r>
              <a:rPr lang="ru-RU" sz="2000" b="1" dirty="0"/>
              <a:t>один </a:t>
            </a:r>
            <a:r>
              <a:rPr lang="ru-RU" sz="2000" b="1" dirty="0" smtClean="0"/>
              <a:t>нейтральный (7) и один </a:t>
            </a:r>
            <a:r>
              <a:rPr lang="ru-RU" sz="2000" b="1" dirty="0"/>
              <a:t>поляризованный </a:t>
            </a:r>
            <a:r>
              <a:rPr lang="ru-RU" sz="2000" b="1" dirty="0" smtClean="0"/>
              <a:t>якорь (5)</a:t>
            </a:r>
            <a:r>
              <a:rPr lang="ru-RU" sz="2000" dirty="0" smtClean="0"/>
              <a:t>. </a:t>
            </a:r>
            <a:r>
              <a:rPr lang="ru-RU" sz="2000" b="1" dirty="0">
                <a:solidFill>
                  <a:srgbClr val="002060"/>
                </a:solidFill>
              </a:rPr>
              <a:t>Нейтральный якорь </a:t>
            </a:r>
            <a:r>
              <a:rPr lang="ru-RU" sz="2000" dirty="0"/>
              <a:t>этих реле </a:t>
            </a:r>
            <a:r>
              <a:rPr lang="ru-RU" sz="2000" dirty="0" smtClean="0"/>
              <a:t>устроен </a:t>
            </a:r>
            <a:r>
              <a:rPr lang="ru-RU" sz="2000" dirty="0"/>
              <a:t>и работает так же, как и у нейтральных реле, т.е. </a:t>
            </a:r>
            <a:r>
              <a:rPr lang="ru-RU" sz="2000" dirty="0">
                <a:solidFill>
                  <a:srgbClr val="002060"/>
                </a:solidFill>
              </a:rPr>
              <a:t>его </a:t>
            </a:r>
            <a:r>
              <a:rPr lang="ru-RU" sz="2000" dirty="0" smtClean="0">
                <a:solidFill>
                  <a:srgbClr val="002060"/>
                </a:solidFill>
              </a:rPr>
              <a:t>переключение </a:t>
            </a:r>
            <a:r>
              <a:rPr lang="ru-RU" sz="2000" dirty="0">
                <a:solidFill>
                  <a:srgbClr val="002060"/>
                </a:solidFill>
              </a:rPr>
              <a:t>не зависит от полярности постоянного тока в обмотке реле</a:t>
            </a:r>
            <a:r>
              <a:rPr lang="ru-RU" sz="2000" dirty="0" smtClean="0"/>
              <a:t>. </a:t>
            </a:r>
            <a:r>
              <a:rPr lang="ru-RU" sz="2000" dirty="0" smtClean="0">
                <a:solidFill>
                  <a:srgbClr val="7030A0"/>
                </a:solidFill>
              </a:rPr>
              <a:t>Переключение </a:t>
            </a:r>
            <a:r>
              <a:rPr lang="ru-RU" sz="2000" b="1" dirty="0">
                <a:solidFill>
                  <a:srgbClr val="7030A0"/>
                </a:solidFill>
              </a:rPr>
              <a:t>поляризованного якоря</a:t>
            </a:r>
            <a:r>
              <a:rPr lang="ru-RU" sz="2000" dirty="0"/>
              <a:t> из одного положения в </a:t>
            </a:r>
            <a:r>
              <a:rPr lang="ru-RU" sz="2000" dirty="0" smtClean="0"/>
              <a:t>другое </a:t>
            </a:r>
            <a:r>
              <a:rPr lang="ru-RU" sz="2000" dirty="0"/>
              <a:t>у таких реле </a:t>
            </a:r>
            <a:r>
              <a:rPr lang="ru-RU" sz="2000" dirty="0">
                <a:solidFill>
                  <a:srgbClr val="7030A0"/>
                </a:solidFill>
              </a:rPr>
              <a:t>происходит в зависимости от направления тока </a:t>
            </a:r>
            <a:r>
              <a:rPr lang="ru-RU" sz="2000" dirty="0" smtClean="0">
                <a:solidFill>
                  <a:srgbClr val="7030A0"/>
                </a:solidFill>
              </a:rPr>
              <a:t>в обмотке </a:t>
            </a:r>
            <a:r>
              <a:rPr lang="ru-RU" sz="2000" dirty="0">
                <a:solidFill>
                  <a:srgbClr val="7030A0"/>
                </a:solidFill>
              </a:rPr>
              <a:t>реле. </a:t>
            </a:r>
            <a:r>
              <a:rPr lang="ru-RU" sz="2000" dirty="0"/>
              <a:t>При возбуждении комбинированных реле первым </a:t>
            </a:r>
            <a:r>
              <a:rPr lang="ru-RU" sz="2000" dirty="0" smtClean="0"/>
              <a:t>срабатывает </a:t>
            </a:r>
            <a:r>
              <a:rPr lang="ru-RU" sz="2000" dirty="0"/>
              <a:t>поляризованный якорь, а затем притягивается </a:t>
            </a:r>
            <a:r>
              <a:rPr lang="ru-RU" sz="2000" dirty="0" smtClean="0"/>
              <a:t>нейтральный </a:t>
            </a:r>
            <a:r>
              <a:rPr lang="ru-RU" sz="2000" dirty="0"/>
              <a:t>якорь, а при смене полярности тока в обмотке реле </a:t>
            </a:r>
            <a:r>
              <a:rPr lang="ru-RU" sz="2000" dirty="0" smtClean="0"/>
              <a:t>происходит </a:t>
            </a:r>
            <a:r>
              <a:rPr lang="ru-RU" sz="2000" dirty="0"/>
              <a:t>кратковременное отпускание якоря. Комбинированные реле </a:t>
            </a:r>
            <a:r>
              <a:rPr lang="ru-RU" sz="2000" b="1" dirty="0" smtClean="0">
                <a:solidFill>
                  <a:srgbClr val="002060"/>
                </a:solidFill>
              </a:rPr>
              <a:t>по времени </a:t>
            </a:r>
            <a:r>
              <a:rPr lang="ru-RU" sz="2000" b="1" dirty="0">
                <a:solidFill>
                  <a:srgbClr val="002060"/>
                </a:solidFill>
              </a:rPr>
              <a:t>срабатывания</a:t>
            </a:r>
            <a:r>
              <a:rPr lang="ru-RU" sz="2000" dirty="0"/>
              <a:t> </a:t>
            </a:r>
            <a:r>
              <a:rPr lang="ru-RU" sz="2000" b="1" dirty="0"/>
              <a:t>относятся</a:t>
            </a:r>
            <a:r>
              <a:rPr lang="ru-RU" sz="2000" dirty="0"/>
              <a:t> к нормально действующим.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067"/>
          <a:stretch/>
        </p:blipFill>
        <p:spPr>
          <a:xfrm>
            <a:off x="253386" y="376515"/>
            <a:ext cx="5170394" cy="326763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05015" y="358253"/>
            <a:ext cx="423081" cy="337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942" y="118702"/>
            <a:ext cx="2898456" cy="35725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03329" y="191979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5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869" y="2029019"/>
            <a:ext cx="359695" cy="1097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774026" y="238326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7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984049" y="2422327"/>
            <a:ext cx="261157" cy="1113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0016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041" y="3753134"/>
            <a:ext cx="9009530" cy="287967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Кодовые </a:t>
            </a:r>
            <a:r>
              <a:rPr lang="ru-RU" sz="2000" b="1" dirty="0">
                <a:solidFill>
                  <a:srgbClr val="C00000"/>
                </a:solidFill>
              </a:rPr>
              <a:t>реле КДРШ </a:t>
            </a:r>
            <a:r>
              <a:rPr lang="ru-RU" sz="2000" dirty="0"/>
              <a:t>— двухпозиционные с одним </a:t>
            </a:r>
            <a:r>
              <a:rPr lang="ru-RU" sz="2000" dirty="0" smtClean="0"/>
              <a:t>нейтральным якорем</a:t>
            </a:r>
            <a:r>
              <a:rPr lang="ru-RU" sz="2000" dirty="0"/>
              <a:t>, работающим независимо от направления тока в </a:t>
            </a:r>
            <a:r>
              <a:rPr lang="ru-RU" sz="2000" dirty="0" smtClean="0"/>
              <a:t>обмотке реле</a:t>
            </a:r>
            <a:r>
              <a:rPr lang="ru-RU" sz="2000" dirty="0"/>
              <a:t>. Эти реле относятся к низшему классу надежности действия, </a:t>
            </a:r>
            <a:r>
              <a:rPr lang="ru-RU" sz="2000" dirty="0" smtClean="0"/>
              <a:t>а по </a:t>
            </a:r>
            <a:r>
              <a:rPr lang="ru-RU" sz="2000" dirty="0"/>
              <a:t>времени срабатывания могут быть нормально- и </a:t>
            </a:r>
            <a:r>
              <a:rPr lang="ru-RU" sz="2000" dirty="0" smtClean="0"/>
              <a:t>медленнодействующими</a:t>
            </a:r>
            <a:r>
              <a:rPr lang="ru-RU" sz="2000" dirty="0"/>
              <a:t>.</a:t>
            </a:r>
          </a:p>
          <a:p>
            <a:pPr marL="0" indent="0" algn="just">
              <a:buNone/>
            </a:pPr>
            <a:r>
              <a:rPr lang="ru-RU" sz="2000" dirty="0" smtClean="0"/>
              <a:t>        Кодовые </a:t>
            </a:r>
            <a:r>
              <a:rPr lang="ru-RU" sz="2000" dirty="0"/>
              <a:t>реле КДР, КДРШ представляют собой </a:t>
            </a:r>
            <a:r>
              <a:rPr lang="ru-RU" sz="2000" dirty="0" smtClean="0"/>
              <a:t>электромагнитные </a:t>
            </a:r>
            <a:r>
              <a:rPr lang="ru-RU" sz="2000" dirty="0"/>
              <a:t>реле постоянного тока облегченной конструкции. В кодовых реле используются </a:t>
            </a:r>
            <a:r>
              <a:rPr lang="ru-RU" sz="2000" b="1" dirty="0"/>
              <a:t>три разновидности магнитной системы</a:t>
            </a:r>
            <a:r>
              <a:rPr lang="ru-RU" sz="2000" dirty="0"/>
              <a:t>: </a:t>
            </a:r>
            <a:r>
              <a:rPr lang="ru-RU" sz="2000" b="1" dirty="0" smtClean="0">
                <a:solidFill>
                  <a:srgbClr val="002060"/>
                </a:solidFill>
              </a:rPr>
              <a:t>неразветвленная</a:t>
            </a:r>
            <a:r>
              <a:rPr lang="ru-RU" sz="2000" dirty="0" smtClean="0"/>
              <a:t> </a:t>
            </a:r>
            <a:r>
              <a:rPr lang="ru-RU" sz="2000" dirty="0"/>
              <a:t>с </a:t>
            </a:r>
            <a:r>
              <a:rPr lang="ru-RU" sz="2000" b="1" dirty="0">
                <a:solidFill>
                  <a:srgbClr val="00B050"/>
                </a:solidFill>
              </a:rPr>
              <a:t>Г-образным ярмом </a:t>
            </a:r>
            <a:r>
              <a:rPr lang="ru-RU" sz="2000" dirty="0"/>
              <a:t>(</a:t>
            </a:r>
            <a:r>
              <a:rPr lang="ru-RU" sz="2000" dirty="0" smtClean="0"/>
              <a:t>рис.А), </a:t>
            </a:r>
            <a:r>
              <a:rPr lang="ru-RU" sz="2000" b="1" dirty="0">
                <a:solidFill>
                  <a:srgbClr val="002060"/>
                </a:solidFill>
              </a:rPr>
              <a:t>разветвленная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7030A0"/>
                </a:solidFill>
              </a:rPr>
              <a:t>с </a:t>
            </a:r>
            <a:r>
              <a:rPr lang="ru-RU" sz="2000" b="1" dirty="0" smtClean="0">
                <a:solidFill>
                  <a:srgbClr val="7030A0"/>
                </a:solidFill>
              </a:rPr>
              <a:t>П-образным </a:t>
            </a:r>
            <a:r>
              <a:rPr lang="ru-RU" sz="2000" b="1" dirty="0">
                <a:solidFill>
                  <a:srgbClr val="7030A0"/>
                </a:solidFill>
              </a:rPr>
              <a:t>ярмом</a:t>
            </a:r>
            <a:r>
              <a:rPr lang="ru-RU" sz="2000" dirty="0"/>
              <a:t> (</a:t>
            </a:r>
            <a:r>
              <a:rPr lang="ru-RU" sz="2000" dirty="0" smtClean="0"/>
              <a:t>рис.Б) </a:t>
            </a:r>
            <a:r>
              <a:rPr lang="ru-RU" sz="2000" dirty="0"/>
              <a:t>и </a:t>
            </a:r>
            <a:r>
              <a:rPr lang="ru-RU" sz="2000" b="1" dirty="0">
                <a:solidFill>
                  <a:srgbClr val="002060"/>
                </a:solidFill>
              </a:rPr>
              <a:t>усиленная разветвленная </a:t>
            </a:r>
            <a:r>
              <a:rPr lang="ru-RU" sz="2000" dirty="0"/>
              <a:t>в </a:t>
            </a:r>
            <a:r>
              <a:rPr lang="ru-RU" sz="2000" dirty="0" smtClean="0"/>
              <a:t>медленнодействующих </a:t>
            </a:r>
            <a:r>
              <a:rPr lang="ru-RU" sz="2000" dirty="0"/>
              <a:t>реле.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845" b="13420"/>
          <a:stretch/>
        </p:blipFill>
        <p:spPr>
          <a:xfrm>
            <a:off x="0" y="559557"/>
            <a:ext cx="9144000" cy="27432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4577" y="3118092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рис.А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11293" y="3118092"/>
            <a:ext cx="721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рис.Б</a:t>
            </a:r>
            <a:endParaRPr lang="ru-RU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1020980" y="1501254"/>
            <a:ext cx="2060812" cy="1364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974777" y="1514901"/>
            <a:ext cx="20739" cy="107817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438776" y="1464786"/>
            <a:ext cx="2152649" cy="3269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438776" y="1514901"/>
            <a:ext cx="0" cy="127592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5448301" y="2733675"/>
            <a:ext cx="2285999" cy="2857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662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1381" y="3884812"/>
            <a:ext cx="9009530" cy="27207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При </a:t>
            </a:r>
            <a:r>
              <a:rPr lang="ru-RU" sz="2000" dirty="0"/>
              <a:t>протекании тока через </a:t>
            </a:r>
            <a:r>
              <a:rPr lang="ru-RU" sz="2000" dirty="0" smtClean="0"/>
              <a:t>катушку якорь </a:t>
            </a:r>
            <a:r>
              <a:rPr lang="ru-RU" sz="2000" dirty="0"/>
              <a:t>притягивается к сердечнику, пластинка и пружина </a:t>
            </a:r>
            <a:r>
              <a:rPr lang="ru-RU" sz="2000" dirty="0" smtClean="0"/>
              <a:t>поднимаются </a:t>
            </a:r>
            <a:r>
              <a:rPr lang="ru-RU" sz="2000" dirty="0"/>
              <a:t>вверх, размыкая и замыкая фронтовые контакты. При </a:t>
            </a:r>
            <a:r>
              <a:rPr lang="ru-RU" sz="2000" dirty="0" smtClean="0"/>
              <a:t>выключении </a:t>
            </a:r>
            <a:r>
              <a:rPr lang="ru-RU" sz="2000" dirty="0"/>
              <a:t>тока якорь под действием давления контактных пружин </a:t>
            </a:r>
            <a:r>
              <a:rPr lang="ru-RU" sz="2000" dirty="0" smtClean="0"/>
              <a:t>отпадает</a:t>
            </a:r>
            <a:r>
              <a:rPr lang="ru-RU" sz="2000" dirty="0"/>
              <a:t>. Фронтовые контакты размыкаются, а тыловые замыкаются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r>
              <a:rPr lang="ru-RU" sz="2000" b="1" i="1" dirty="0">
                <a:solidFill>
                  <a:srgbClr val="002060"/>
                </a:solidFill>
              </a:rPr>
              <a:t>Кодовые реле постоянного тока типов КДР и КДРШ </a:t>
            </a:r>
            <a:r>
              <a:rPr lang="ru-RU" sz="2000" i="1" dirty="0"/>
              <a:t>электромагнитной нейтральной системы с угловым перемещением якоря </a:t>
            </a:r>
            <a:r>
              <a:rPr lang="ru-RU" sz="2000" b="1" i="1" dirty="0"/>
              <a:t>предназначены</a:t>
            </a:r>
            <a:r>
              <a:rPr lang="ru-RU" sz="2000" i="1" dirty="0"/>
              <a:t> для осуществления схемных зависимостей в устройствах автоматики, телеуправления и телеконтроля.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43" y="572008"/>
            <a:ext cx="4148919" cy="321144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35805" y="900456"/>
            <a:ext cx="45047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    Реле </a:t>
            </a:r>
            <a:r>
              <a:rPr lang="ru-RU" sz="2000" b="1" dirty="0">
                <a:solidFill>
                  <a:srgbClr val="002060"/>
                </a:solidFill>
              </a:rPr>
              <a:t>типа </a:t>
            </a:r>
            <a:r>
              <a:rPr lang="ru-RU" sz="2000" b="1" dirty="0">
                <a:solidFill>
                  <a:srgbClr val="C00000"/>
                </a:solidFill>
              </a:rPr>
              <a:t>КДР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состоит из </a:t>
            </a:r>
            <a:r>
              <a:rPr lang="ru-RU" sz="2000" b="1" dirty="0"/>
              <a:t>круглого сердечника 5 </a:t>
            </a:r>
            <a:r>
              <a:rPr lang="ru-RU" sz="2000" dirty="0"/>
              <a:t>с надетой на него </a:t>
            </a:r>
            <a:r>
              <a:rPr lang="ru-RU" sz="2000" b="1" dirty="0"/>
              <a:t>катушкой 4,</a:t>
            </a:r>
            <a:r>
              <a:rPr lang="ru-RU" sz="2000" dirty="0"/>
              <a:t> </a:t>
            </a:r>
            <a:r>
              <a:rPr lang="ru-RU" sz="2000" b="1" dirty="0"/>
              <a:t>ярма 6</a:t>
            </a:r>
            <a:r>
              <a:rPr lang="ru-RU" sz="2000" dirty="0"/>
              <a:t>, </a:t>
            </a:r>
            <a:r>
              <a:rPr lang="ru-RU" sz="2000" b="1" dirty="0"/>
              <a:t>якоря 3,</a:t>
            </a:r>
            <a:r>
              <a:rPr lang="ru-RU" sz="2000" dirty="0"/>
              <a:t> </a:t>
            </a:r>
            <a:r>
              <a:rPr lang="ru-RU" sz="2000" b="1" dirty="0"/>
              <a:t>контактных пружин 1. </a:t>
            </a:r>
            <a:r>
              <a:rPr lang="ru-RU" sz="2000" dirty="0"/>
              <a:t>Переключение контактов осуществляется </a:t>
            </a:r>
            <a:r>
              <a:rPr lang="ru-RU" sz="2000" b="1" dirty="0"/>
              <a:t>бакелитовой пластинкой 2</a:t>
            </a:r>
            <a:r>
              <a:rPr lang="ru-RU" sz="2000" dirty="0"/>
              <a:t>, жестко связанной с якорем. </a:t>
            </a:r>
          </a:p>
        </p:txBody>
      </p:sp>
    </p:spTree>
    <p:extLst>
      <p:ext uri="{BB962C8B-B14F-4D97-AF65-F5344CB8AC3E}">
        <p14:creationId xmlns:p14="http://schemas.microsoft.com/office/powerpoint/2010/main" val="23852669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594" y="3889612"/>
            <a:ext cx="9099512" cy="274320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Реле </a:t>
            </a:r>
            <a:r>
              <a:rPr lang="ru-RU" sz="2000" b="1" dirty="0">
                <a:solidFill>
                  <a:srgbClr val="C00000"/>
                </a:solidFill>
              </a:rPr>
              <a:t>КДРШ </a:t>
            </a:r>
            <a:r>
              <a:rPr lang="ru-RU" sz="2000" dirty="0"/>
              <a:t>по конструкции аналогичны реле КДР, но </a:t>
            </a:r>
            <a:r>
              <a:rPr lang="ru-RU" sz="2000" dirty="0" smtClean="0"/>
              <a:t>имеют штепсельное </a:t>
            </a:r>
            <a:r>
              <a:rPr lang="ru-RU" sz="2000" dirty="0"/>
              <a:t>включение. На базе кодовых реле типа КДРТ </a:t>
            </a:r>
            <a:r>
              <a:rPr lang="ru-RU" sz="2000" dirty="0" smtClean="0"/>
              <a:t>сконструированы </a:t>
            </a:r>
            <a:r>
              <a:rPr lang="ru-RU" sz="2000" b="1" dirty="0">
                <a:solidFill>
                  <a:srgbClr val="002060"/>
                </a:solidFill>
              </a:rPr>
              <a:t>трансмиттерные реле Т</a:t>
            </a:r>
            <a:r>
              <a:rPr lang="ru-RU" sz="2000" dirty="0"/>
              <a:t>, которые </a:t>
            </a:r>
            <a:r>
              <a:rPr lang="ru-RU" sz="2000" b="1" i="1" dirty="0">
                <a:solidFill>
                  <a:srgbClr val="002060"/>
                </a:solidFill>
              </a:rPr>
              <a:t>предназначены </a:t>
            </a:r>
            <a:r>
              <a:rPr lang="ru-RU" sz="2000" b="1" i="1" dirty="0" smtClean="0">
                <a:solidFill>
                  <a:srgbClr val="002060"/>
                </a:solidFill>
              </a:rPr>
              <a:t>для передачи </a:t>
            </a:r>
            <a:r>
              <a:rPr lang="ru-RU" sz="2000" b="1" i="1" dirty="0">
                <a:solidFill>
                  <a:srgbClr val="002060"/>
                </a:solidFill>
              </a:rPr>
              <a:t>сигнальных кодов в рельсовые цепи в устройствах </a:t>
            </a:r>
            <a:r>
              <a:rPr lang="ru-RU" sz="2000" b="1" i="1" dirty="0" smtClean="0">
                <a:solidFill>
                  <a:srgbClr val="002060"/>
                </a:solidFill>
              </a:rPr>
              <a:t>автоблокировки </a:t>
            </a:r>
            <a:r>
              <a:rPr lang="ru-RU" sz="2000" b="1" i="1" dirty="0">
                <a:solidFill>
                  <a:srgbClr val="002060"/>
                </a:solidFill>
              </a:rPr>
              <a:t>и автоматической локомотивной сигнализации</a:t>
            </a:r>
            <a:r>
              <a:rPr lang="ru-RU" sz="2000" i="1" dirty="0">
                <a:solidFill>
                  <a:srgbClr val="002060"/>
                </a:solidFill>
              </a:rPr>
              <a:t>.</a:t>
            </a:r>
            <a:r>
              <a:rPr lang="ru-RU" sz="2000" dirty="0"/>
              <a:t> </a:t>
            </a:r>
            <a:r>
              <a:rPr lang="ru-RU" sz="2000" dirty="0" smtClean="0"/>
              <a:t>Трансмиттерное </a:t>
            </a:r>
            <a:r>
              <a:rPr lang="ru-RU" sz="2000" dirty="0"/>
              <a:t>реле ТШ-65В работает от импульсов постоянного тока</a:t>
            </a:r>
            <a:r>
              <a:rPr lang="ru-RU" sz="2000" dirty="0" smtClean="0"/>
              <a:t>: U </a:t>
            </a:r>
            <a:r>
              <a:rPr lang="ru-RU" sz="2000" dirty="0"/>
              <a:t>= 12 В, а реле ТШ-2000В работает от импульсов переменного </a:t>
            </a:r>
            <a:r>
              <a:rPr lang="ru-RU" sz="2000" dirty="0" smtClean="0"/>
              <a:t>тока напряжением </a:t>
            </a:r>
            <a:r>
              <a:rPr lang="ru-RU" sz="2000" dirty="0"/>
              <a:t>110 или 220 В. </a:t>
            </a:r>
            <a:r>
              <a:rPr lang="ru-RU" sz="2000" b="1" dirty="0"/>
              <a:t>Отличительной особенностью </a:t>
            </a:r>
            <a:r>
              <a:rPr lang="ru-RU" sz="2000" dirty="0" smtClean="0"/>
              <a:t>трансмиттерных </a:t>
            </a:r>
            <a:r>
              <a:rPr lang="ru-RU" sz="2000" dirty="0"/>
              <a:t>реле от кодовых </a:t>
            </a:r>
            <a:r>
              <a:rPr lang="ru-RU" sz="2000" b="1" dirty="0"/>
              <a:t>является</a:t>
            </a:r>
            <a:r>
              <a:rPr lang="ru-RU" sz="2000" dirty="0"/>
              <a:t> наличие усиленных </a:t>
            </a:r>
            <a:r>
              <a:rPr lang="ru-RU" sz="2000" dirty="0" smtClean="0"/>
              <a:t>контактов </a:t>
            </a:r>
            <a:r>
              <a:rPr lang="ru-RU" sz="2000" dirty="0"/>
              <a:t>и их схемной защиты, обеспечивающей бездуговое </a:t>
            </a:r>
            <a:r>
              <a:rPr lang="ru-RU" sz="2000" dirty="0" smtClean="0"/>
              <a:t>коммутирование</a:t>
            </a:r>
            <a:r>
              <a:rPr lang="ru-RU" sz="2000" dirty="0"/>
              <a:t>, благодаря чему эти реле более надежны в эксплуатации</a:t>
            </a:r>
            <a:r>
              <a:rPr lang="ru-RU" sz="2000" dirty="0" smtClean="0"/>
              <a:t>, чем кодовые </a:t>
            </a:r>
            <a:r>
              <a:rPr lang="ru-RU" sz="2000" dirty="0"/>
              <a:t>реле.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7114" b="19403"/>
          <a:stretch/>
        </p:blipFill>
        <p:spPr>
          <a:xfrm>
            <a:off x="1355668" y="368490"/>
            <a:ext cx="5940188" cy="3521122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431808" y="2866030"/>
            <a:ext cx="709683" cy="409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538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405116"/>
            <a:ext cx="9009530" cy="345288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  Все </a:t>
            </a:r>
            <a:r>
              <a:rPr lang="ru-RU" sz="2000" b="1" dirty="0"/>
              <a:t>реле постоянного тока рассчитаны для работы в </a:t>
            </a:r>
            <a:r>
              <a:rPr lang="ru-RU" sz="2000" b="1" dirty="0" smtClean="0"/>
              <a:t>электрических цепях </a:t>
            </a:r>
            <a:r>
              <a:rPr lang="ru-RU" sz="2000" b="1" dirty="0"/>
              <a:t>напряжением 12 или 24 В. </a:t>
            </a:r>
            <a:r>
              <a:rPr lang="ru-RU" sz="2000" dirty="0"/>
              <a:t>Некоторые реле постоянного </a:t>
            </a:r>
            <a:r>
              <a:rPr lang="ru-RU" sz="2000" dirty="0" smtClean="0"/>
              <a:t>тока используют </a:t>
            </a:r>
            <a:r>
              <a:rPr lang="ru-RU" sz="2000" dirty="0"/>
              <a:t>для работы в цепях переменного тока. К таким реле </a:t>
            </a:r>
            <a:r>
              <a:rPr lang="ru-RU" sz="2000" dirty="0" smtClean="0"/>
              <a:t>относятся </a:t>
            </a:r>
            <a:r>
              <a:rPr lang="ru-RU" sz="2000" dirty="0"/>
              <a:t>реле типа НМВШ и АНВШ, АОШ и ОМШ, АПШ и АСШ, ИМВШ. По принципу действия и конструкции эти реле </a:t>
            </a:r>
            <a:r>
              <a:rPr lang="ru-RU" sz="2000" dirty="0" smtClean="0"/>
              <a:t>аналогичны соответствующим </a:t>
            </a:r>
            <a:r>
              <a:rPr lang="ru-RU" sz="2000" dirty="0"/>
              <a:t>типам реле постоянного тока. Отличие состоит </a:t>
            </a:r>
            <a:r>
              <a:rPr lang="ru-RU" sz="2000" dirty="0" smtClean="0"/>
              <a:t>в том</a:t>
            </a:r>
            <a:r>
              <a:rPr lang="ru-RU" sz="2000" dirty="0"/>
              <a:t>, что внутри этих реле установлены выпрямительные элементы, </a:t>
            </a:r>
            <a:r>
              <a:rPr lang="ru-RU" sz="2000" dirty="0" smtClean="0"/>
              <a:t>которые </a:t>
            </a:r>
            <a:r>
              <a:rPr lang="ru-RU" sz="2000" dirty="0"/>
              <a:t>преобразуют переменный ток в постоянный. В </a:t>
            </a:r>
            <a:r>
              <a:rPr lang="ru-RU" sz="2000" dirty="0" smtClean="0"/>
              <a:t>обозначениях этих </a:t>
            </a:r>
            <a:r>
              <a:rPr lang="ru-RU" sz="2000" dirty="0"/>
              <a:t>реле внутри кружочка, изображающего обмотку реле, </a:t>
            </a:r>
            <a:r>
              <a:rPr lang="ru-RU" sz="2000" dirty="0" smtClean="0"/>
              <a:t>показывается </a:t>
            </a:r>
            <a:r>
              <a:rPr lang="ru-RU" sz="2000" dirty="0"/>
              <a:t>условное обозначение выпрямительного элемента</a:t>
            </a:r>
            <a:r>
              <a:rPr lang="ru-RU" sz="2000" dirty="0" smtClean="0"/>
              <a:t>. 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Основными </a:t>
            </a:r>
            <a:r>
              <a:rPr lang="ru-RU" sz="2000" b="1" dirty="0">
                <a:solidFill>
                  <a:srgbClr val="C00000"/>
                </a:solidFill>
              </a:rPr>
              <a:t>электрическими характеристиками </a:t>
            </a:r>
            <a:r>
              <a:rPr lang="ru-RU" sz="2000" b="1" dirty="0" smtClean="0">
                <a:solidFill>
                  <a:srgbClr val="C00000"/>
                </a:solidFill>
              </a:rPr>
              <a:t>перечисленных типов </a:t>
            </a:r>
            <a:r>
              <a:rPr lang="ru-RU" sz="2000" b="1" dirty="0">
                <a:solidFill>
                  <a:srgbClr val="C00000"/>
                </a:solidFill>
              </a:rPr>
              <a:t>реле </a:t>
            </a:r>
            <a:r>
              <a:rPr lang="ru-RU" sz="2000" b="1" dirty="0"/>
              <a:t>являются:</a:t>
            </a:r>
            <a:r>
              <a:rPr lang="ru-RU" sz="2000" dirty="0"/>
              <a:t> напряжение или ток полного подъема якоря</a:t>
            </a:r>
            <a:r>
              <a:rPr lang="ru-RU" sz="2000" dirty="0" smtClean="0"/>
              <a:t>; напряжение </a:t>
            </a:r>
            <a:r>
              <a:rPr lang="ru-RU" sz="2000" dirty="0"/>
              <a:t>переброса поляризованного якоря; напряжение или </a:t>
            </a:r>
            <a:r>
              <a:rPr lang="ru-RU" sz="2000" dirty="0" smtClean="0"/>
              <a:t>ток отпускания </a:t>
            </a:r>
            <a:r>
              <a:rPr lang="ru-RU" sz="2000" dirty="0"/>
              <a:t>якоря.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9731" y="657340"/>
            <a:ext cx="2268634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Реле нейтральное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постоянного тока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770" y="2432670"/>
            <a:ext cx="24299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общее обозначение</a:t>
            </a: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68358" t="14132" r="12985" b="72354"/>
          <a:stretch/>
        </p:blipFill>
        <p:spPr>
          <a:xfrm>
            <a:off x="891764" y="1696169"/>
            <a:ext cx="1705971" cy="81886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01784" y="2375334"/>
            <a:ext cx="23766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с выпрямительным</a:t>
            </a:r>
          </a:p>
          <a:p>
            <a:r>
              <a:rPr lang="ru-RU" sz="2000" b="1" dirty="0" smtClean="0"/>
              <a:t>        </a:t>
            </a:r>
            <a:r>
              <a:rPr lang="ru-RU" sz="2000" b="1" dirty="0"/>
              <a:t>элементом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9770" y="1551920"/>
            <a:ext cx="2643053" cy="1464235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2838583" y="1365226"/>
            <a:ext cx="121148" cy="186694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091887" y="1551920"/>
            <a:ext cx="2864758" cy="1600713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228365" y="1365226"/>
            <a:ext cx="253271" cy="186694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studref.com/htm/img/39/9000/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9" t="13611" r="14556"/>
          <a:stretch/>
        </p:blipFill>
        <p:spPr bwMode="auto">
          <a:xfrm>
            <a:off x="557065" y="1814217"/>
            <a:ext cx="2538484" cy="56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udref.com/htm/img/39/9000/1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5" t="3404" r="25912" b="10899"/>
          <a:stretch/>
        </p:blipFill>
        <p:spPr bwMode="auto">
          <a:xfrm>
            <a:off x="5481636" y="1788276"/>
            <a:ext cx="1977652" cy="66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7439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050"/>
            <a:ext cx="2857500" cy="193357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2337291"/>
            <a:ext cx="9052730" cy="452070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Бесконтактные </a:t>
            </a:r>
            <a:r>
              <a:rPr lang="ru-RU" sz="2000" b="1" dirty="0">
                <a:solidFill>
                  <a:srgbClr val="C00000"/>
                </a:solidFill>
              </a:rPr>
              <a:t>реле </a:t>
            </a:r>
            <a:r>
              <a:rPr lang="ru-RU" sz="2000" dirty="0" smtClean="0"/>
              <a:t>воздействуют </a:t>
            </a:r>
            <a:r>
              <a:rPr lang="ru-RU" sz="2000" dirty="0"/>
              <a:t>на внешние цепи не в результате механического размыкания и замыкания контактов, а вследствие резкого изменения какого-либо параметра цепи – емкости, сопротивления, индуктивности, величины тока или напряжения.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   </a:t>
            </a:r>
            <a:r>
              <a:rPr lang="ru-RU" sz="2000" b="1" dirty="0" smtClean="0">
                <a:solidFill>
                  <a:srgbClr val="C00000"/>
                </a:solidFill>
              </a:rPr>
              <a:t>Бесконтактные </a:t>
            </a:r>
            <a:r>
              <a:rPr lang="ru-RU" sz="2000" b="1" dirty="0">
                <a:solidFill>
                  <a:srgbClr val="C00000"/>
                </a:solidFill>
              </a:rPr>
              <a:t>реле </a:t>
            </a:r>
            <a:r>
              <a:rPr lang="ru-RU" sz="2000" dirty="0"/>
              <a:t>имеют более </a:t>
            </a:r>
            <a:r>
              <a:rPr lang="ru-RU" sz="2000" dirty="0" smtClean="0"/>
              <a:t>длительный срок службы и высокую </a:t>
            </a:r>
            <a:r>
              <a:rPr lang="ru-RU" sz="2000" dirty="0"/>
              <a:t>надежность из-за отсутствия подвижных частей (якорь) и их механического износа, а также из-за отсутствия контактов, которые подвергаются интенсивному разрушению под действием искры и дуги. Отсутствие инерционных подвижных частей определяет также более высокое быстродействие бесконтактных реле и также независимость их работы от положения в пространстве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r>
              <a:rPr lang="ru-RU" sz="2000" dirty="0" smtClean="0"/>
              <a:t>     Полупроводниковые </a:t>
            </a:r>
            <a:r>
              <a:rPr lang="ru-RU" sz="2000" dirty="0"/>
              <a:t>и электронные реле аналогичны по своему устройству полупроводниковым и электронным приборам. Они имеют всего лишь два состояния: открытое (проводящее) и закрытое (не проводящее</a:t>
            </a:r>
            <a:r>
              <a:rPr lang="ru-RU" sz="2000" dirty="0" smtClean="0"/>
              <a:t>).</a:t>
            </a:r>
          </a:p>
          <a:p>
            <a:pPr marL="0" indent="0" algn="just">
              <a:buNone/>
            </a:pPr>
            <a:r>
              <a:rPr lang="ru-RU" sz="2000" i="1" dirty="0" smtClean="0"/>
              <a:t>Бесконтактные реле предназначены для коммутации электрических цепей.</a:t>
            </a:r>
            <a:endParaRPr lang="ru-RU" sz="2000" i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Бесконтактное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>реле 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916" t="17297" b="45025"/>
          <a:stretch/>
        </p:blipFill>
        <p:spPr>
          <a:xfrm>
            <a:off x="3190013" y="470646"/>
            <a:ext cx="5012140" cy="19379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26176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707750"/>
            <a:ext cx="9049871" cy="4159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/>
              <a:t>1. Назначение </a:t>
            </a:r>
            <a:r>
              <a:rPr lang="ru-RU" sz="2000" b="1" dirty="0"/>
              <a:t>реле в системах регулирования движения</a:t>
            </a:r>
            <a:r>
              <a:rPr lang="ru-RU" sz="2000" b="1" dirty="0" smtClean="0"/>
              <a:t>.</a:t>
            </a:r>
          </a:p>
          <a:p>
            <a:pPr marL="0" indent="0">
              <a:buNone/>
            </a:pPr>
            <a:r>
              <a:rPr lang="ru-RU" sz="2000" b="1" dirty="0" smtClean="0"/>
              <a:t>2</a:t>
            </a:r>
            <a:r>
              <a:rPr lang="ru-RU" sz="2000" b="1" dirty="0"/>
              <a:t>. Сколько и какие устойчивые состояния имеет реле</a:t>
            </a:r>
            <a:r>
              <a:rPr lang="ru-RU" sz="2000" b="1" dirty="0" smtClean="0"/>
              <a:t>?</a:t>
            </a:r>
          </a:p>
          <a:p>
            <a:pPr marL="0" indent="0">
              <a:buNone/>
            </a:pPr>
            <a:r>
              <a:rPr lang="ru-RU" sz="2000" b="1" dirty="0"/>
              <a:t>3. Как подразделяются реле СЦБ по принципу действия</a:t>
            </a:r>
            <a:r>
              <a:rPr lang="ru-RU" sz="2000" b="1" dirty="0" smtClean="0"/>
              <a:t>?</a:t>
            </a:r>
          </a:p>
          <a:p>
            <a:pPr marL="0" indent="0">
              <a:buNone/>
            </a:pPr>
            <a:r>
              <a:rPr lang="ru-RU" sz="2000" b="1" dirty="0"/>
              <a:t>4. Как подразделяются реле СЦБ в зависимости от рода питающего тока</a:t>
            </a:r>
            <a:r>
              <a:rPr lang="ru-RU" sz="2000" b="1" dirty="0" smtClean="0"/>
              <a:t>?</a:t>
            </a:r>
          </a:p>
          <a:p>
            <a:pPr marL="0" indent="0">
              <a:buNone/>
            </a:pPr>
            <a:r>
              <a:rPr lang="ru-RU" sz="2000" b="1" dirty="0"/>
              <a:t>5. Поясните: реле электромагнитное, реле нейтральное, реле поляризованное. 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/>
              <a:t>6. Поясните, что означает прямая и обратная полярность постоянного тока</a:t>
            </a:r>
            <a:r>
              <a:rPr lang="ru-RU" sz="2000" b="1" dirty="0" smtClean="0"/>
              <a:t>.</a:t>
            </a:r>
          </a:p>
          <a:p>
            <a:pPr marL="0" indent="0">
              <a:buNone/>
            </a:pPr>
            <a:r>
              <a:rPr lang="ru-RU" sz="2000" b="1" dirty="0"/>
              <a:t>7. Поясните, какие требования предъявляются к реле первого класса надежности и их область применения</a:t>
            </a:r>
            <a:r>
              <a:rPr lang="ru-RU" sz="2000" b="1" dirty="0" smtClean="0"/>
              <a:t>.</a:t>
            </a:r>
          </a:p>
          <a:p>
            <a:pPr marL="0" indent="0">
              <a:buNone/>
            </a:pPr>
            <a:r>
              <a:rPr lang="ru-RU" sz="2000" b="1" dirty="0"/>
              <a:t>8. Дайте классификацию реле по времени срабатывания</a:t>
            </a:r>
            <a:r>
              <a:rPr lang="ru-RU" sz="2000" b="1" dirty="0" smtClean="0"/>
              <a:t>.</a:t>
            </a:r>
          </a:p>
          <a:p>
            <a:pPr marL="0" indent="0">
              <a:buNone/>
            </a:pPr>
            <a:r>
              <a:rPr lang="ru-RU" sz="2000" b="1" dirty="0"/>
              <a:t>9. Условное обозначение реле. Что означает:  НМШМ2-1500, </a:t>
            </a:r>
            <a:r>
              <a:rPr lang="ru-RU" sz="2000" b="1" dirty="0" smtClean="0"/>
              <a:t>АНШМ2-310, </a:t>
            </a:r>
          </a:p>
          <a:p>
            <a:pPr marL="0" indent="0">
              <a:buNone/>
            </a:pPr>
            <a:r>
              <a:rPr lang="ru-RU" sz="2000" b="1" dirty="0"/>
              <a:t> КМШ-750, КДРШ-1, </a:t>
            </a:r>
            <a:r>
              <a:rPr lang="ru-RU" sz="2000" b="1" dirty="0" smtClean="0"/>
              <a:t>ИМШ.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19485" y="-64909"/>
            <a:ext cx="2961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</a:rPr>
              <a:t>Закрепление  материала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847" y="335201"/>
            <a:ext cx="2970977" cy="22577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074" y="535255"/>
            <a:ext cx="2688158" cy="19724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811" y="449979"/>
            <a:ext cx="2515674" cy="214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109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4166" y="219070"/>
            <a:ext cx="6172200" cy="421556"/>
          </a:xfrm>
        </p:spPr>
        <p:txBody>
          <a:bodyPr>
            <a:normAutofit/>
          </a:bodyPr>
          <a:lstStyle/>
          <a:p>
            <a:r>
              <a:rPr lang="ru-RU" sz="2000" b="1" u="sng" dirty="0">
                <a:solidFill>
                  <a:srgbClr val="002060"/>
                </a:solidFill>
                <a:latin typeface="+mn-lt"/>
              </a:rPr>
              <a:t>Опережающее задание по следующей теме: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234358" y="1017636"/>
            <a:ext cx="8623039" cy="56288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dirty="0"/>
              <a:t>  </a:t>
            </a:r>
            <a:r>
              <a:rPr lang="ru-RU" sz="1500" dirty="0" smtClean="0"/>
              <a:t>                                         </a:t>
            </a:r>
            <a:r>
              <a:rPr lang="ru-RU" sz="2000" b="1" dirty="0"/>
              <a:t>Курс лекций Глава </a:t>
            </a:r>
            <a:r>
              <a:rPr lang="ru-RU" sz="2000" b="1" dirty="0" smtClean="0"/>
              <a:t>3. стр.13-15</a:t>
            </a:r>
          </a:p>
          <a:p>
            <a:pPr marL="0" indent="0" algn="just">
              <a:buNone/>
            </a:pPr>
            <a:r>
              <a:rPr lang="ru-RU" sz="2000" dirty="0" smtClean="0"/>
              <a:t>1. Назначение, устройство и принцип действия двухэлементного реле</a:t>
            </a:r>
          </a:p>
          <a:p>
            <a:pPr marL="0" indent="0" algn="just">
              <a:buNone/>
            </a:pPr>
            <a:r>
              <a:rPr lang="ru-RU" sz="2000" dirty="0" smtClean="0"/>
              <a:t>переменного </a:t>
            </a:r>
            <a:r>
              <a:rPr lang="ru-RU" sz="2000" dirty="0"/>
              <a:t>тока типа ДСШ, условия работы, его достоинства и область</a:t>
            </a:r>
          </a:p>
          <a:p>
            <a:pPr marL="0" indent="0" algn="just">
              <a:buNone/>
            </a:pPr>
            <a:r>
              <a:rPr lang="ru-RU" sz="2000" dirty="0"/>
              <a:t>применения.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2. Трансмиттеры</a:t>
            </a:r>
            <a:r>
              <a:rPr lang="ru-RU" sz="2000" dirty="0"/>
              <a:t>; типы, их назначение и принцип действия, область</a:t>
            </a:r>
          </a:p>
          <a:p>
            <a:pPr marL="0" indent="0" algn="just">
              <a:buNone/>
            </a:pPr>
            <a:r>
              <a:rPr lang="ru-RU" sz="2000" dirty="0"/>
              <a:t>применения.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3. Условные </a:t>
            </a:r>
            <a:r>
              <a:rPr lang="ru-RU" sz="2000" dirty="0"/>
              <a:t>обозначения реле ДСШ и трансмиттеров и их контактов в</a:t>
            </a:r>
          </a:p>
          <a:p>
            <a:pPr marL="0" indent="0" algn="just">
              <a:buNone/>
            </a:pPr>
            <a:r>
              <a:rPr lang="ru-RU" sz="2000" dirty="0"/>
              <a:t>электрических схемах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Актуализация </a:t>
            </a:r>
            <a:r>
              <a:rPr lang="ru-RU" sz="2000" b="1" dirty="0">
                <a:solidFill>
                  <a:srgbClr val="002060"/>
                </a:solidFill>
              </a:rPr>
              <a:t>домашнего задания: </a:t>
            </a:r>
            <a:r>
              <a:rPr lang="ru-RU" sz="2000" i="1" dirty="0"/>
              <a:t>Проработка учебной литературы и составление конспекта по характеристикам каждого типа реле. Курс лекций, Глава 2, стр. 9-12. </a:t>
            </a:r>
            <a:r>
              <a:rPr lang="ru-RU" sz="2000" i="1"/>
              <a:t>Подготовка к практическому занятию №1, оформление отчетов (ответы на контрольные вопросы).</a:t>
            </a:r>
            <a:endParaRPr lang="ru-RU" sz="20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66068" y="617526"/>
            <a:ext cx="58002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Реле переменного тока и трансмиттеры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850" y="4925673"/>
            <a:ext cx="22313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6715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341" y="4797422"/>
            <a:ext cx="9117106" cy="15226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Реле </a:t>
            </a:r>
            <a:r>
              <a:rPr lang="ru-RU" sz="2000" b="1" dirty="0"/>
              <a:t>преобразует </a:t>
            </a:r>
            <a:r>
              <a:rPr lang="ru-RU" sz="2000" b="1" dirty="0">
                <a:solidFill>
                  <a:srgbClr val="002060"/>
                </a:solidFill>
              </a:rPr>
              <a:t>электрическую величину (ток, напряжение) </a:t>
            </a:r>
            <a:r>
              <a:rPr lang="ru-RU" sz="2000" b="1" dirty="0"/>
              <a:t>в </a:t>
            </a:r>
            <a:r>
              <a:rPr lang="ru-RU" sz="2000" b="1" dirty="0">
                <a:solidFill>
                  <a:srgbClr val="002060"/>
                </a:solidFill>
              </a:rPr>
              <a:t>механическую (перемещение якоря), </a:t>
            </a:r>
            <a:r>
              <a:rPr lang="ru-RU" sz="2000" b="1" dirty="0"/>
              <a:t>которая снова преобразуется </a:t>
            </a:r>
            <a:r>
              <a:rPr lang="ru-RU" sz="2000" b="1" dirty="0">
                <a:solidFill>
                  <a:srgbClr val="7030A0"/>
                </a:solidFill>
              </a:rPr>
              <a:t>в электрическую величину</a:t>
            </a:r>
            <a:r>
              <a:rPr lang="ru-RU" sz="2000" b="1" dirty="0"/>
              <a:t> посредством </a:t>
            </a:r>
            <a:r>
              <a:rPr lang="ru-RU" sz="2000" b="1" dirty="0">
                <a:solidFill>
                  <a:srgbClr val="7030A0"/>
                </a:solidFill>
              </a:rPr>
              <a:t>замыкания или размыкания электрического контакта.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3120"/>
            <a:ext cx="9144000" cy="38418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341" y="1237129"/>
            <a:ext cx="2864223" cy="430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052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29" y="329452"/>
            <a:ext cx="8091366" cy="4740088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5335307"/>
            <a:ext cx="9117106" cy="15226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Реле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/>
              <a:t>представляет собой </a:t>
            </a:r>
            <a:r>
              <a:rPr lang="ru-RU" sz="2000" b="1" dirty="0">
                <a:solidFill>
                  <a:srgbClr val="C00000"/>
                </a:solidFill>
              </a:rPr>
              <a:t>элемент</a:t>
            </a:r>
            <a:r>
              <a:rPr lang="ru-RU" sz="2000" dirty="0"/>
              <a:t>, </a:t>
            </a:r>
            <a:r>
              <a:rPr lang="ru-RU" sz="2000" b="1" dirty="0"/>
              <a:t>в котором </a:t>
            </a:r>
            <a:r>
              <a:rPr lang="ru-RU" sz="2000" b="1" dirty="0">
                <a:solidFill>
                  <a:srgbClr val="002060"/>
                </a:solidFill>
              </a:rPr>
              <a:t>при плавном </a:t>
            </a:r>
            <a:r>
              <a:rPr lang="ru-RU" sz="2000" b="1" dirty="0" smtClean="0">
                <a:solidFill>
                  <a:srgbClr val="002060"/>
                </a:solidFill>
              </a:rPr>
              <a:t>изменении </a:t>
            </a:r>
            <a:r>
              <a:rPr lang="ru-RU" sz="2000" b="1" dirty="0">
                <a:solidFill>
                  <a:srgbClr val="002060"/>
                </a:solidFill>
              </a:rPr>
              <a:t>входной величины </a:t>
            </a:r>
            <a:r>
              <a:rPr lang="ru-RU" sz="2000" dirty="0"/>
              <a:t>(тока, напряжения) </a:t>
            </a:r>
            <a:r>
              <a:rPr lang="ru-RU" sz="2000" b="1" dirty="0"/>
              <a:t>происходит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скачкообразное </a:t>
            </a:r>
            <a:r>
              <a:rPr lang="ru-RU" sz="2000" b="1" dirty="0">
                <a:solidFill>
                  <a:srgbClr val="002060"/>
                </a:solidFill>
              </a:rPr>
              <a:t>изменение выходной величины </a:t>
            </a:r>
            <a:r>
              <a:rPr lang="ru-RU" sz="2000" dirty="0"/>
              <a:t>(перемещение якоря у </a:t>
            </a:r>
            <a:r>
              <a:rPr lang="ru-RU" sz="2000" dirty="0" smtClean="0"/>
              <a:t>контактных </a:t>
            </a:r>
            <a:r>
              <a:rPr lang="ru-RU" sz="2000" dirty="0"/>
              <a:t>реле, изменение внутреннего электрического </a:t>
            </a:r>
            <a:r>
              <a:rPr lang="ru-RU" sz="2000" dirty="0" smtClean="0"/>
              <a:t>или магнитного </a:t>
            </a:r>
            <a:r>
              <a:rPr lang="ru-RU" sz="2000" dirty="0"/>
              <a:t>сопротивления у бесконтактных реле).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885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5245023"/>
            <a:ext cx="8977418" cy="15495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Большое </a:t>
            </a:r>
            <a:r>
              <a:rPr lang="ru-RU" sz="2000" dirty="0"/>
              <a:t>распространение получили электрические </a:t>
            </a:r>
            <a:r>
              <a:rPr lang="ru-RU" sz="2000" dirty="0" smtClean="0"/>
              <a:t>контактные реле</a:t>
            </a:r>
            <a:r>
              <a:rPr lang="ru-RU" sz="2000" dirty="0"/>
              <a:t>, в частности, электромагнитные, у которых скачкообразное </a:t>
            </a:r>
            <a:r>
              <a:rPr lang="ru-RU" sz="2000" dirty="0" smtClean="0"/>
              <a:t>изменение </a:t>
            </a:r>
            <a:r>
              <a:rPr lang="ru-RU" sz="2000" dirty="0"/>
              <a:t>тока во входной цепи достигается физическим ее </a:t>
            </a:r>
            <a:r>
              <a:rPr lang="ru-RU" sz="2000" dirty="0" smtClean="0"/>
              <a:t>разрывом</a:t>
            </a:r>
            <a:r>
              <a:rPr lang="ru-RU" sz="2000" dirty="0"/>
              <a:t>. Такие реле просты и надежны в работе и обеспечивают </a:t>
            </a:r>
            <a:r>
              <a:rPr lang="ru-RU" sz="2000" dirty="0" smtClean="0"/>
              <a:t>независимое </a:t>
            </a:r>
            <a:r>
              <a:rPr lang="ru-RU" sz="2000" dirty="0"/>
              <a:t>переключение большого числа выходных цепей.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6858" y="512703"/>
            <a:ext cx="84447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168275" algn="just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Реле </a:t>
            </a:r>
            <a:r>
              <a:rPr lang="ru-RU" sz="2000" dirty="0" smtClean="0"/>
              <a:t>(</a:t>
            </a:r>
            <a:r>
              <a:rPr lang="ru-RU" sz="2000" u="sng" dirty="0" smtClean="0">
                <a:solidFill>
                  <a:srgbClr val="00B0F0"/>
                </a:solidFill>
              </a:rPr>
              <a:t>фр</a:t>
            </a:r>
            <a:r>
              <a:rPr lang="ru-RU" sz="2000" i="1" dirty="0" smtClean="0"/>
              <a:t>. </a:t>
            </a:r>
            <a:r>
              <a:rPr lang="en-US" sz="2000" i="1" dirty="0" smtClean="0"/>
              <a:t>relais</a:t>
            </a:r>
            <a:r>
              <a:rPr lang="ru-RU" sz="2000" i="1" dirty="0" smtClean="0"/>
              <a:t> –сменять,</a:t>
            </a:r>
            <a:r>
              <a:rPr lang="en-US" sz="2000" i="1" dirty="0" smtClean="0"/>
              <a:t> </a:t>
            </a:r>
            <a:r>
              <a:rPr lang="ru-RU" sz="2000" i="1" dirty="0" smtClean="0"/>
              <a:t>заменять</a:t>
            </a:r>
            <a:r>
              <a:rPr lang="en-US" sz="2000" dirty="0" smtClean="0"/>
              <a:t>) – </a:t>
            </a:r>
            <a:r>
              <a:rPr lang="ru-RU" sz="2000" b="1" dirty="0" smtClean="0"/>
              <a:t>электромагнитное или </a:t>
            </a:r>
          </a:p>
          <a:p>
            <a:pPr algn="just"/>
            <a:r>
              <a:rPr lang="ru-RU" sz="2000" b="1" dirty="0" smtClean="0"/>
              <a:t>     электронное устройство, предназначенное для замыкания или </a:t>
            </a:r>
          </a:p>
          <a:p>
            <a:pPr algn="just"/>
            <a:r>
              <a:rPr lang="ru-RU" sz="2000" b="1" dirty="0" smtClean="0"/>
              <a:t>                                   размыкания электрической цепи. </a:t>
            </a: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57054" b="28556"/>
          <a:stretch/>
        </p:blipFill>
        <p:spPr>
          <a:xfrm>
            <a:off x="5271471" y="1699661"/>
            <a:ext cx="3356546" cy="344964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09137" y="2371421"/>
            <a:ext cx="3188245" cy="163121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Электромагнитное реле:</a:t>
            </a:r>
          </a:p>
          <a:p>
            <a:r>
              <a:rPr lang="ru-RU" sz="2000" b="1" dirty="0" smtClean="0"/>
              <a:t>1,2</a:t>
            </a:r>
            <a:r>
              <a:rPr lang="ru-RU" sz="2000" dirty="0" smtClean="0"/>
              <a:t> – контактные пластины;</a:t>
            </a:r>
          </a:p>
          <a:p>
            <a:r>
              <a:rPr lang="ru-RU" sz="2000" b="1" dirty="0" smtClean="0"/>
              <a:t>3</a:t>
            </a:r>
            <a:r>
              <a:rPr lang="ru-RU" sz="2000" dirty="0" smtClean="0"/>
              <a:t> – верхнее плечо якоря;</a:t>
            </a:r>
          </a:p>
          <a:p>
            <a:r>
              <a:rPr lang="ru-RU" sz="2000" b="1" dirty="0" smtClean="0"/>
              <a:t>4</a:t>
            </a:r>
            <a:r>
              <a:rPr lang="ru-RU" sz="2000" dirty="0" smtClean="0"/>
              <a:t> – обмотка;</a:t>
            </a:r>
          </a:p>
          <a:p>
            <a:r>
              <a:rPr lang="ru-RU" sz="2000" b="1" dirty="0" smtClean="0"/>
              <a:t>5</a:t>
            </a:r>
            <a:r>
              <a:rPr lang="ru-RU" sz="2000" dirty="0" smtClean="0"/>
              <a:t> – нижнее плечо якоря.</a:t>
            </a:r>
            <a:endParaRPr lang="ru-RU" sz="2000" dirty="0"/>
          </a:p>
        </p:txBody>
      </p:sp>
      <p:sp>
        <p:nvSpPr>
          <p:cNvPr id="11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4504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0682" y="4528483"/>
            <a:ext cx="8969188" cy="192610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Реле имеет два </a:t>
            </a:r>
            <a:r>
              <a:rPr lang="ru-RU" sz="2000" b="1" dirty="0">
                <a:solidFill>
                  <a:srgbClr val="C00000"/>
                </a:solidFill>
              </a:rPr>
              <a:t>устойчивых состояния: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рабочее</a:t>
            </a:r>
            <a:r>
              <a:rPr lang="ru-RU" sz="2000" dirty="0" smtClean="0"/>
              <a:t> </a:t>
            </a:r>
            <a:r>
              <a:rPr lang="ru-RU" sz="2000" dirty="0"/>
              <a:t>(</a:t>
            </a:r>
            <a:r>
              <a:rPr lang="ru-RU" sz="2000" b="1" dirty="0"/>
              <a:t>под током</a:t>
            </a:r>
            <a:r>
              <a:rPr lang="ru-RU" sz="2000" dirty="0"/>
              <a:t>), при котором </a:t>
            </a:r>
            <a:r>
              <a:rPr lang="ru-RU" sz="2000" dirty="0" smtClean="0"/>
              <a:t>реле возбуждено </a:t>
            </a:r>
            <a:r>
              <a:rPr lang="ru-RU" sz="2000" dirty="0"/>
              <a:t>и якорь его притянут</a:t>
            </a:r>
            <a:r>
              <a:rPr lang="ru-RU" sz="2000" dirty="0" smtClean="0"/>
              <a:t>,</a:t>
            </a:r>
          </a:p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</a:t>
            </a:r>
            <a:r>
              <a:rPr lang="ru-RU" sz="2000" dirty="0"/>
              <a:t>т.е. замкнуты верхние (</a:t>
            </a:r>
            <a:r>
              <a:rPr lang="ru-RU" sz="2000" dirty="0" smtClean="0"/>
              <a:t>фронтовые</a:t>
            </a:r>
            <a:r>
              <a:rPr lang="ru-RU" sz="2000" dirty="0"/>
              <a:t>) контакты; </a:t>
            </a:r>
            <a:endParaRPr lang="ru-RU" sz="2000" dirty="0" smtClean="0"/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нерабочее</a:t>
            </a:r>
            <a:r>
              <a:rPr lang="ru-RU" sz="2000" dirty="0" smtClean="0"/>
              <a:t> </a:t>
            </a:r>
            <a:r>
              <a:rPr lang="ru-RU" sz="2000" dirty="0"/>
              <a:t>(</a:t>
            </a:r>
            <a:r>
              <a:rPr lang="ru-RU" sz="2000" b="1" dirty="0"/>
              <a:t>без тока</a:t>
            </a:r>
            <a:r>
              <a:rPr lang="ru-RU" sz="2000" dirty="0"/>
              <a:t>), при котором реле обесточено </a:t>
            </a:r>
            <a:r>
              <a:rPr lang="ru-RU" sz="2000" dirty="0" smtClean="0"/>
              <a:t>и якорь </a:t>
            </a:r>
            <a:r>
              <a:rPr lang="ru-RU" sz="2000" dirty="0"/>
              <a:t>отпущен,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т.е</a:t>
            </a:r>
            <a:r>
              <a:rPr lang="ru-RU" sz="2000" dirty="0"/>
              <a:t>. замкнуты нижние (тыловые) контакты.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1488" r="70198"/>
          <a:stretch/>
        </p:blipFill>
        <p:spPr>
          <a:xfrm rot="16200000">
            <a:off x="187234" y="735385"/>
            <a:ext cx="4080120" cy="35060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7531"/>
          <a:stretch/>
        </p:blipFill>
        <p:spPr>
          <a:xfrm rot="10800000">
            <a:off x="4706468" y="470644"/>
            <a:ext cx="3751731" cy="40488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992623" y="4000251"/>
            <a:ext cx="23397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Рабочее состояние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00399" y="4000251"/>
            <a:ext cx="25854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Нерабочее </a:t>
            </a:r>
            <a:r>
              <a:rPr lang="ru-RU" sz="2000" b="1" dirty="0">
                <a:solidFill>
                  <a:srgbClr val="002060"/>
                </a:solidFill>
              </a:rPr>
              <a:t>состояние</a:t>
            </a:r>
          </a:p>
        </p:txBody>
      </p:sp>
      <p:sp>
        <p:nvSpPr>
          <p:cNvPr id="12" name="Прямоугольник 11"/>
          <p:cNvSpPr/>
          <p:nvPr/>
        </p:nvSpPr>
        <p:spPr>
          <a:xfrm rot="20985916">
            <a:off x="5261363" y="1083042"/>
            <a:ext cx="513436" cy="47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14794" y="1609147"/>
            <a:ext cx="546418" cy="47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право 1"/>
          <p:cNvSpPr/>
          <p:nvPr/>
        </p:nvSpPr>
        <p:spPr>
          <a:xfrm>
            <a:off x="625863" y="3677522"/>
            <a:ext cx="518368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лево 2"/>
          <p:cNvSpPr/>
          <p:nvPr/>
        </p:nvSpPr>
        <p:spPr>
          <a:xfrm>
            <a:off x="5070545" y="3677523"/>
            <a:ext cx="590667" cy="228600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631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38934" y="4841296"/>
            <a:ext cx="9090212" cy="19091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 </a:t>
            </a:r>
            <a:r>
              <a:rPr lang="ru-RU" sz="2000" b="1" u="sng" dirty="0">
                <a:solidFill>
                  <a:srgbClr val="C00000"/>
                </a:solidFill>
              </a:rPr>
              <a:t>принципу действия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/>
              <a:t>реле СЦБ подразделяются </a:t>
            </a:r>
            <a:r>
              <a:rPr lang="ru-RU" sz="2000" b="1" dirty="0" smtClean="0"/>
              <a:t>на: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электромагнитные</a:t>
            </a:r>
            <a:r>
              <a:rPr lang="ru-RU" sz="2000" b="1" dirty="0">
                <a:solidFill>
                  <a:srgbClr val="002060"/>
                </a:solidFill>
              </a:rPr>
              <a:t>,</a:t>
            </a:r>
            <a:r>
              <a:rPr lang="ru-RU" sz="2000" dirty="0"/>
              <a:t> у которых при протекании электрического тока по </a:t>
            </a:r>
            <a:r>
              <a:rPr lang="ru-RU" sz="2000" dirty="0" smtClean="0"/>
              <a:t>обмотке </a:t>
            </a:r>
            <a:r>
              <a:rPr lang="ru-RU" sz="2000" dirty="0"/>
              <a:t>возникает магнитное поле, которое действует на </a:t>
            </a:r>
            <a:r>
              <a:rPr lang="ru-RU" sz="2000" dirty="0" smtClean="0"/>
              <a:t>подвижный якорь</a:t>
            </a:r>
            <a:r>
              <a:rPr lang="ru-RU" sz="2000" dirty="0"/>
              <a:t>, притягивая его к сердечнику и переключая связанные с </a:t>
            </a:r>
            <a:r>
              <a:rPr lang="ru-RU" sz="2000" dirty="0" smtClean="0"/>
              <a:t>якорем контакты; </a:t>
            </a:r>
          </a:p>
          <a:p>
            <a:pPr marL="0" indent="0" algn="just">
              <a:buNone/>
            </a:pPr>
            <a:r>
              <a:rPr lang="ru-RU" sz="2000" dirty="0" smtClean="0"/>
              <a:t>    </a:t>
            </a:r>
            <a:r>
              <a:rPr lang="ru-RU" sz="2000" i="1" dirty="0" smtClean="0"/>
              <a:t>Например:</a:t>
            </a:r>
            <a:r>
              <a:rPr lang="ru-RU" sz="2000" dirty="0" smtClean="0"/>
              <a:t> НМШ,АМШ,НМВШ,ОМШ,НМПШ,АШ,ИВГ,КМШ,ПМШ и т.д.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65478" y="819467"/>
            <a:ext cx="255494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67510" y="819467"/>
            <a:ext cx="273132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62980" y="2116394"/>
            <a:ext cx="538317" cy="3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824" t="17212" r="1764" b="7396"/>
          <a:stretch/>
        </p:blipFill>
        <p:spPr>
          <a:xfrm>
            <a:off x="3306704" y="671964"/>
            <a:ext cx="5733509" cy="34293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7020972" y="698857"/>
            <a:ext cx="1763172" cy="306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5735" t="17255" b="11960"/>
          <a:stretch/>
        </p:blipFill>
        <p:spPr>
          <a:xfrm>
            <a:off x="139105" y="671963"/>
            <a:ext cx="2967166" cy="342938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39105" y="819467"/>
            <a:ext cx="291201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194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301" y="4152975"/>
            <a:ext cx="9090212" cy="20461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 </a:t>
            </a:r>
            <a:r>
              <a:rPr lang="ru-RU" sz="2000" b="1" u="sng" dirty="0">
                <a:solidFill>
                  <a:srgbClr val="C00000"/>
                </a:solidFill>
              </a:rPr>
              <a:t>принципу действия</a:t>
            </a:r>
            <a:r>
              <a:rPr lang="ru-RU" sz="2000" b="1" dirty="0">
                <a:solidFill>
                  <a:srgbClr val="C00000"/>
                </a:solidFill>
              </a:rPr>
              <a:t> реле СЦБ </a:t>
            </a:r>
            <a:r>
              <a:rPr lang="ru-RU" sz="2000" b="1" dirty="0"/>
              <a:t>подразделяются </a:t>
            </a:r>
            <a:r>
              <a:rPr lang="ru-RU" sz="2000" b="1" dirty="0" smtClean="0"/>
              <a:t>на: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индукционные</a:t>
            </a:r>
            <a:r>
              <a:rPr lang="ru-RU" sz="2000" b="1" dirty="0">
                <a:solidFill>
                  <a:srgbClr val="002060"/>
                </a:solidFill>
              </a:rPr>
              <a:t>,</a:t>
            </a:r>
            <a:r>
              <a:rPr lang="ru-RU" sz="2000" dirty="0"/>
              <a:t> которые работают под </a:t>
            </a:r>
            <a:r>
              <a:rPr lang="ru-RU" sz="2000" dirty="0" smtClean="0"/>
              <a:t>действием переменного </a:t>
            </a:r>
            <a:r>
              <a:rPr lang="ru-RU" sz="2000" dirty="0"/>
              <a:t>магнитного поля, создаваемого одним элементом реле</a:t>
            </a:r>
            <a:r>
              <a:rPr lang="ru-RU" sz="2000" dirty="0" smtClean="0"/>
              <a:t>, с </a:t>
            </a:r>
            <a:r>
              <a:rPr lang="ru-RU" sz="2000" dirty="0"/>
              <a:t>током, индуцированным в подвижном секторе магнитным </a:t>
            </a:r>
            <a:r>
              <a:rPr lang="ru-RU" sz="2000" dirty="0" smtClean="0"/>
              <a:t>полем другого элемента.</a:t>
            </a:r>
          </a:p>
          <a:p>
            <a:pPr marL="0" indent="0" algn="just">
              <a:buNone/>
            </a:pPr>
            <a:r>
              <a:rPr lang="ru-RU" sz="2000" i="1" dirty="0" smtClean="0"/>
              <a:t>Например:</a:t>
            </a:r>
            <a:r>
              <a:rPr lang="ru-RU" sz="2000" dirty="0" smtClean="0"/>
              <a:t> ДСШ.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65478" y="819467"/>
            <a:ext cx="255494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36841" y="20170"/>
            <a:ext cx="273132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62980" y="2116394"/>
            <a:ext cx="538317" cy="3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007" y="683876"/>
            <a:ext cx="5334000" cy="29051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3382" t="19412" r="13382"/>
          <a:stretch/>
        </p:blipFill>
        <p:spPr>
          <a:xfrm>
            <a:off x="113783" y="470646"/>
            <a:ext cx="3348201" cy="351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953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2415</TotalTime>
  <Words>3203</Words>
  <Application>Microsoft Office PowerPoint</Application>
  <PresentationFormat>Экран (4:3)</PresentationFormat>
  <Paragraphs>248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Calibri Light</vt:lpstr>
      <vt:lpstr>Тема Office</vt:lpstr>
      <vt:lpstr>ОАО "РЖД"</vt:lpstr>
      <vt:lpstr> Реле постоянного тока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Бесконтактное реле   </vt:lpstr>
      <vt:lpstr>Презентация PowerPoint</vt:lpstr>
      <vt:lpstr>Опережающее задание по следующей теме: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 Н.Г.</dc:creator>
  <cp:lastModifiedBy>Ли Н.Г.</cp:lastModifiedBy>
  <cp:revision>328</cp:revision>
  <dcterms:created xsi:type="dcterms:W3CDTF">2020-04-22T10:21:16Z</dcterms:created>
  <dcterms:modified xsi:type="dcterms:W3CDTF">2023-10-02T14:32:51Z</dcterms:modified>
</cp:coreProperties>
</file>