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7" r:id="rId2"/>
    <p:sldId id="258" r:id="rId3"/>
    <p:sldId id="259" r:id="rId4"/>
    <p:sldId id="268" r:id="rId5"/>
    <p:sldId id="269" r:id="rId6"/>
    <p:sldId id="267" r:id="rId7"/>
    <p:sldId id="266" r:id="rId8"/>
    <p:sldId id="265" r:id="rId9"/>
    <p:sldId id="264" r:id="rId10"/>
    <p:sldId id="302" r:id="rId11"/>
    <p:sldId id="262" r:id="rId12"/>
    <p:sldId id="261" r:id="rId13"/>
    <p:sldId id="273" r:id="rId14"/>
    <p:sldId id="303" r:id="rId15"/>
    <p:sldId id="272" r:id="rId16"/>
    <p:sldId id="271" r:id="rId17"/>
    <p:sldId id="306" r:id="rId18"/>
    <p:sldId id="270" r:id="rId19"/>
    <p:sldId id="279" r:id="rId20"/>
    <p:sldId id="280" r:id="rId21"/>
    <p:sldId id="281" r:id="rId22"/>
    <p:sldId id="304" r:id="rId23"/>
    <p:sldId id="278" r:id="rId24"/>
    <p:sldId id="277" r:id="rId25"/>
    <p:sldId id="282" r:id="rId26"/>
    <p:sldId id="276" r:id="rId27"/>
    <p:sldId id="283" r:id="rId28"/>
    <p:sldId id="260" r:id="rId29"/>
    <p:sldId id="275" r:id="rId30"/>
    <p:sldId id="285" r:id="rId31"/>
    <p:sldId id="284" r:id="rId32"/>
    <p:sldId id="274" r:id="rId33"/>
    <p:sldId id="289" r:id="rId34"/>
    <p:sldId id="288" r:id="rId35"/>
    <p:sldId id="287" r:id="rId36"/>
    <p:sldId id="286" r:id="rId37"/>
    <p:sldId id="292" r:id="rId38"/>
    <p:sldId id="296" r:id="rId39"/>
    <p:sldId id="294" r:id="rId40"/>
    <p:sldId id="290" r:id="rId41"/>
    <p:sldId id="293" r:id="rId42"/>
    <p:sldId id="300" r:id="rId43"/>
    <p:sldId id="305" r:id="rId44"/>
    <p:sldId id="301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7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528D-403E-45EC-B4B9-7B739A3A16CB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0EC57-C3B2-4593-9BB1-95A0D901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6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9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6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0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6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9C0C-6F4B-4948-A42D-9E86BE515D27}" type="datetimeFigureOut">
              <a:rPr lang="ru-RU" smtClean="0"/>
              <a:t>27.11.2022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ОАО </a:t>
            </a:r>
            <a:r>
              <a:rPr lang="ru-RU" b="1" dirty="0"/>
              <a:t>"РЖД"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251520" y="5962373"/>
            <a:ext cx="8640960" cy="747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smtClean="0">
                <a:solidFill>
                  <a:srgbClr val="C00000"/>
                </a:solidFill>
              </a:rPr>
              <a:t>                       </a:t>
            </a:r>
            <a:r>
              <a:rPr lang="ru-RU" sz="2400" b="1">
                <a:solidFill>
                  <a:srgbClr val="C00000"/>
                </a:solidFill>
              </a:rPr>
              <a:t>Микропроцессорные системы ЭЦ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8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67784" y="1479589"/>
            <a:ext cx="4176215" cy="45117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/>
              <a:t>Аппаратура КТС УК имеет два комплекта: </a:t>
            </a:r>
            <a:r>
              <a:rPr lang="ru-RU" sz="2000" b="1" dirty="0">
                <a:solidFill>
                  <a:srgbClr val="C00000"/>
                </a:solidFill>
              </a:rPr>
              <a:t>основной и </a:t>
            </a:r>
            <a:r>
              <a:rPr lang="ru-RU" sz="2000" b="1" dirty="0">
                <a:solidFill>
                  <a:srgbClr val="7030A0"/>
                </a:solidFill>
              </a:rPr>
              <a:t>резервный.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dirty="0"/>
              <a:t>Дублирующий комплект (основной или резервный) работает в режиме </a:t>
            </a:r>
            <a:r>
              <a:rPr lang="ru-RU" sz="2000" b="1" i="1" dirty="0"/>
              <a:t>«горячего резерва». </a:t>
            </a:r>
            <a:r>
              <a:rPr lang="ru-RU" sz="2000" dirty="0"/>
              <a:t>Комплект, который в данный момент осуществляет обмен данными с АРМом ДСП и реализует команды управления, считается </a:t>
            </a:r>
            <a:r>
              <a:rPr lang="ru-RU" sz="2000" i="1" u="sng" dirty="0"/>
              <a:t>«активным»</a:t>
            </a:r>
            <a:r>
              <a:rPr lang="ru-RU" sz="2000" i="1" dirty="0"/>
              <a:t>. </a:t>
            </a:r>
            <a:r>
              <a:rPr lang="ru-RU" sz="2000" dirty="0"/>
              <a:t>Второй комплект — </a:t>
            </a:r>
            <a:r>
              <a:rPr lang="ru-RU" sz="2000" i="1" u="sng" dirty="0"/>
              <a:t>(«пассивный») </a:t>
            </a:r>
            <a:r>
              <a:rPr lang="ru-RU" sz="2000" dirty="0"/>
              <a:t>включен, собирает и обрабатывает информацию. Он готов в любой момент перейти в активное состояние. 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2" y="619780"/>
            <a:ext cx="4774726" cy="59814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72117" r="3608" b="78078"/>
          <a:stretch/>
        </p:blipFill>
        <p:spPr>
          <a:xfrm>
            <a:off x="2474574" y="619780"/>
            <a:ext cx="926855" cy="8864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879" r="73735" b="79097"/>
          <a:stretch/>
        </p:blipFill>
        <p:spPr>
          <a:xfrm>
            <a:off x="1458658" y="619780"/>
            <a:ext cx="896422" cy="8864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5462" y="2238103"/>
            <a:ext cx="3100252" cy="34485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71703" y="2238103"/>
            <a:ext cx="490235" cy="344859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322217" y="3161211"/>
            <a:ext cx="8709" cy="106244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4693920" y="3086100"/>
            <a:ext cx="11430" cy="112014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570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013689"/>
            <a:ext cx="9144000" cy="27463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C00000"/>
                </a:solidFill>
              </a:rPr>
              <a:t>АРМ </a:t>
            </a:r>
            <a:r>
              <a:rPr lang="ru-RU" sz="2000" b="1" dirty="0">
                <a:solidFill>
                  <a:srgbClr val="C00000"/>
                </a:solidFill>
              </a:rPr>
              <a:t>ДСП </a:t>
            </a:r>
            <a:r>
              <a:rPr lang="ru-RU" sz="2000" b="1" dirty="0"/>
              <a:t>выполнен</a:t>
            </a:r>
            <a:r>
              <a:rPr lang="ru-RU" sz="2000" dirty="0"/>
              <a:t> на основе двух ПЭВМ с мониторами, объединенных локальной сетью, в которую включены АРМы электромеханика и при необходимости — другие пользователи информации о передвижении поездов на станции. За счет использования локальной сети АРМы (в том числе АРМ ДСП) могут быть территориально рассредоточены на станции в местах размещения оперативного и обслуживающего персонала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В </a:t>
            </a:r>
            <a:r>
              <a:rPr lang="ru-RU" sz="2000" b="1" dirty="0">
                <a:solidFill>
                  <a:srgbClr val="002060"/>
                </a:solidFill>
              </a:rPr>
              <a:t>качестве аппарата управления </a:t>
            </a:r>
            <a:r>
              <a:rPr lang="ru-RU" sz="2000" b="1" dirty="0"/>
              <a:t>используются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стандартная клавиатура ПЭВМ и манипулятор типа «мышь». </a:t>
            </a:r>
            <a:r>
              <a:rPr lang="ru-RU" sz="2000" dirty="0"/>
              <a:t>Информация отображается на мониторах, плазменном табло или видеопроекционном табло на просвет или отражение.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982" y="619780"/>
            <a:ext cx="4563486" cy="30445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2" y="619780"/>
            <a:ext cx="4353635" cy="30445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9872" y="3167250"/>
            <a:ext cx="105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АРМ </a:t>
            </a:r>
            <a:r>
              <a:rPr lang="ru-RU" b="1" dirty="0" smtClean="0">
                <a:solidFill>
                  <a:srgbClr val="C00000"/>
                </a:solidFill>
              </a:rPr>
              <a:t>ШН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88717" y="2982584"/>
            <a:ext cx="117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АРМ ДСП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50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678" y="5018966"/>
            <a:ext cx="9135322" cy="18390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>
                <a:solidFill>
                  <a:srgbClr val="002060"/>
                </a:solidFill>
              </a:rPr>
              <a:t>На </a:t>
            </a:r>
            <a:r>
              <a:rPr lang="ru-RU" sz="2000" b="1" dirty="0">
                <a:solidFill>
                  <a:srgbClr val="002060"/>
                </a:solidFill>
              </a:rPr>
              <a:t>средства вычислительной техники </a:t>
            </a:r>
            <a:r>
              <a:rPr lang="ru-RU" sz="2000" b="1" dirty="0"/>
              <a:t>возлагается</a:t>
            </a:r>
            <a:r>
              <a:rPr lang="ru-RU" sz="2000" dirty="0"/>
              <a:t> </a:t>
            </a:r>
            <a:r>
              <a:rPr lang="ru-RU" sz="2000" b="1" dirty="0"/>
              <a:t>обеспечение решения </a:t>
            </a:r>
            <a:r>
              <a:rPr lang="ru-RU" sz="2000" b="1" dirty="0">
                <a:solidFill>
                  <a:srgbClr val="C00000"/>
                </a:solidFill>
              </a:rPr>
              <a:t>следующих задач: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маршрутного </a:t>
            </a:r>
            <a:r>
              <a:rPr lang="ru-RU" sz="2000" dirty="0"/>
              <a:t>набора;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реализация </a:t>
            </a:r>
            <a:r>
              <a:rPr lang="ru-RU" sz="2000" dirty="0"/>
              <a:t>режима автоматического действия светофоров;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двукратный </a:t>
            </a:r>
            <a:r>
              <a:rPr lang="ru-RU" sz="2000" dirty="0"/>
              <a:t>перевод стрелки;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последовательный </a:t>
            </a:r>
            <a:r>
              <a:rPr lang="ru-RU" sz="2000" dirty="0"/>
              <a:t>пуск стрелок;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фиксация </a:t>
            </a:r>
            <a:r>
              <a:rPr lang="ru-RU" sz="2000" dirty="0"/>
              <a:t>неисправностей;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оповещение </a:t>
            </a:r>
            <a:r>
              <a:rPr lang="ru-RU" sz="2000" dirty="0"/>
              <a:t>монтеров пути;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обдувка </a:t>
            </a:r>
            <a:r>
              <a:rPr lang="ru-RU" sz="2000" dirty="0"/>
              <a:t>стрелок.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7197"/>
          <a:stretch/>
        </p:blipFill>
        <p:spPr>
          <a:xfrm>
            <a:off x="958618" y="1751803"/>
            <a:ext cx="7189099" cy="3267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85912"/>
          <a:stretch/>
        </p:blipFill>
        <p:spPr>
          <a:xfrm>
            <a:off x="958619" y="619780"/>
            <a:ext cx="7189099" cy="11320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4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545107"/>
            <a:ext cx="9144000" cy="23128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Благодаря </a:t>
            </a:r>
            <a:r>
              <a:rPr lang="ru-RU" sz="2000" b="1" dirty="0">
                <a:solidFill>
                  <a:srgbClr val="002060"/>
                </a:solidFill>
              </a:rPr>
              <a:t>использованию программируемой элементной базы </a:t>
            </a:r>
            <a:r>
              <a:rPr lang="ru-RU" sz="2000" b="1" dirty="0"/>
              <a:t>выполняются следующие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дополнительные функции: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автоматическое </a:t>
            </a:r>
            <a:r>
              <a:rPr lang="ru-RU" sz="2000" dirty="0"/>
              <a:t>протоколирование действий персонала, работы системы и устройства (функция «черного ящика»);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оперативное </a:t>
            </a:r>
            <a:r>
              <a:rPr lang="ru-RU" sz="2000" dirty="0"/>
              <a:t>предоставление нормативно-справочной информации и данных ТРА станции;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реализация </a:t>
            </a:r>
            <a:r>
              <a:rPr lang="ru-RU" sz="2000" dirty="0"/>
              <a:t>функций линейного пункта ДЦ для кодового управления станцией </a:t>
            </a:r>
            <a:r>
              <a:rPr lang="ru-RU" sz="2000" dirty="0" smtClean="0"/>
              <a:t>без дополнительных </a:t>
            </a:r>
            <a:r>
              <a:rPr lang="ru-RU" sz="2000" dirty="0"/>
              <a:t>капитальных затрат;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автоматизация </a:t>
            </a:r>
            <a:r>
              <a:rPr lang="ru-RU" sz="2000" dirty="0"/>
              <a:t>управления посредством формирования маршрутных заданий на предстоящий период (без ограничения емкости);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731"/>
          <a:stretch/>
        </p:blipFill>
        <p:spPr>
          <a:xfrm>
            <a:off x="1209533" y="481569"/>
            <a:ext cx="6629400" cy="414465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23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975012"/>
            <a:ext cx="9048466" cy="18829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накопление </a:t>
            </a:r>
            <a:r>
              <a:rPr lang="ru-RU" sz="2000" dirty="0"/>
              <a:t>маршрутов как по принципу очереди, так и по времени исполнения (без ограничения емкости);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хранение</a:t>
            </a:r>
            <a:r>
              <a:rPr lang="ru-RU" sz="2000" dirty="0"/>
              <a:t>, просмотр и статистическая обработка отказов в ЭЦ;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поддержка </a:t>
            </a:r>
            <a:r>
              <a:rPr lang="ru-RU" sz="2000" dirty="0"/>
              <a:t>оперативного персонала в нештатных ситуациях (исключение некорректных действий пользователя, режим подсказки);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сопряжение </a:t>
            </a:r>
            <a:r>
              <a:rPr lang="ru-RU" sz="2000" dirty="0"/>
              <a:t>с информационными системами вышестоящего уровня (АСОУП, АСУСС и др.).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Релейно-процессорная централизация ЭЦ МПК.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152"/>
          <a:stretch/>
        </p:blipFill>
        <p:spPr>
          <a:xfrm>
            <a:off x="1032111" y="619780"/>
            <a:ext cx="6968833" cy="43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94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4589" y="5554640"/>
            <a:ext cx="9062114" cy="13579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Система </a:t>
            </a:r>
            <a:r>
              <a:rPr lang="ru-RU" sz="2000" b="1" dirty="0">
                <a:solidFill>
                  <a:srgbClr val="C00000"/>
                </a:solidFill>
              </a:rPr>
              <a:t>ЭЦ МПК </a:t>
            </a:r>
            <a:r>
              <a:rPr lang="ru-RU" sz="2000" b="1" dirty="0"/>
              <a:t>реализует </a:t>
            </a:r>
            <a:r>
              <a:rPr lang="ru-RU" sz="2000" b="1" dirty="0">
                <a:solidFill>
                  <a:srgbClr val="002060"/>
                </a:solidFill>
              </a:rPr>
              <a:t>программное, маршрутное и индивидуальное управление стрелками, обеспечивает возможность автоматической установки маршрутов на предстоящий период с выдачей речевых сообщений в случаях недопустимых отклонений и нарушений работы устройств.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6418" t="9170" r="6865" b="6411"/>
          <a:stretch/>
        </p:blipFill>
        <p:spPr>
          <a:xfrm>
            <a:off x="991700" y="592484"/>
            <a:ext cx="6863065" cy="50043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34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015186"/>
            <a:ext cx="9144000" cy="18701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Для </a:t>
            </a:r>
            <a:r>
              <a:rPr lang="ru-RU" sz="2000" b="1" dirty="0"/>
              <a:t>работы </a:t>
            </a:r>
            <a:r>
              <a:rPr lang="ru-RU" sz="2000" b="1" dirty="0">
                <a:solidFill>
                  <a:srgbClr val="C00000"/>
                </a:solidFill>
              </a:rPr>
              <a:t>ДСП с ЭЦ МПК </a:t>
            </a:r>
            <a:r>
              <a:rPr lang="ru-RU" sz="2000" b="1" dirty="0"/>
              <a:t>есть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два режима: </a:t>
            </a:r>
            <a:r>
              <a:rPr lang="ru-RU" sz="2000" b="1" dirty="0">
                <a:solidFill>
                  <a:srgbClr val="C00000"/>
                </a:solidFill>
              </a:rPr>
              <a:t>основной и вспомогательный.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  В </a:t>
            </a:r>
            <a:r>
              <a:rPr lang="ru-RU" sz="2000" b="1" dirty="0">
                <a:solidFill>
                  <a:srgbClr val="C00000"/>
                </a:solidFill>
              </a:rPr>
              <a:t>основном режиме </a:t>
            </a:r>
            <a:r>
              <a:rPr lang="ru-RU" sz="2000" b="1" dirty="0"/>
              <a:t>реализуются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функции контроля </a:t>
            </a:r>
            <a:r>
              <a:rPr lang="ru-RU" sz="2000" dirty="0"/>
              <a:t>состояния станционных устройств и управления объектами (стрелками, светофорами и др.) с обеспечением всех условий безопасности движения поездов схемными решениями традиционных релейных систем ЭЦ.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471" t="19646" r="13471" b="6257"/>
          <a:stretch/>
        </p:blipFill>
        <p:spPr>
          <a:xfrm>
            <a:off x="1371600" y="521746"/>
            <a:ext cx="5957248" cy="45313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20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138016"/>
            <a:ext cx="9144000" cy="17199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Во </a:t>
            </a:r>
            <a:r>
              <a:rPr lang="ru-RU" sz="2000" b="1" dirty="0">
                <a:solidFill>
                  <a:srgbClr val="C00000"/>
                </a:solidFill>
              </a:rPr>
              <a:t>вспомогательном режиме </a:t>
            </a:r>
            <a:r>
              <a:rPr lang="ru-RU" sz="2000" b="1" dirty="0"/>
              <a:t>можно управлять </a:t>
            </a:r>
            <a:r>
              <a:rPr lang="ru-RU" sz="2000" b="1" dirty="0">
                <a:solidFill>
                  <a:srgbClr val="002060"/>
                </a:solidFill>
              </a:rPr>
              <a:t>устройствами СЦБ при нарушениях их нормального функционирования. </a:t>
            </a:r>
            <a:r>
              <a:rPr lang="ru-RU" sz="2000" dirty="0"/>
              <a:t>Это относится к использованию пригласительных сигналов, вспомогательному переводу стрелок, аварийной смене направления на однопутном перегоне, искусственному размыканию секций маршрута, вспомогательному режиму открытия переезда.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471" t="19646" r="13471" b="6257"/>
          <a:stretch/>
        </p:blipFill>
        <p:spPr>
          <a:xfrm>
            <a:off x="1653137" y="562690"/>
            <a:ext cx="6024283" cy="45823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90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944" y="4660426"/>
            <a:ext cx="9067485" cy="15899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</a:t>
            </a:r>
            <a:r>
              <a:rPr lang="ru-RU" sz="2000" b="1" u="sng" dirty="0" smtClean="0">
                <a:solidFill>
                  <a:srgbClr val="C00000"/>
                </a:solidFill>
              </a:rPr>
              <a:t>МПЦ </a:t>
            </a:r>
            <a:r>
              <a:rPr lang="ru-RU" sz="2000" b="1" u="sng" dirty="0">
                <a:solidFill>
                  <a:srgbClr val="C00000"/>
                </a:solidFill>
              </a:rPr>
              <a:t>ЭЦ-ЕМ </a:t>
            </a:r>
            <a:r>
              <a:rPr lang="ru-RU" sz="2000" b="1" dirty="0" smtClean="0">
                <a:solidFill>
                  <a:srgbClr val="002060"/>
                </a:solidFill>
              </a:rPr>
              <a:t>является</a:t>
            </a:r>
            <a:r>
              <a:rPr lang="ru-RU" sz="2000" dirty="0" smtClean="0"/>
              <a:t> </a:t>
            </a:r>
            <a:r>
              <a:rPr lang="ru-RU" sz="2000" dirty="0"/>
              <a:t>системой нового поколения, использующей передовые компьютерные </a:t>
            </a:r>
            <a:r>
              <a:rPr lang="ru-RU" sz="2000" dirty="0" smtClean="0"/>
              <a:t>технологии </a:t>
            </a:r>
            <a:r>
              <a:rPr lang="ru-RU" sz="2000" dirty="0"/>
              <a:t>и </a:t>
            </a:r>
            <a:r>
              <a:rPr lang="ru-RU" sz="2000" b="1" dirty="0">
                <a:solidFill>
                  <a:srgbClr val="002060"/>
                </a:solidFill>
              </a:rPr>
              <a:t>предназначена</a:t>
            </a:r>
            <a:r>
              <a:rPr lang="ru-RU" sz="2000" dirty="0"/>
              <a:t> для управления технологическим процессом на станции средствами вычислительной техники, а также </a:t>
            </a:r>
            <a:r>
              <a:rPr lang="ru-RU" sz="2000" b="1" dirty="0">
                <a:solidFill>
                  <a:srgbClr val="002060"/>
                </a:solidFill>
              </a:rPr>
              <a:t>обеспечивает</a:t>
            </a:r>
            <a:r>
              <a:rPr lang="ru-RU" sz="2000" dirty="0"/>
              <a:t> сочетание высокой пропускной способности с требуемой степенью безопасности движения поездов.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4795"/>
          <a:stretch/>
        </p:blipFill>
        <p:spPr>
          <a:xfrm>
            <a:off x="57276" y="562690"/>
            <a:ext cx="9039771" cy="409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00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145206" y="1419368"/>
            <a:ext cx="3930555" cy="3616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В системе ЭЦ-ЕМ </a:t>
            </a:r>
            <a:r>
              <a:rPr lang="ru-RU" sz="2000" b="1" dirty="0"/>
              <a:t>используются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центральные </a:t>
            </a:r>
            <a:r>
              <a:rPr lang="ru-RU" sz="2000" dirty="0"/>
              <a:t>зависимости,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маршрутный </a:t>
            </a:r>
            <a:r>
              <a:rPr lang="ru-RU" sz="2000" dirty="0"/>
              <a:t>набор,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микропроцессорная </a:t>
            </a:r>
            <a:r>
              <a:rPr lang="ru-RU" sz="2000" dirty="0"/>
              <a:t>и релейная аппаратура.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b="1" dirty="0" smtClean="0"/>
              <a:t>Система </a:t>
            </a:r>
            <a:r>
              <a:rPr lang="ru-RU" sz="2000" b="1" dirty="0"/>
              <a:t>является </a:t>
            </a:r>
            <a:r>
              <a:rPr lang="ru-RU" sz="2000" dirty="0"/>
              <a:t>единой для применения на малых, средних и крупных станциях магистрального железнодорожного транспорта России.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2690"/>
            <a:ext cx="5275486" cy="51693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09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0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0244" y="4353670"/>
            <a:ext cx="9019968" cy="27463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                                         </a:t>
            </a:r>
            <a:r>
              <a:rPr lang="ru-RU" sz="2000" b="1" dirty="0">
                <a:solidFill>
                  <a:srgbClr val="002060"/>
                </a:solidFill>
              </a:rPr>
              <a:t>Курс лекций Глава 20 стр. </a:t>
            </a:r>
            <a:r>
              <a:rPr lang="ru-RU" sz="2000" b="1" dirty="0" smtClean="0">
                <a:solidFill>
                  <a:srgbClr val="002060"/>
                </a:solidFill>
              </a:rPr>
              <a:t>132-139</a:t>
            </a:r>
            <a:endParaRPr lang="ru-RU" sz="2000" b="1" dirty="0">
              <a:solidFill>
                <a:srgbClr val="002060"/>
              </a:solidFill>
            </a:endParaRPr>
          </a:p>
          <a:p>
            <a:pPr marL="457200" indent="-457200">
              <a:buAutoNum type="arabicPeriod"/>
            </a:pPr>
            <a:r>
              <a:rPr lang="ru-RU" sz="2000" b="1" dirty="0" smtClean="0"/>
              <a:t>Элементная </a:t>
            </a:r>
            <a:r>
              <a:rPr lang="ru-RU" sz="2000" b="1" dirty="0"/>
              <a:t>база микропроцессорных систем ЭЦ, преимущества применения таких систем</a:t>
            </a:r>
            <a:r>
              <a:rPr lang="ru-RU" sz="2000" b="1" dirty="0" smtClean="0"/>
              <a:t>.</a:t>
            </a:r>
          </a:p>
          <a:p>
            <a:pPr marL="457200" indent="-457200">
              <a:buAutoNum type="arabicPeriod"/>
            </a:pPr>
            <a:r>
              <a:rPr lang="ru-RU" sz="2000" b="1" dirty="0" smtClean="0"/>
              <a:t>Разновидности</a:t>
            </a:r>
            <a:r>
              <a:rPr lang="ru-RU" sz="2000" b="1" dirty="0"/>
              <a:t>, принцип построения и состав оборудования</a:t>
            </a:r>
            <a:r>
              <a:rPr lang="ru-RU" sz="2000" b="1" dirty="0" smtClean="0"/>
              <a:t>.</a:t>
            </a:r>
          </a:p>
          <a:p>
            <a:pPr marL="457200" indent="-457200">
              <a:buAutoNum type="arabicPeriod"/>
            </a:pPr>
            <a:r>
              <a:rPr lang="ru-RU" sz="2000" b="1" dirty="0"/>
              <a:t>АРМ ДСП; назначение, функциональные возможности, установка маршрутов приема, отправления и маневрового, принцип отмены маршрута.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9530" b="6941"/>
          <a:stretch/>
        </p:blipFill>
        <p:spPr>
          <a:xfrm>
            <a:off x="887507" y="398255"/>
            <a:ext cx="7576568" cy="395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6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500" y="464980"/>
            <a:ext cx="5117000" cy="45164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8728" y="1937980"/>
            <a:ext cx="1269242" cy="12965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858603"/>
            <a:ext cx="9144000" cy="199939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Структурная схема построения системы ЭЦ-ЕМ</a:t>
            </a:r>
            <a:r>
              <a:rPr lang="ru-RU" sz="2000" dirty="0"/>
              <a:t> </a:t>
            </a:r>
            <a:r>
              <a:rPr lang="ru-RU" sz="2000" b="1" dirty="0"/>
              <a:t>показана на </a:t>
            </a:r>
            <a:r>
              <a:rPr lang="ru-RU" sz="2000" b="1" dirty="0" smtClean="0"/>
              <a:t>рисунке</a:t>
            </a:r>
            <a:r>
              <a:rPr lang="ru-RU" sz="2000" dirty="0" smtClean="0"/>
              <a:t>. </a:t>
            </a:r>
          </a:p>
          <a:p>
            <a:pPr marL="0" indent="0" algn="just">
              <a:buNone/>
            </a:pPr>
            <a:r>
              <a:rPr lang="ru-RU" sz="2000" b="1" dirty="0" smtClean="0"/>
              <a:t>    </a:t>
            </a:r>
            <a:r>
              <a:rPr lang="ru-RU" sz="2000" b="1" dirty="0" smtClean="0">
                <a:solidFill>
                  <a:srgbClr val="C00000"/>
                </a:solidFill>
              </a:rPr>
              <a:t>Основой </a:t>
            </a:r>
            <a:r>
              <a:rPr lang="ru-RU" sz="2000" b="1" dirty="0">
                <a:solidFill>
                  <a:srgbClr val="C00000"/>
                </a:solidFill>
              </a:rPr>
              <a:t>вычислительного центра системы </a:t>
            </a:r>
            <a:r>
              <a:rPr lang="ru-RU" sz="2000" b="1" dirty="0"/>
              <a:t>является </a:t>
            </a:r>
            <a:r>
              <a:rPr lang="ru-RU" sz="2000" b="1" dirty="0">
                <a:solidFill>
                  <a:srgbClr val="002060"/>
                </a:solidFill>
              </a:rPr>
              <a:t>управляющий вычислительный комплекс</a:t>
            </a:r>
            <a:r>
              <a:rPr lang="ru-RU" sz="2000" b="1" dirty="0"/>
              <a:t> </a:t>
            </a:r>
            <a:r>
              <a:rPr lang="ru-RU" sz="2000" b="1" u="sng" dirty="0">
                <a:solidFill>
                  <a:srgbClr val="C00000"/>
                </a:solidFill>
              </a:rPr>
              <a:t>УВК РА-01</a:t>
            </a:r>
            <a:r>
              <a:rPr lang="ru-RU" sz="2000" dirty="0"/>
              <a:t>. Он обеспечивает контроль и управление стрелками и сигналами, взаимодействие с ДСП, а также связь ЭЦ-ЕМ с вышестоящими системами железнодорожной автоматики и диагностику исправного состояния собственных блоков, выявление отказов и отключение неисправной аппаратуры.</a:t>
            </a:r>
          </a:p>
        </p:txBody>
      </p:sp>
    </p:spTree>
    <p:extLst>
      <p:ext uri="{BB962C8B-B14F-4D97-AF65-F5344CB8AC3E}">
        <p14:creationId xmlns:p14="http://schemas.microsoft.com/office/powerpoint/2010/main" val="3869677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290673"/>
            <a:ext cx="9144000" cy="13694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Управление </a:t>
            </a:r>
            <a:r>
              <a:rPr lang="ru-RU" sz="2000" b="1" dirty="0">
                <a:solidFill>
                  <a:srgbClr val="002060"/>
                </a:solidFill>
              </a:rPr>
              <a:t>объектами централизации </a:t>
            </a:r>
            <a:r>
              <a:rPr lang="ru-RU" sz="2000" b="1" dirty="0"/>
              <a:t>осуществляется</a:t>
            </a:r>
            <a:r>
              <a:rPr lang="ru-RU" sz="2000" dirty="0"/>
              <a:t> с рабочего места дежурного по станции </a:t>
            </a:r>
            <a:r>
              <a:rPr lang="ru-RU" sz="2000" dirty="0" smtClean="0"/>
              <a:t>(АРМ </a:t>
            </a:r>
            <a:r>
              <a:rPr lang="ru-RU" sz="2000" dirty="0"/>
              <a:t>ДСП), оборудованного тремя ПЭВМ и упрощенным пультом-табло для контроля и управления. В процессе функционирования системы две ПЭВМ находятся в рабочем режиме, одна — в холодном резерве.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7927" r="13393" b="19055"/>
          <a:stretch/>
        </p:blipFill>
        <p:spPr>
          <a:xfrm>
            <a:off x="112693" y="562689"/>
            <a:ext cx="8925687" cy="472798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3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221380"/>
            <a:ext cx="9144000" cy="16723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</a:rPr>
              <a:t>Каждая </a:t>
            </a:r>
            <a:r>
              <a:rPr lang="ru-RU" sz="2000" b="1" dirty="0">
                <a:solidFill>
                  <a:srgbClr val="C00000"/>
                </a:solidFill>
              </a:rPr>
              <a:t>ПЭВМ </a:t>
            </a:r>
            <a:r>
              <a:rPr lang="ru-RU" sz="2000" b="1" dirty="0"/>
              <a:t>физически связана </a:t>
            </a:r>
            <a:r>
              <a:rPr lang="ru-RU" sz="2000" b="1" dirty="0">
                <a:solidFill>
                  <a:srgbClr val="002060"/>
                </a:solidFill>
              </a:rPr>
              <a:t>с двумя различными вычислительными каналами УВК. </a:t>
            </a:r>
            <a:r>
              <a:rPr lang="ru-RU" sz="2000" dirty="0"/>
              <a:t>Пульт-табло контроля и управления используется в системе для выполнения некоторых специальных функций управления (режим горения сигналов «день/ночь», рукоятка для установки макета стрелки, ключ-жезл и др.), а также для аварийного управления стрелками и пригласительными сигналами.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719" y="494450"/>
            <a:ext cx="6162408" cy="472693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129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734868"/>
            <a:ext cx="9144000" cy="1025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Использование </a:t>
            </a:r>
            <a:r>
              <a:rPr lang="ru-RU" sz="2000" dirty="0"/>
              <a:t>средств вычислительной техники позволило дополнить систему ЭЦ-ЕМ рядом новых функций как технологического, так и информационно-сервисного характера.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9236"/>
          <a:stretch/>
        </p:blipFill>
        <p:spPr>
          <a:xfrm>
            <a:off x="900952" y="514537"/>
            <a:ext cx="7649169" cy="52002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508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447" y="4766728"/>
            <a:ext cx="9130553" cy="20665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 К </a:t>
            </a:r>
            <a:r>
              <a:rPr lang="ru-RU" sz="2000" b="1" u="sng" dirty="0">
                <a:solidFill>
                  <a:srgbClr val="C00000"/>
                </a:solidFill>
              </a:rPr>
              <a:t>дополнительным технологическим функциям </a:t>
            </a:r>
            <a:r>
              <a:rPr lang="ru-RU" sz="2000" b="1" u="sng" dirty="0"/>
              <a:t>относятся: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контроль </a:t>
            </a:r>
            <a:r>
              <a:rPr lang="ru-RU" sz="2000" dirty="0"/>
              <a:t>логической занятости путей и участков пути при занятии их поездом в заданном маршруте (с контролем их последующего освобождения по маршруту для защиты от потери шунта);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проверка </a:t>
            </a:r>
            <a:r>
              <a:rPr lang="ru-RU" sz="2000" dirty="0"/>
              <a:t>условий безопасности при задании маршрута, открытии и горении пригласительного сигнала (кроме условий, взятых ДСП под свою ответственность);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прекращение </a:t>
            </a:r>
            <a:r>
              <a:rPr lang="ru-RU" sz="2000" dirty="0"/>
              <a:t>кодирования маршрутов до головы поезда при несанкционированном выезде подвижной единицы на маршрут;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961" b="3693"/>
          <a:stretch/>
        </p:blipFill>
        <p:spPr>
          <a:xfrm>
            <a:off x="1297451" y="535816"/>
            <a:ext cx="6562544" cy="4230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12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715904"/>
            <a:ext cx="9130553" cy="21420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проверка </a:t>
            </a:r>
            <a:r>
              <a:rPr lang="ru-RU" sz="2000" dirty="0"/>
              <a:t>свободности всех секций в маневровом маршруте при движении вагонами вперед после вступления подвижной единицы на маршрут (кроме первой секции, прилегающей к занятой секции);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исключение </a:t>
            </a:r>
            <a:r>
              <a:rPr lang="ru-RU" sz="2000" dirty="0"/>
              <a:t>посекционного размыкания маршрута в случае проезда подвижной единицей перекрытого светофора;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возможность </a:t>
            </a:r>
            <a:r>
              <a:rPr lang="ru-RU" sz="2000" dirty="0"/>
              <a:t>задания автоматического действия в любом поездном маршруте;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индивидуальная </a:t>
            </a:r>
            <a:r>
              <a:rPr lang="ru-RU" sz="2000" dirty="0"/>
              <a:t>выдержка времени для каждого отменяемого маршрута, размыкаемой секции и </a:t>
            </a:r>
            <a:r>
              <a:rPr lang="ru-RU" sz="2000" dirty="0" smtClean="0"/>
              <a:t>др.</a:t>
            </a:r>
            <a:endParaRPr lang="ru-RU" sz="20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8739" r="3088"/>
          <a:stretch/>
        </p:blipFill>
        <p:spPr>
          <a:xfrm>
            <a:off x="27296" y="592484"/>
            <a:ext cx="9089609" cy="40961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23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13447" y="5030851"/>
            <a:ext cx="9144000" cy="17647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К информационно-сервисным функциям </a:t>
            </a:r>
            <a:r>
              <a:rPr lang="ru-RU" sz="2000" b="1" u="sng" dirty="0"/>
              <a:t>относятся: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возможность </a:t>
            </a:r>
            <a:r>
              <a:rPr lang="ru-RU" sz="2000" dirty="0"/>
              <a:t>накопления маршрутов как по времени, так и по очереди, формирование на экране РМ ДСП различных сообщений о ходе технологического процесса, удобство ввода управляющих команд и др. </a:t>
            </a:r>
            <a:r>
              <a:rPr lang="ru-RU" sz="2000" b="1" dirty="0">
                <a:solidFill>
                  <a:srgbClr val="C00000"/>
                </a:solidFill>
              </a:rPr>
              <a:t>Важной новой функцией </a:t>
            </a:r>
            <a:r>
              <a:rPr lang="ru-RU" sz="2000" b="1" dirty="0"/>
              <a:t>является </a:t>
            </a:r>
            <a:r>
              <a:rPr lang="ru-RU" sz="2000" b="1" dirty="0">
                <a:solidFill>
                  <a:srgbClr val="002060"/>
                </a:solidFill>
              </a:rPr>
              <a:t>протоколирование хода технологического процесса </a:t>
            </a:r>
            <a:r>
              <a:rPr lang="ru-RU" sz="2000" dirty="0"/>
              <a:t>(управляющих действий ДСП, реакции на них системы, состояния постового и напольного оборудования).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4902" t="20457" r="7058" b="7386"/>
          <a:stretch/>
        </p:blipFill>
        <p:spPr>
          <a:xfrm>
            <a:off x="718698" y="562690"/>
            <a:ext cx="7268855" cy="44681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163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945342"/>
            <a:ext cx="9130553" cy="191265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</a:t>
            </a:r>
            <a:r>
              <a:rPr lang="ru-RU" sz="2000" b="1" dirty="0" smtClean="0">
                <a:solidFill>
                  <a:srgbClr val="C00000"/>
                </a:solidFill>
              </a:rPr>
              <a:t>Перечисленные </a:t>
            </a:r>
            <a:r>
              <a:rPr lang="ru-RU" sz="2000" b="1" dirty="0">
                <a:solidFill>
                  <a:srgbClr val="C00000"/>
                </a:solidFill>
              </a:rPr>
              <a:t>сведения </a:t>
            </a:r>
            <a:r>
              <a:rPr lang="ru-RU" sz="2000" b="1" dirty="0"/>
              <a:t>фиксируются и хранятся </a:t>
            </a:r>
            <a:r>
              <a:rPr lang="ru-RU" sz="2000" b="1" dirty="0">
                <a:solidFill>
                  <a:srgbClr val="002060"/>
                </a:solidFill>
              </a:rPr>
              <a:t>в архиве РМ ДСП, защищенном от несанкционированного доступа</a:t>
            </a:r>
            <a:r>
              <a:rPr lang="ru-RU" sz="2000" dirty="0"/>
              <a:t>. Эти сведения могут быть в любой момент извлечены и проанализированы. На основании анализа записей архива о работе напольного оборудования (рельсовых цепей, светофоров, стрелок и др.) могут выявляться перемежающиеся неисправности напольных устройств, что дает возможность использования этой информации в АРМе электромеханика.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20131" b="6928"/>
          <a:stretch/>
        </p:blipFill>
        <p:spPr>
          <a:xfrm>
            <a:off x="779504" y="539098"/>
            <a:ext cx="8081682" cy="44211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33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" y="5461603"/>
            <a:ext cx="9144000" cy="139639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  </a:t>
            </a:r>
            <a:r>
              <a:rPr lang="ru-RU" sz="2000" b="1" dirty="0" smtClean="0">
                <a:solidFill>
                  <a:srgbClr val="C00000"/>
                </a:solidFill>
              </a:rPr>
              <a:t>Внедрение </a:t>
            </a:r>
            <a:r>
              <a:rPr lang="ru-RU" sz="2000" b="1" dirty="0">
                <a:solidFill>
                  <a:srgbClr val="C00000"/>
                </a:solidFill>
              </a:rPr>
              <a:t>ЭЦ-ЕМ </a:t>
            </a:r>
            <a:r>
              <a:rPr lang="ru-RU" sz="2000" b="1" dirty="0"/>
              <a:t>ведет к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сокращению </a:t>
            </a:r>
            <a:r>
              <a:rPr lang="ru-RU" sz="2000" dirty="0"/>
              <a:t>производственных площадей,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снижению </a:t>
            </a:r>
            <a:r>
              <a:rPr lang="ru-RU" sz="2000" dirty="0"/>
              <a:t>затрат на проектирование, оснащение станции техническими средствами сопряжения с вышестоящими системами, на эксплуатацию системы при безусловном обеспечении требуемого уровня безопасности движения поездов.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619780"/>
            <a:ext cx="3913094" cy="550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429"/>
          <a:stretch/>
        </p:blipFill>
        <p:spPr>
          <a:xfrm>
            <a:off x="868310" y="508682"/>
            <a:ext cx="7684020" cy="48958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53138" y="162580"/>
            <a:ext cx="633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</a:t>
            </a:r>
            <a:r>
              <a:rPr lang="ru-RU" sz="2000" b="1" u="sng" dirty="0" smtClean="0">
                <a:solidFill>
                  <a:srgbClr val="002060"/>
                </a:solidFill>
              </a:rPr>
              <a:t>ЭЦ-ЕМ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2413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8567" t="19769" r="7750" b="10232"/>
          <a:stretch/>
        </p:blipFill>
        <p:spPr>
          <a:xfrm>
            <a:off x="996287" y="471819"/>
            <a:ext cx="6934420" cy="415525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13447" y="4501589"/>
            <a:ext cx="9157447" cy="23564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Система </a:t>
            </a:r>
            <a:r>
              <a:rPr lang="ru-RU" sz="2000" b="1" dirty="0">
                <a:solidFill>
                  <a:srgbClr val="C00000"/>
                </a:solidFill>
              </a:rPr>
              <a:t>МПЦ </a:t>
            </a:r>
            <a:r>
              <a:rPr lang="en-US" sz="2000" b="1" dirty="0">
                <a:solidFill>
                  <a:srgbClr val="C00000"/>
                </a:solidFill>
              </a:rPr>
              <a:t>Ebilock-950 </a:t>
            </a:r>
            <a:r>
              <a:rPr lang="ru-RU" sz="2000" b="1" dirty="0" smtClean="0"/>
              <a:t>относится </a:t>
            </a:r>
            <a:r>
              <a:rPr lang="ru-RU" sz="2000" b="1" dirty="0">
                <a:solidFill>
                  <a:srgbClr val="002060"/>
                </a:solidFill>
              </a:rPr>
              <a:t>ко второму поколению компьютерных ЭЦ стрелок и сигналов </a:t>
            </a:r>
            <a:r>
              <a:rPr lang="ru-RU" sz="2000" b="1" dirty="0"/>
              <a:t>и может применяться </a:t>
            </a:r>
            <a:r>
              <a:rPr lang="ru-RU" sz="2000" b="1" dirty="0">
                <a:solidFill>
                  <a:srgbClr val="002060"/>
                </a:solidFill>
              </a:rPr>
              <a:t>на малых, средних и крупных станциях.</a:t>
            </a:r>
            <a:r>
              <a:rPr lang="ru-RU" sz="2000" b="1" dirty="0"/>
              <a:t> </a:t>
            </a:r>
            <a:r>
              <a:rPr lang="ru-RU" sz="2000" dirty="0"/>
              <a:t>Система является комбинированной, в ней микропроцессорные устройства обеспечивают выполнение и контроль взаимозависимостей стрелок и сигналов на станции, тестирование устройств и обеспечение безопасности движения поездов, а релейная аппаратура осуществляет непосредственное управление напольными устройствами. </a:t>
            </a:r>
            <a:r>
              <a:rPr lang="ru-RU" sz="2000" b="1" dirty="0">
                <a:solidFill>
                  <a:srgbClr val="FF0000"/>
                </a:solidFill>
              </a:rPr>
              <a:t>Система имеет центральные зависимости и маршрутное управление стрелками. </a:t>
            </a:r>
          </a:p>
        </p:txBody>
      </p:sp>
    </p:spTree>
    <p:extLst>
      <p:ext uri="{BB962C8B-B14F-4D97-AF65-F5344CB8AC3E}">
        <p14:creationId xmlns:p14="http://schemas.microsoft.com/office/powerpoint/2010/main" val="1321354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0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338482"/>
            <a:ext cx="9144000" cy="14689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</a:rPr>
              <a:t>Существующие </a:t>
            </a:r>
            <a:r>
              <a:rPr lang="ru-RU" sz="2000" b="1" dirty="0">
                <a:solidFill>
                  <a:srgbClr val="002060"/>
                </a:solidFill>
              </a:rPr>
              <a:t>релейные системы ЭЦ </a:t>
            </a:r>
            <a:r>
              <a:rPr lang="ru-RU" sz="2000" b="1" dirty="0"/>
              <a:t>имеют </a:t>
            </a:r>
            <a:r>
              <a:rPr lang="ru-RU" sz="2000" b="1" dirty="0">
                <a:solidFill>
                  <a:srgbClr val="C00000"/>
                </a:solidFill>
              </a:rPr>
              <a:t>существенные недостатки: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значительный </a:t>
            </a:r>
            <a:r>
              <a:rPr lang="ru-RU" sz="2000" dirty="0"/>
              <a:t>объем релейной аппаратуры, требующий больших помещений и различных работ при обслуживании;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низкая </a:t>
            </a:r>
            <a:r>
              <a:rPr lang="ru-RU" sz="2000" dirty="0"/>
              <a:t>информативность пультов-табло;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использование </a:t>
            </a:r>
            <a:r>
              <a:rPr lang="ru-RU" sz="2000" dirty="0"/>
              <a:t>только ручной установки маршрутов;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отсутствие </a:t>
            </a:r>
            <a:r>
              <a:rPr lang="ru-RU" sz="2000" dirty="0"/>
              <a:t>средств диагностики работы системы и ее технического обслуживания.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17283"/>
          <a:stretch/>
        </p:blipFill>
        <p:spPr>
          <a:xfrm>
            <a:off x="110586" y="2084293"/>
            <a:ext cx="5474195" cy="320040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5463" r="9264"/>
          <a:stretch/>
        </p:blipFill>
        <p:spPr>
          <a:xfrm>
            <a:off x="4585446" y="457200"/>
            <a:ext cx="4495499" cy="322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160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447" y="5066365"/>
            <a:ext cx="9130553" cy="17916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МПЦ </a:t>
            </a:r>
            <a:r>
              <a:rPr lang="ru-RU" sz="2000" b="1" dirty="0">
                <a:solidFill>
                  <a:srgbClr val="C00000"/>
                </a:solidFill>
              </a:rPr>
              <a:t>Ebilock-950 </a:t>
            </a:r>
            <a:r>
              <a:rPr lang="ru-RU" sz="2000" b="1" dirty="0"/>
              <a:t>состоит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из центрального компьютера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b="1" dirty="0"/>
              <a:t>который имеет </a:t>
            </a:r>
            <a:r>
              <a:rPr lang="ru-RU" sz="2000" b="1" dirty="0">
                <a:solidFill>
                  <a:srgbClr val="002060"/>
                </a:solidFill>
              </a:rPr>
              <a:t>два процессора А и Б. </a:t>
            </a:r>
            <a:r>
              <a:rPr lang="ru-RU" sz="2000" dirty="0"/>
              <a:t>Один из этих процессоров работает в реальном времени, другой находится в рабочем состоянии и является горячим резервом, готовым заменить первый при возникновении в нем неисправности. </a:t>
            </a:r>
            <a:r>
              <a:rPr lang="ru-RU" sz="2000" b="1" dirty="0">
                <a:solidFill>
                  <a:srgbClr val="C00000"/>
                </a:solidFill>
              </a:rPr>
              <a:t>Центральный компьютер Ebilock-950 </a:t>
            </a:r>
            <a:r>
              <a:rPr lang="ru-RU" sz="2000" b="1" dirty="0"/>
              <a:t>обеспечивает </a:t>
            </a:r>
            <a:r>
              <a:rPr lang="ru-RU" sz="2000" b="1" dirty="0">
                <a:solidFill>
                  <a:srgbClr val="002060"/>
                </a:solidFill>
              </a:rPr>
              <a:t>безопасность движения поездов на станции и выполняет команды ДСП.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819" y="567698"/>
            <a:ext cx="7255808" cy="446511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09682" y="1761565"/>
            <a:ext cx="3065930" cy="103868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180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335307"/>
            <a:ext cx="9144000" cy="15226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К </a:t>
            </a:r>
            <a:r>
              <a:rPr lang="ru-RU" sz="2000" b="1" dirty="0">
                <a:solidFill>
                  <a:srgbClr val="C00000"/>
                </a:solidFill>
              </a:rPr>
              <a:t>центральному компьютеру </a:t>
            </a:r>
            <a:r>
              <a:rPr lang="ru-RU" sz="2000" b="1" dirty="0"/>
              <a:t>подключены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АРМ ДСП </a:t>
            </a:r>
            <a:r>
              <a:rPr lang="ru-RU" sz="2000" b="1" dirty="0"/>
              <a:t>и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АРМ ШН </a:t>
            </a:r>
            <a:r>
              <a:rPr lang="ru-RU" sz="2000" b="1" dirty="0">
                <a:solidFill>
                  <a:srgbClr val="002060"/>
                </a:solidFill>
              </a:rPr>
              <a:t>электромеханика. </a:t>
            </a:r>
            <a:r>
              <a:rPr lang="ru-RU" sz="2000" dirty="0"/>
              <a:t>От ДСП в систему посредством клавиатуры или «мыши» поступают команды, связанные с поездной работой, а из системы на АРМ поступает информация о происходящих событиях на станции. Для этого используется монитор, где отображен план станции.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071" y="438198"/>
            <a:ext cx="6083092" cy="48971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43283" y="587933"/>
            <a:ext cx="117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АРМ ДСП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0833" y="1853096"/>
            <a:ext cx="105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АРМ </a:t>
            </a:r>
            <a:r>
              <a:rPr lang="ru-RU" b="1" dirty="0" smtClean="0"/>
              <a:t>ШН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85247" y="587933"/>
            <a:ext cx="2528047" cy="241076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27668" y="534145"/>
            <a:ext cx="1804414" cy="120959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27668" y="1853096"/>
            <a:ext cx="1804414" cy="92200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366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96" y="5364783"/>
            <a:ext cx="9093020" cy="13344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C00000"/>
                </a:solidFill>
              </a:rPr>
              <a:t>Системный </a:t>
            </a:r>
            <a:r>
              <a:rPr lang="ru-RU" sz="2000" b="1" dirty="0">
                <a:solidFill>
                  <a:srgbClr val="C00000"/>
                </a:solidFill>
              </a:rPr>
              <a:t>блок </a:t>
            </a:r>
            <a:r>
              <a:rPr lang="ru-RU" sz="2000" b="1" dirty="0"/>
              <a:t>и</a:t>
            </a:r>
            <a:r>
              <a:rPr lang="ru-RU" sz="2000" b="1" dirty="0">
                <a:solidFill>
                  <a:srgbClr val="C00000"/>
                </a:solidFill>
              </a:rPr>
              <a:t> монитор АРМ ДСП </a:t>
            </a:r>
            <a:r>
              <a:rPr lang="ru-RU" sz="2000" b="1" dirty="0"/>
              <a:t>резервируются</a:t>
            </a:r>
            <a:r>
              <a:rPr lang="ru-RU" sz="2000" dirty="0"/>
              <a:t> на случай неисправности основного. Все действия ДСП фиксируются и запоминаются компьютером. Спустя достаточно большое время можно воссоздать любую поездную ситуацию.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409" t="33720" b="4795"/>
          <a:stretch/>
        </p:blipFill>
        <p:spPr>
          <a:xfrm>
            <a:off x="66231" y="762745"/>
            <a:ext cx="9015149" cy="42152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9558" y="175927"/>
            <a:ext cx="8999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953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96" y="5469777"/>
            <a:ext cx="9074557" cy="12537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С </a:t>
            </a:r>
            <a:r>
              <a:rPr lang="ru-RU" sz="2000" dirty="0"/>
              <a:t>АРМа ШН можно контролировать состояния напольных объектов, подключенных систем (АРМ ДСП, объектных контроллеров и др.), просмотреть электронную версию журналов событий, а также вывести на печать информацию о сбоях и неисправностях.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911" t="21756" r="9559" b="19010"/>
          <a:stretch/>
        </p:blipFill>
        <p:spPr>
          <a:xfrm>
            <a:off x="88932" y="537447"/>
            <a:ext cx="8985625" cy="477756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1145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791108"/>
            <a:ext cx="9144000" cy="10654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непосредственного управления станционными объектами </a:t>
            </a:r>
            <a:r>
              <a:rPr lang="ru-RU" sz="2000" b="1" dirty="0"/>
              <a:t>служат </a:t>
            </a:r>
            <a:r>
              <a:rPr lang="ru-RU" sz="2000" b="1" dirty="0">
                <a:solidFill>
                  <a:srgbClr val="C00000"/>
                </a:solidFill>
              </a:rPr>
              <a:t>объектные контроллеры ОК,</a:t>
            </a:r>
            <a:r>
              <a:rPr lang="ru-RU" sz="2000" dirty="0"/>
              <a:t> которые подключаются к центральному компьютеру через петли связи и концентраторы </a:t>
            </a:r>
            <a:r>
              <a:rPr lang="ru-RU" sz="2000" b="1" dirty="0">
                <a:solidFill>
                  <a:srgbClr val="002060"/>
                </a:solidFill>
              </a:rPr>
              <a:t>К.</a:t>
            </a:r>
            <a:r>
              <a:rPr lang="ru-RU" sz="2000" dirty="0"/>
              <a:t>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22" y="534144"/>
            <a:ext cx="6617880" cy="53248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842448" y="3548418"/>
            <a:ext cx="2196152" cy="13920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59209" y="712348"/>
            <a:ext cx="2695681" cy="256311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78087" y="2830664"/>
            <a:ext cx="1936888" cy="4638"/>
          </a:xfrm>
          <a:prstGeom prst="line">
            <a:avLst/>
          </a:prstGeom>
          <a:ln w="2857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142630" y="4277802"/>
            <a:ext cx="147894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34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498"/>
          <a:stretch/>
        </p:blipFill>
        <p:spPr>
          <a:xfrm>
            <a:off x="1746913" y="493200"/>
            <a:ext cx="4828699" cy="41195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542131"/>
            <a:ext cx="9144000" cy="231586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</a:t>
            </a:r>
            <a:r>
              <a:rPr lang="ru-RU" sz="2000" b="1" dirty="0" smtClean="0">
                <a:solidFill>
                  <a:srgbClr val="C00000"/>
                </a:solidFill>
              </a:rPr>
              <a:t>Объектный </a:t>
            </a:r>
            <a:r>
              <a:rPr lang="ru-RU" sz="2000" b="1" dirty="0">
                <a:solidFill>
                  <a:srgbClr val="C00000"/>
                </a:solidFill>
              </a:rPr>
              <a:t>контроллер </a:t>
            </a:r>
            <a:r>
              <a:rPr lang="ru-RU" sz="2000" b="1" dirty="0"/>
              <a:t>принимает </a:t>
            </a:r>
            <a:r>
              <a:rPr lang="ru-RU" sz="2000" b="1" dirty="0">
                <a:solidFill>
                  <a:srgbClr val="002060"/>
                </a:solidFill>
              </a:rPr>
              <a:t>приказ от центрального компьютера</a:t>
            </a:r>
            <a:r>
              <a:rPr lang="ru-RU" sz="2000" dirty="0"/>
              <a:t>, преобразует его в электрические сигналы для управления напольными устройствами. </a:t>
            </a:r>
            <a:r>
              <a:rPr lang="ru-RU" sz="2000" b="1" dirty="0">
                <a:solidFill>
                  <a:srgbClr val="002060"/>
                </a:solidFill>
              </a:rPr>
              <a:t>Сигналы,</a:t>
            </a:r>
            <a:r>
              <a:rPr lang="ru-RU" sz="2000" dirty="0"/>
              <a:t> </a:t>
            </a:r>
            <a:r>
              <a:rPr lang="ru-RU" sz="2000" b="1" dirty="0"/>
              <a:t>принятые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от напольного оборудования</a:t>
            </a:r>
            <a:r>
              <a:rPr lang="ru-RU" sz="2000" dirty="0"/>
              <a:t>, также преобразуются в сигналы контроля его состояния и через концентраторы передаются в центральный компьютер. Объектные контроллеры бывают различного назначения. </a:t>
            </a:r>
            <a:r>
              <a:rPr lang="ru-RU" sz="2000" b="1" i="1" dirty="0"/>
              <a:t>Например,</a:t>
            </a:r>
            <a:r>
              <a:rPr lang="ru-RU" sz="2000" dirty="0"/>
              <a:t> сигнальный контроллер управляет сигнальными показаниями и контролирует состояние светофорных ламп, стрелочный определяет состояние стрелки и управляет электродвигателем и т.д.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2447" y="3534770"/>
            <a:ext cx="2361063" cy="70968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874168" y="4463717"/>
            <a:ext cx="2261937" cy="120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988290" y="2945219"/>
            <a:ext cx="3987209" cy="4784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3684" y="534145"/>
            <a:ext cx="1148315" cy="837455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927333" y="1371600"/>
            <a:ext cx="0" cy="616688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072270" y="1360967"/>
            <a:ext cx="10632" cy="616688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00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850118"/>
            <a:ext cx="9144000" cy="19132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002060"/>
                </a:solidFill>
              </a:rPr>
              <a:t>Такая </a:t>
            </a:r>
            <a:r>
              <a:rPr lang="ru-RU" sz="2000" b="1" dirty="0">
                <a:solidFill>
                  <a:srgbClr val="002060"/>
                </a:solidFill>
              </a:rPr>
              <a:t>компьютерная централизация МПЦ </a:t>
            </a:r>
            <a:r>
              <a:rPr lang="ru-RU" sz="2000" b="1" dirty="0"/>
              <a:t>выполняет</a:t>
            </a:r>
            <a:r>
              <a:rPr lang="ru-RU" sz="2000" dirty="0"/>
              <a:t> все требования ПТЭ по обеспечению взаимозависимостей стрелок и сигналов и осуществляет обработку данных не допуская выполнения опасных команд, поступающих от системы управления и отображения. Только корректные команды от системы управления и отображения преобразуются в приказы и передаются на объекты управления (стрелки, сигналы, переездное оборудование, перегонные устройства и др.).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67" y="557574"/>
            <a:ext cx="6591340" cy="43159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64777" y="134035"/>
            <a:ext cx="8993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Микропроцессорная система централизации МПЦ Ebilock-950 (Швеция</a:t>
            </a:r>
            <a:r>
              <a:rPr lang="ru-RU" sz="2000" b="1" u="sng" dirty="0" smtClean="0">
                <a:solidFill>
                  <a:srgbClr val="002060"/>
                </a:solidFill>
              </a:rPr>
              <a:t>)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225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753134"/>
            <a:ext cx="9143999" cy="306452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>
                <a:solidFill>
                  <a:srgbClr val="C00000"/>
                </a:solidFill>
              </a:rPr>
              <a:t>АРМ </a:t>
            </a:r>
            <a:r>
              <a:rPr lang="ru-RU" sz="2000" b="1" dirty="0">
                <a:solidFill>
                  <a:srgbClr val="C00000"/>
                </a:solidFill>
              </a:rPr>
              <a:t>ДСП </a:t>
            </a:r>
            <a:r>
              <a:rPr lang="ru-RU" sz="2000" b="1" dirty="0"/>
              <a:t>представляет собой </a:t>
            </a:r>
            <a:r>
              <a:rPr lang="ru-RU" sz="2000" b="1" dirty="0">
                <a:solidFill>
                  <a:srgbClr val="002060"/>
                </a:solidFill>
              </a:rPr>
              <a:t>промышленный компьютер с клавиатурой, манипулятором типа «мышь», двумя цветными мониторами и печатающим устройством.</a:t>
            </a:r>
            <a:r>
              <a:rPr lang="ru-RU" sz="2000" dirty="0"/>
              <a:t> С АРМа непосредственно ДСП управляет стрелками, светофорами и другими устройствами на станции. Установка маршрутов, положение стрелок, показания светофоров, состояние изолированных участков пути, стрелочных секций, приемо-отправочных путей, участков приближения и удаления, а также других объектов контролируются на экране монитора АРМа ДСП. Здесь же изображен схематический план станции со всеми объектами управления и </a:t>
            </a:r>
            <a:r>
              <a:rPr lang="ru-RU" sz="2000" dirty="0" smtClean="0"/>
              <a:t>контроля. </a:t>
            </a:r>
            <a:r>
              <a:rPr lang="ru-RU" sz="2000" dirty="0"/>
              <a:t>Состояние объекта изменяется подачей соответствующей команды при помощи «мыши» или клавиатуры с учетом поездной обстановки и состояния контролируемых объектов.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5165" b="9726"/>
          <a:stretch/>
        </p:blipFill>
        <p:spPr>
          <a:xfrm>
            <a:off x="195366" y="534145"/>
            <a:ext cx="8754439" cy="321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52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6003548"/>
            <a:ext cx="9144000" cy="8032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 Маршрут приема может быть установлен с помощью команды УПМ («установка поездного маршрута») или манипулятора «мышь». 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13" y="534145"/>
            <a:ext cx="8379726" cy="546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778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6084328"/>
            <a:ext cx="9144000" cy="7736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Порядок </a:t>
            </a:r>
            <a:r>
              <a:rPr lang="ru-RU" sz="2000" dirty="0"/>
              <a:t>приготовления маршрута отправления и индикация на экране монитора аналогичны порядку установки маршрута приема и его индикации.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14" y="496289"/>
            <a:ext cx="7994851" cy="558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06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0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249271"/>
            <a:ext cx="9115347" cy="2608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Кроме </a:t>
            </a:r>
            <a:r>
              <a:rPr lang="ru-RU" sz="2000" dirty="0"/>
              <a:t>функций, выполняемых релейными системами ЭЦ, </a:t>
            </a:r>
            <a:r>
              <a:rPr lang="ru-RU" sz="2000" b="1" dirty="0">
                <a:solidFill>
                  <a:srgbClr val="002060"/>
                </a:solidFill>
              </a:rPr>
              <a:t>в микропроцессорных системах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/>
              <a:t>обеспечивается выполнение ряда </a:t>
            </a:r>
            <a:r>
              <a:rPr lang="ru-RU" sz="2000" b="1" dirty="0">
                <a:solidFill>
                  <a:srgbClr val="C00000"/>
                </a:solidFill>
              </a:rPr>
              <a:t>новых функций, </a:t>
            </a:r>
            <a:r>
              <a:rPr lang="ru-RU" sz="2000" b="1" dirty="0">
                <a:solidFill>
                  <a:srgbClr val="002060"/>
                </a:solidFill>
              </a:rPr>
              <a:t>получаемых благодаря использованию микропроцессорной программируемой элементной базы: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накопление </a:t>
            </a:r>
            <a:r>
              <a:rPr lang="ru-RU" sz="2000" dirty="0"/>
              <a:t>задаваемых маршрутов и автоматический выбор трассы маршрута;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автоматическая </a:t>
            </a:r>
            <a:r>
              <a:rPr lang="ru-RU" sz="2000" dirty="0"/>
              <a:t>установка маршрутов в соответствии с текущим временем и графиком движения поездов;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автоматическое </a:t>
            </a:r>
            <a:r>
              <a:rPr lang="ru-RU" sz="2000" dirty="0"/>
              <a:t>протоколирование действий персонала, работы системы и устройств (функции «черного ящика);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оперативное </a:t>
            </a:r>
            <a:r>
              <a:rPr lang="ru-RU" sz="2000" dirty="0"/>
              <a:t>предоставление нормативно-справочной информации и данных технико-распорядительного акта (ТРА) </a:t>
            </a:r>
            <a:r>
              <a:rPr lang="ru-RU" sz="2000" dirty="0" smtClean="0"/>
              <a:t>станции; 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413" b="25294"/>
          <a:stretch/>
        </p:blipFill>
        <p:spPr>
          <a:xfrm>
            <a:off x="298317" y="363071"/>
            <a:ext cx="8572500" cy="379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060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96" y="4801438"/>
            <a:ext cx="9116704" cy="20565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При </a:t>
            </a:r>
            <a:r>
              <a:rPr lang="ru-RU" sz="2000" dirty="0"/>
              <a:t>освобождении подвижным составом изолированного участка перед светофором и перекрытии лунно-белого огня на запрещающее показание гаснет повторитель светофора на экране монитора. По мере следования состава по маршруту и занятии им изолированных участков желтая полоса каждой занятой составом секции будет меняться на красную, а по мере освобождения составом изолированных участков красная полоса каждой такой секции будет гаснуть, т.е. происходит посекционное размыкание использованного маршрута.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46" t="3047" r="2471" b="3588"/>
          <a:stretch/>
        </p:blipFill>
        <p:spPr>
          <a:xfrm>
            <a:off x="1576317" y="591235"/>
            <a:ext cx="5895832" cy="424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4442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850308"/>
            <a:ext cx="9144000" cy="17825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Отмена </a:t>
            </a:r>
            <a:r>
              <a:rPr lang="ru-RU" sz="2000" dirty="0"/>
              <a:t>установленного </a:t>
            </a:r>
            <a:r>
              <a:rPr lang="ru-RU" sz="2000" dirty="0" smtClean="0"/>
              <a:t>маршрута (</a:t>
            </a:r>
            <a:r>
              <a:rPr lang="ru-RU" sz="2000" b="1" dirty="0" smtClean="0">
                <a:solidFill>
                  <a:srgbClr val="C00000"/>
                </a:solidFill>
              </a:rPr>
              <a:t>ОМ</a:t>
            </a:r>
            <a:r>
              <a:rPr lang="ru-RU" sz="2000" dirty="0" smtClean="0"/>
              <a:t>) </a:t>
            </a:r>
            <a:r>
              <a:rPr lang="ru-RU" sz="2000" dirty="0"/>
              <a:t>выполняется только ДСП по команде ОМ «наименование &lt;сигнал&gt;». При поступлении данной команды перекрывается светофор, ограждающий маршрут. Отмена установленного маршрута производится при выполнении следующих условий: замкнутое состояние маршрута; свободность всех стрелочных и путевых участков по маршруту.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420" b="10833"/>
          <a:stretch/>
        </p:blipFill>
        <p:spPr>
          <a:xfrm>
            <a:off x="610439" y="619900"/>
            <a:ext cx="7923121" cy="41446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190875" y="3390900"/>
            <a:ext cx="476250" cy="2857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327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150123" y="3778658"/>
            <a:ext cx="9403308" cy="32089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Отмена маршрута осуществляется с выдержкой времени:</a:t>
            </a:r>
          </a:p>
          <a:p>
            <a:pPr marL="0" indent="0" algn="just">
              <a:buNone/>
            </a:pPr>
            <a:r>
              <a:rPr lang="ru-RU" sz="2000" dirty="0"/>
              <a:t>• поездного и маневрового маршрута </a:t>
            </a:r>
            <a:r>
              <a:rPr lang="ru-RU" sz="2000" b="1" dirty="0"/>
              <a:t>при свободном участке приближения </a:t>
            </a:r>
            <a:r>
              <a:rPr lang="ru-RU" sz="2000" dirty="0"/>
              <a:t>— </a:t>
            </a:r>
            <a:r>
              <a:rPr lang="ru-RU" sz="2000" b="1" dirty="0">
                <a:solidFill>
                  <a:srgbClr val="002060"/>
                </a:solidFill>
              </a:rPr>
              <a:t>не менее 5 с;</a:t>
            </a:r>
          </a:p>
          <a:p>
            <a:pPr marL="0" indent="0" algn="just">
              <a:buNone/>
            </a:pPr>
            <a:r>
              <a:rPr lang="ru-RU" sz="2000" dirty="0"/>
              <a:t>• поездного маршрута </a:t>
            </a:r>
            <a:r>
              <a:rPr lang="ru-RU" sz="2000" b="1" dirty="0"/>
              <a:t>при занятом участке приближения </a:t>
            </a:r>
            <a:r>
              <a:rPr lang="ru-RU" sz="2000" dirty="0"/>
              <a:t>и в случае, когда маршрут был замкнут командой </a:t>
            </a:r>
            <a:r>
              <a:rPr lang="ru-RU" sz="2000" dirty="0" smtClean="0"/>
              <a:t>УПБ (установка поездного) </a:t>
            </a:r>
            <a:r>
              <a:rPr lang="ru-RU" sz="2000" dirty="0"/>
              <a:t>— </a:t>
            </a:r>
            <a:r>
              <a:rPr lang="ru-RU" sz="2000" b="1" dirty="0">
                <a:solidFill>
                  <a:srgbClr val="002060"/>
                </a:solidFill>
              </a:rPr>
              <a:t>не менее 3 мин;</a:t>
            </a:r>
          </a:p>
          <a:p>
            <a:pPr marL="0" indent="0" algn="just">
              <a:buNone/>
            </a:pPr>
            <a:r>
              <a:rPr lang="ru-RU" sz="2000" dirty="0"/>
              <a:t>• маневрового маршрута </a:t>
            </a:r>
            <a:r>
              <a:rPr lang="ru-RU" sz="2000" b="1" dirty="0"/>
              <a:t>при занятом участке приближения </a:t>
            </a:r>
            <a:r>
              <a:rPr lang="ru-RU" sz="2000" dirty="0"/>
              <a:t>и в случае, когда маршрут был замкнут командой УМБ  (установка </a:t>
            </a:r>
            <a:r>
              <a:rPr lang="ru-RU" sz="2000" dirty="0" smtClean="0"/>
              <a:t>маневрового) </a:t>
            </a:r>
            <a:r>
              <a:rPr lang="ru-RU" sz="2000" b="1" dirty="0" smtClean="0">
                <a:solidFill>
                  <a:srgbClr val="002060"/>
                </a:solidFill>
              </a:rPr>
              <a:t>— </a:t>
            </a:r>
            <a:r>
              <a:rPr lang="ru-RU" sz="2000" b="1" dirty="0">
                <a:solidFill>
                  <a:srgbClr val="002060"/>
                </a:solidFill>
              </a:rPr>
              <a:t>не менее 1 мин;</a:t>
            </a:r>
          </a:p>
          <a:p>
            <a:pPr marL="0" indent="0" algn="just">
              <a:buNone/>
            </a:pPr>
            <a:r>
              <a:rPr lang="ru-RU" sz="2000" dirty="0"/>
              <a:t>• </a:t>
            </a:r>
            <a:r>
              <a:rPr lang="ru-RU" sz="2000" i="1" dirty="0"/>
              <a:t>если до поездного светофора был установлен маневровый маршрут, а далее поездной, то отмена поездного маршрута при занятом участке приближения происходит с выдержкой времени не менее 3 мин.</a:t>
            </a:r>
          </a:p>
          <a:p>
            <a:pPr marL="0" indent="0" algn="just">
              <a:buNone/>
            </a:pPr>
            <a:endParaRPr lang="ru-RU" sz="2000" i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96789" y="134035"/>
            <a:ext cx="7651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Автоматизированное рабочее место дежурного по </a:t>
            </a:r>
            <a:r>
              <a:rPr lang="ru-RU" sz="2000" b="1" u="sng" dirty="0" smtClean="0">
                <a:solidFill>
                  <a:srgbClr val="002060"/>
                </a:solidFill>
              </a:rPr>
              <a:t>станции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3720"/>
          <a:stretch/>
        </p:blipFill>
        <p:spPr>
          <a:xfrm>
            <a:off x="25284" y="534145"/>
            <a:ext cx="8803810" cy="32445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731" r="3498"/>
          <a:stretch/>
        </p:blipFill>
        <p:spPr>
          <a:xfrm>
            <a:off x="5022477" y="1616482"/>
            <a:ext cx="4121624" cy="21621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53466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2270580"/>
            <a:ext cx="9144000" cy="4587420"/>
          </a:xfrm>
        </p:spPr>
        <p:txBody>
          <a:bodyPr>
            <a:normAutofit/>
          </a:bodyPr>
          <a:lstStyle/>
          <a:p>
            <a:pPr marL="457200" indent="-457200" algn="just">
              <a:buAutoNum type="arabicPeriod"/>
            </a:pPr>
            <a:r>
              <a:rPr lang="ru-RU" sz="2000" b="1" dirty="0"/>
              <a:t>Какие имеются существенные недостатки релейные системы ЭЦ?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Какие функциональные возможности обеспечиваются системами МПЦ?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Какая </a:t>
            </a:r>
            <a:r>
              <a:rPr lang="ru-RU" sz="2000" b="1" dirty="0"/>
              <a:t>структура построения системы ЭЦ МПК</a:t>
            </a:r>
            <a:r>
              <a:rPr lang="ru-RU" sz="2000" b="1" dirty="0" smtClean="0"/>
              <a:t>?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Какое </a:t>
            </a:r>
            <a:r>
              <a:rPr lang="ru-RU" sz="2000" b="1" dirty="0"/>
              <a:t>управление стрелками реализует система ЭЦ МПК и что обеспечивает?</a:t>
            </a:r>
            <a:endParaRPr lang="ru-RU" sz="2000" b="1" dirty="0" smtClean="0"/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Опишите </a:t>
            </a:r>
            <a:r>
              <a:rPr lang="ru-RU" sz="2000" b="1" dirty="0"/>
              <a:t>характеристику системы МПЦ ЭЦ-ЕМ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Что </a:t>
            </a:r>
            <a:r>
              <a:rPr lang="ru-RU" sz="2000" b="1" dirty="0"/>
              <a:t>используется в системе ЭЦ-ЕМ и область применения?</a:t>
            </a:r>
            <a:endParaRPr lang="ru-RU" sz="2000" b="1" dirty="0" smtClean="0"/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Что </a:t>
            </a:r>
            <a:r>
              <a:rPr lang="ru-RU" sz="2000" b="1" dirty="0"/>
              <a:t>относится к информационно-сервисным функциям системы МПЦ ЭЦ-ЕМ</a:t>
            </a:r>
            <a:r>
              <a:rPr lang="ru-RU" sz="2000" b="1" dirty="0" smtClean="0"/>
              <a:t>?</a:t>
            </a:r>
          </a:p>
          <a:p>
            <a:pPr marL="457200" indent="-457200" algn="just">
              <a:buAutoNum type="arabicPeriod"/>
            </a:pPr>
            <a:r>
              <a:rPr lang="ru-RU" sz="2000" b="1" dirty="0"/>
              <a:t>8.	Опишите характеристику системы МПЦ Ebilock-950 и область применения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Что </a:t>
            </a:r>
            <a:r>
              <a:rPr lang="ru-RU" sz="2000" b="1" dirty="0"/>
              <a:t>из себя представляет АРМ ДСП?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34270" y="162580"/>
            <a:ext cx="5163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Закрепление материала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142" y="134035"/>
            <a:ext cx="2949264" cy="21876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6269" r="5522" b="71470"/>
          <a:stretch/>
        </p:blipFill>
        <p:spPr>
          <a:xfrm>
            <a:off x="832514" y="681846"/>
            <a:ext cx="4408227" cy="146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643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700" y="10158"/>
            <a:ext cx="6172200" cy="421556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+mn-lt"/>
              </a:rPr>
              <a:t>Опережающее задание по следующей теме: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11528" y="831824"/>
            <a:ext cx="9032472" cy="60261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dirty="0"/>
              <a:t>  </a:t>
            </a:r>
            <a:r>
              <a:rPr lang="ru-RU" sz="1500" dirty="0" smtClean="0"/>
              <a:t>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Курс </a:t>
            </a:r>
            <a:r>
              <a:rPr lang="ru-RU" sz="2000" b="1" dirty="0">
                <a:solidFill>
                  <a:srgbClr val="002060"/>
                </a:solidFill>
              </a:rPr>
              <a:t>лекций Глава </a:t>
            </a:r>
            <a:r>
              <a:rPr lang="ru-RU" sz="2000" b="1" dirty="0" smtClean="0">
                <a:solidFill>
                  <a:srgbClr val="002060"/>
                </a:solidFill>
              </a:rPr>
              <a:t>стр. 61-68</a:t>
            </a:r>
          </a:p>
          <a:p>
            <a:pPr marL="457200" indent="-457200" algn="just">
              <a:buAutoNum type="arabicPeriod"/>
            </a:pPr>
            <a:r>
              <a:rPr lang="ru-RU" sz="2000" dirty="0" smtClean="0"/>
              <a:t>Назначение </a:t>
            </a:r>
            <a:r>
              <a:rPr lang="ru-RU" sz="2000" dirty="0"/>
              <a:t>и категории </a:t>
            </a:r>
            <a:r>
              <a:rPr lang="ru-RU" sz="2000" dirty="0" smtClean="0"/>
              <a:t>переездов; виды </a:t>
            </a:r>
            <a:r>
              <a:rPr lang="ru-RU" sz="2000" dirty="0"/>
              <a:t>и оборудование ограждающих устройств на переездах. 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r>
              <a:rPr lang="ru-RU" sz="2000" dirty="0" smtClean="0"/>
              <a:t>Принцип </a:t>
            </a:r>
            <a:r>
              <a:rPr lang="ru-RU" sz="2000" dirty="0"/>
              <a:t>работы схемы управления переездными светофорами и автошлагбаумами. 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r>
              <a:rPr lang="ru-RU" sz="2000" dirty="0" smtClean="0"/>
              <a:t>Щиток </a:t>
            </a:r>
            <a:r>
              <a:rPr lang="ru-RU" sz="2000" dirty="0"/>
              <a:t>управления; назначение кнопок и контрольных ламп, порядок пользования кнопками управления. 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r>
              <a:rPr lang="ru-RU" sz="2000" dirty="0" smtClean="0"/>
              <a:t>Устройство </a:t>
            </a:r>
            <a:r>
              <a:rPr lang="ru-RU" sz="2000" dirty="0"/>
              <a:t>заграждения на переездах; назначение, устройство, принцип работы. 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r>
              <a:rPr lang="ru-RU" sz="2000" dirty="0" smtClean="0"/>
              <a:t>Щиток </a:t>
            </a:r>
            <a:r>
              <a:rPr lang="ru-RU" sz="2000" dirty="0"/>
              <a:t>управления ЩПС-92; назначение кнопок и контрольных ламп, порядок пользования кнопками управления устройства заграждения.</a:t>
            </a: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Актуализация домашнего задания</a:t>
            </a:r>
            <a:r>
              <a:rPr lang="ru-RU" sz="2000" b="1" dirty="0">
                <a:solidFill>
                  <a:srgbClr val="002060"/>
                </a:solidFill>
              </a:rPr>
              <a:t>: </a:t>
            </a:r>
            <a:r>
              <a:rPr lang="ru-RU" sz="2000" i="1" dirty="0"/>
              <a:t>Проработка учебной литературы и составление конспекта по характеристикам каждой системы. Курс лекций</a:t>
            </a:r>
            <a:r>
              <a:rPr lang="ru-RU" sz="2000" i="1" dirty="0" smtClean="0"/>
              <a:t>, Глава 20, </a:t>
            </a:r>
            <a:r>
              <a:rPr lang="ru-RU" sz="2000" i="1" dirty="0"/>
              <a:t>стр. </a:t>
            </a:r>
            <a:r>
              <a:rPr lang="ru-RU" sz="2000" i="1" dirty="0" smtClean="0"/>
              <a:t>132-139. </a:t>
            </a:r>
            <a:r>
              <a:rPr lang="ru-RU" sz="2000" i="1" dirty="0"/>
              <a:t>Подготовка к </a:t>
            </a:r>
            <a:r>
              <a:rPr lang="ru-RU" sz="2000" i="1"/>
              <a:t>практическому </a:t>
            </a:r>
            <a:r>
              <a:rPr lang="ru-RU" sz="2000" i="1" smtClean="0"/>
              <a:t>занятию №20, </a:t>
            </a:r>
            <a:r>
              <a:rPr lang="ru-RU" sz="2000" i="1" dirty="0"/>
              <a:t>оформление отчетов и подготовка к их </a:t>
            </a:r>
            <a:r>
              <a:rPr lang="ru-RU" sz="2000" i="1"/>
              <a:t>защите</a:t>
            </a:r>
            <a:r>
              <a:rPr lang="ru-RU" sz="2000" i="1" smtClean="0"/>
              <a:t>.</a:t>
            </a:r>
            <a:endParaRPr lang="ru-RU" sz="20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05318" y="431714"/>
            <a:ext cx="55809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Ограждающие устройства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850" y="4925673"/>
            <a:ext cx="2231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0393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0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652" y="4397188"/>
            <a:ext cx="9115347" cy="24473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а так же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реализации </a:t>
            </a:r>
            <a:r>
              <a:rPr lang="ru-RU" sz="2000" dirty="0"/>
              <a:t>функций линейного пункта ДЦ для кодового управления станцией без дополнительных капитальных затрат;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автоматическая </a:t>
            </a:r>
            <a:r>
              <a:rPr lang="ru-RU" sz="2000" dirty="0"/>
              <a:t>регистрация действий оператора и хранение их в памяти ЭВМ;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хранение</a:t>
            </a:r>
            <a:r>
              <a:rPr lang="ru-RU" sz="2000" dirty="0"/>
              <a:t>, просмотр и статистическая обработка отказов в ЭЦ;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поддержка </a:t>
            </a:r>
            <a:r>
              <a:rPr lang="ru-RU" sz="2000" dirty="0"/>
              <a:t>оперативного персонала в нештатных ситуациях (исключение неправильных действий пользователя, режим подсказки);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использование </a:t>
            </a:r>
            <a:r>
              <a:rPr lang="ru-RU" sz="2000" dirty="0"/>
              <a:t>в режиме советника для дежурного по станции;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совместимость </a:t>
            </a:r>
            <a:r>
              <a:rPr lang="ru-RU" sz="2000" dirty="0"/>
              <a:t>с информационными системами автоматического управления перевозками (АСОУП, АСУ СС и др.).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73" t="18693" r="3321" b="3400"/>
          <a:stretch/>
        </p:blipFill>
        <p:spPr>
          <a:xfrm>
            <a:off x="1175768" y="389965"/>
            <a:ext cx="6494929" cy="40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43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0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555377"/>
            <a:ext cx="9144000" cy="21547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В настоящее время разработан и внедряется на станциях ряд микропроцессорных систем централизации стрелок и </a:t>
            </a:r>
            <a:r>
              <a:rPr lang="ru-RU" sz="2000" b="1" dirty="0" smtClean="0">
                <a:solidFill>
                  <a:srgbClr val="002060"/>
                </a:solidFill>
              </a:rPr>
              <a:t>сигналов: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/>
              <a:t>Релейно-процессорная </a:t>
            </a:r>
            <a:r>
              <a:rPr lang="ru-RU" sz="2000" b="1" dirty="0"/>
              <a:t>централизация ЭЦ МПК. </a:t>
            </a:r>
            <a:endParaRPr lang="ru-RU" sz="2000" b="1" dirty="0" smtClean="0"/>
          </a:p>
          <a:p>
            <a:pPr algn="just"/>
            <a:r>
              <a:rPr lang="ru-RU" sz="2000" b="1" dirty="0"/>
              <a:t>Микропроцессорная система централизации ЭЦ-ЕМ. </a:t>
            </a:r>
            <a:endParaRPr lang="ru-RU" sz="2000" b="1" dirty="0" smtClean="0"/>
          </a:p>
          <a:p>
            <a:pPr algn="just"/>
            <a:r>
              <a:rPr lang="ru-RU" sz="2000" b="1" dirty="0"/>
              <a:t>Микропроцессорная система централизации МПЦ Ebilock-950 (Швеция).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94" t="20515" r="3383" b="21835"/>
          <a:stretch/>
        </p:blipFill>
        <p:spPr>
          <a:xfrm>
            <a:off x="66385" y="457199"/>
            <a:ext cx="8983486" cy="391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97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4232647"/>
            <a:ext cx="9090212" cy="25715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В ЭЦ МПК </a:t>
            </a:r>
            <a:r>
              <a:rPr lang="ru-RU" sz="2000" b="1" dirty="0" smtClean="0">
                <a:solidFill>
                  <a:srgbClr val="002060"/>
                </a:solidFill>
              </a:rPr>
              <a:t>функции</a:t>
            </a:r>
            <a:r>
              <a:rPr lang="ru-RU" sz="2000" b="1" dirty="0">
                <a:solidFill>
                  <a:srgbClr val="002060"/>
                </a:solidFill>
              </a:rPr>
              <a:t>, обеспечивающие безопасность движения </a:t>
            </a:r>
            <a:r>
              <a:rPr lang="ru-RU" sz="2000" dirty="0"/>
              <a:t>(работа путевого реле, управление светофором, перевод стрелки и т.п.) </a:t>
            </a:r>
            <a:r>
              <a:rPr lang="ru-RU" sz="2000" b="1" dirty="0"/>
              <a:t>выполняются </a:t>
            </a:r>
            <a:r>
              <a:rPr lang="ru-RU" sz="2000" dirty="0"/>
              <a:t>реле I класса надежности, а </a:t>
            </a:r>
            <a:r>
              <a:rPr lang="ru-RU" sz="2000" b="1" dirty="0">
                <a:solidFill>
                  <a:srgbClr val="002060"/>
                </a:solidFill>
              </a:rPr>
              <a:t>функции ЭЦ </a:t>
            </a:r>
            <a:r>
              <a:rPr lang="ru-RU" sz="2000" dirty="0"/>
              <a:t>по автоматизации маршрутов и другие, не связанные с обеспечением безопасности движения, </a:t>
            </a:r>
            <a:r>
              <a:rPr lang="ru-RU" sz="2000" b="1" dirty="0"/>
              <a:t>регулируются </a:t>
            </a:r>
            <a:r>
              <a:rPr lang="ru-RU" sz="2000" dirty="0"/>
              <a:t>средствами вычислительной техники. Таким образом, </a:t>
            </a:r>
            <a:r>
              <a:rPr lang="ru-RU" sz="2000" b="1" dirty="0">
                <a:solidFill>
                  <a:srgbClr val="C00000"/>
                </a:solidFill>
              </a:rPr>
              <a:t>ЭЦ МПК интегрируется с исполнительными схемами традиционных релейных систем ЭЦ. </a:t>
            </a:r>
            <a:r>
              <a:rPr lang="ru-RU" sz="2000" dirty="0"/>
              <a:t>Кроме того, технические средства ЭЦ МПК реализуют функции линейного пункта ДЦ без дополнительных затрат. В ЭЦ МПК используются центральные зависимости и центральное питание.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 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4792" t="3922" r="7623" b="11568"/>
          <a:stretch/>
        </p:blipFill>
        <p:spPr>
          <a:xfrm>
            <a:off x="123042" y="725393"/>
            <a:ext cx="3574900" cy="32668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941" t="13346" r="12647" b="8929"/>
          <a:stretch/>
        </p:blipFill>
        <p:spPr>
          <a:xfrm>
            <a:off x="3810561" y="738063"/>
            <a:ext cx="5306545" cy="325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02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13445" y="1063856"/>
            <a:ext cx="3835021" cy="39175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Система ЭЦ МПК </a:t>
            </a:r>
            <a:r>
              <a:rPr lang="ru-RU" sz="2000" b="1" dirty="0" smtClean="0"/>
              <a:t>строится</a:t>
            </a:r>
            <a:r>
              <a:rPr lang="ru-RU" sz="2000" b="1" dirty="0" smtClean="0">
                <a:solidFill>
                  <a:srgbClr val="C00000"/>
                </a:solidFill>
              </a:rPr>
              <a:t> по трехуровневой структуре. </a:t>
            </a:r>
            <a:r>
              <a:rPr lang="ru-RU" sz="2000" b="1" u="sng" dirty="0" smtClean="0">
                <a:solidFill>
                  <a:srgbClr val="002060"/>
                </a:solidFill>
              </a:rPr>
              <a:t>Верхним уровнем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/>
              <a:t>являются автоматизированные рабочие места дежурного по станции (</a:t>
            </a:r>
            <a:r>
              <a:rPr lang="ru-RU" sz="2000" b="1" dirty="0"/>
              <a:t>АРМ ДСП</a:t>
            </a:r>
            <a:r>
              <a:rPr lang="ru-RU" sz="2000" dirty="0"/>
              <a:t>) и электромеханика поста централизации (</a:t>
            </a:r>
            <a:r>
              <a:rPr lang="ru-RU" sz="2000" b="1" dirty="0"/>
              <a:t>АРМ ШН</a:t>
            </a:r>
            <a:r>
              <a:rPr lang="ru-RU" sz="2000" dirty="0"/>
              <a:t>). Ко </a:t>
            </a:r>
            <a:r>
              <a:rPr lang="ru-RU" sz="2000" b="1" u="sng" dirty="0">
                <a:solidFill>
                  <a:srgbClr val="002060"/>
                </a:solidFill>
              </a:rPr>
              <a:t>второму уровню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относится комплекс технических средств управления и контроля (</a:t>
            </a:r>
            <a:r>
              <a:rPr lang="ru-RU" sz="2000" b="1" dirty="0"/>
              <a:t>КТС УК</a:t>
            </a:r>
            <a:r>
              <a:rPr lang="ru-RU" sz="2000" dirty="0"/>
              <a:t>). </a:t>
            </a:r>
            <a:r>
              <a:rPr lang="ru-RU" sz="2000" b="1" u="sng" dirty="0">
                <a:solidFill>
                  <a:srgbClr val="002060"/>
                </a:solidFill>
              </a:rPr>
              <a:t>Третий уровень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включает </a:t>
            </a:r>
            <a:r>
              <a:rPr lang="ru-RU" sz="2000" b="1" dirty="0"/>
              <a:t>исполнительные схемы </a:t>
            </a:r>
            <a:r>
              <a:rPr lang="ru-RU" sz="2000" dirty="0"/>
              <a:t>релейной </a:t>
            </a:r>
            <a:r>
              <a:rPr lang="ru-RU" sz="2000" dirty="0" smtClean="0"/>
              <a:t>централизации.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53138" y="176027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99" y="619779"/>
            <a:ext cx="5036058" cy="53382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" y="5958000"/>
            <a:ext cx="63335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ЛВС – локальная вычислительная сеть (постовая).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1860238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4538" y="819835"/>
            <a:ext cx="4162567" cy="57406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Основой комплекса КТС УК </a:t>
            </a:r>
            <a:r>
              <a:rPr lang="ru-RU" sz="2000" b="1" dirty="0"/>
              <a:t>являются</a:t>
            </a:r>
            <a:r>
              <a:rPr lang="ru-RU" sz="2000" b="1" dirty="0">
                <a:solidFill>
                  <a:srgbClr val="C00000"/>
                </a:solidFill>
              </a:rPr>
              <a:t> два промышленных контроллера. </a:t>
            </a:r>
            <a:r>
              <a:rPr lang="ru-RU" sz="2000" dirty="0"/>
              <a:t>Каждый из них включает в себя компьютер и различные платы для ввода-вывода информации. </a:t>
            </a:r>
            <a:r>
              <a:rPr lang="ru-RU" sz="2000" b="1" dirty="0">
                <a:solidFill>
                  <a:srgbClr val="C00000"/>
                </a:solidFill>
              </a:rPr>
              <a:t>КТС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/>
              <a:t>обеспечивает </a:t>
            </a:r>
            <a:r>
              <a:rPr lang="ru-RU" sz="2000" b="1" dirty="0">
                <a:solidFill>
                  <a:srgbClr val="002060"/>
                </a:solidFill>
              </a:rPr>
              <a:t>следующие функции: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сбор</a:t>
            </a:r>
            <a:r>
              <a:rPr lang="ru-RU" sz="2000" dirty="0"/>
              <a:t>, обработку и хранение информации о состоянии объектов ЭЦ (положение стрелок, сигналов и других путевых объектов);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передачу </a:t>
            </a:r>
            <a:r>
              <a:rPr lang="ru-RU" sz="2000" dirty="0"/>
              <a:t>этой информации на АРМа ДСП и другие АРМы по локальной вычислительной сети (ЛВС);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прием </a:t>
            </a:r>
            <a:r>
              <a:rPr lang="ru-RU" sz="2000" dirty="0"/>
              <a:t>от АРМа ДСП и последующая реализация команд по установке, отмене и искусственной разделке маршрутов, переводу стрелок и др.; </a:t>
            </a:r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2000" dirty="0" smtClean="0"/>
              <a:t>сопряжение </a:t>
            </a:r>
            <a:r>
              <a:rPr lang="ru-RU" sz="2000" dirty="0"/>
              <a:t>с системами ДЦ.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270854" y="-94565"/>
            <a:ext cx="4304758" cy="4572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Микропроцессорные системы ЭЦ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12" y="619780"/>
            <a:ext cx="4774726" cy="59814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72117" r="3608" b="78078"/>
          <a:stretch/>
        </p:blipFill>
        <p:spPr>
          <a:xfrm>
            <a:off x="2474574" y="619780"/>
            <a:ext cx="926855" cy="8864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879" r="73735" b="79097"/>
          <a:stretch/>
        </p:blipFill>
        <p:spPr>
          <a:xfrm>
            <a:off x="1458658" y="619780"/>
            <a:ext cx="896422" cy="8864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53138" y="162580"/>
            <a:ext cx="602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Релейно-процессорная централизация ЭЦ </a:t>
            </a:r>
            <a:r>
              <a:rPr lang="ru-RU" sz="2000" b="1" u="sng" dirty="0" smtClean="0">
                <a:solidFill>
                  <a:srgbClr val="002060"/>
                </a:solidFill>
              </a:rPr>
              <a:t>МПК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242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2829</TotalTime>
  <Words>2820</Words>
  <Application>Microsoft Office PowerPoint</Application>
  <PresentationFormat>Экран (4:3)</PresentationFormat>
  <Paragraphs>161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Тема Office</vt:lpstr>
      <vt:lpstr>ОАО "РЖД"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Микропроцессорные системы ЭЦ</vt:lpstr>
      <vt:lpstr>Опережающее задание по следующей теме: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 Н.Г.</dc:creator>
  <cp:lastModifiedBy>Ли Н.Г.</cp:lastModifiedBy>
  <cp:revision>188</cp:revision>
  <dcterms:created xsi:type="dcterms:W3CDTF">2020-04-22T10:21:16Z</dcterms:created>
  <dcterms:modified xsi:type="dcterms:W3CDTF">2022-11-27T14:39:42Z</dcterms:modified>
</cp:coreProperties>
</file>