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64" r:id="rId6"/>
    <p:sldId id="265" r:id="rId7"/>
    <p:sldId id="266" r:id="rId8"/>
    <p:sldId id="267" r:id="rId9"/>
    <p:sldId id="268" r:id="rId10"/>
    <p:sldId id="261" r:id="rId11"/>
    <p:sldId id="262"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15012895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14327523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35907557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38226826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14410236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7856672-41DD-4F02-8736-E96FDEAD8965}" type="datetimeFigureOut">
              <a:rPr lang="ru-RU" smtClean="0"/>
              <a:t>08.04.2022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8381689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7856672-41DD-4F02-8736-E96FDEAD8965}" type="datetimeFigureOut">
              <a:rPr lang="ru-RU" smtClean="0"/>
              <a:t>08.04.2022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5834096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856672-41DD-4F02-8736-E96FDEAD8965}" type="datetimeFigureOut">
              <a:rPr lang="ru-RU" smtClean="0"/>
              <a:t>08.04.2022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149382385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856672-41DD-4F02-8736-E96FDEAD8965}" type="datetimeFigureOut">
              <a:rPr lang="ru-RU" smtClean="0"/>
              <a:t>08.04.2022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5490407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7856672-41DD-4F02-8736-E96FDEAD8965}" type="datetimeFigureOut">
              <a:rPr lang="ru-RU" smtClean="0"/>
              <a:t>08.04.2022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23050132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7856672-41DD-4F02-8736-E96FDEAD8965}" type="datetimeFigureOut">
              <a:rPr lang="ru-RU" smtClean="0"/>
              <a:t>08.04.2022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599BE8C-A925-4C09-9867-C63C5CF6F14B}" type="slidenum">
              <a:rPr lang="ru-RU" smtClean="0"/>
              <a:t>‹#›</a:t>
            </a:fld>
            <a:endParaRPr lang="ru-RU"/>
          </a:p>
        </p:txBody>
      </p:sp>
    </p:spTree>
    <p:extLst>
      <p:ext uri="{BB962C8B-B14F-4D97-AF65-F5344CB8AC3E}">
        <p14:creationId xmlns:p14="http://schemas.microsoft.com/office/powerpoint/2010/main" val="11987791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856672-41DD-4F02-8736-E96FDEAD8965}" type="datetimeFigureOut">
              <a:rPr lang="ru-RU" smtClean="0"/>
              <a:t>08.04.2022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99BE8C-A925-4C09-9867-C63C5CF6F14B}" type="slidenum">
              <a:rPr lang="ru-RU" smtClean="0"/>
              <a:t>‹#›</a:t>
            </a:fld>
            <a:endParaRPr lang="ru-RU"/>
          </a:p>
        </p:txBody>
      </p:sp>
    </p:spTree>
    <p:extLst>
      <p:ext uri="{BB962C8B-B14F-4D97-AF65-F5344CB8AC3E}">
        <p14:creationId xmlns:p14="http://schemas.microsoft.com/office/powerpoint/2010/main" val="2124184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457200" y="387927"/>
            <a:ext cx="6456218" cy="5355312"/>
          </a:xfrm>
          <a:prstGeom prst="rect">
            <a:avLst/>
          </a:prstGeom>
          <a:noFill/>
        </p:spPr>
        <p:txBody>
          <a:bodyPr wrap="square" rtlCol="0">
            <a:spAutoFit/>
          </a:bodyPr>
          <a:lstStyle/>
          <a:p>
            <a:r>
              <a:rPr lang="ru-RU" sz="54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Проектная работа</a:t>
            </a:r>
          </a:p>
          <a:p>
            <a:endParaRPr lang="ru-RU" sz="54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ru-RU" sz="5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«Мода в США и Великобритании»</a:t>
            </a:r>
          </a:p>
          <a:p>
            <a:r>
              <a:rPr lang="en-US" sz="5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«Fashion in the USA and the UK»</a:t>
            </a:r>
            <a:endParaRPr lang="ru-RU" sz="54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ru-RU" dirty="0" smtClean="0"/>
          </a:p>
        </p:txBody>
      </p:sp>
      <p:sp>
        <p:nvSpPr>
          <p:cNvPr id="4" name="TextBox 3"/>
          <p:cNvSpPr txBox="1"/>
          <p:nvPr/>
        </p:nvSpPr>
        <p:spPr>
          <a:xfrm>
            <a:off x="9628909" y="3893127"/>
            <a:ext cx="2258291" cy="1908215"/>
          </a:xfrm>
          <a:prstGeom prst="rect">
            <a:avLst/>
          </a:prstGeom>
          <a:noFill/>
        </p:spPr>
        <p:txBody>
          <a:bodyPr wrap="square" rtlCol="0">
            <a:spAutoFit/>
          </a:bodyPr>
          <a:lstStyle/>
          <a:p>
            <a:pPr algn="r"/>
            <a:r>
              <a:rPr lang="ru-RU" sz="2000" b="1" i="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Работу выполнила</a:t>
            </a:r>
            <a:r>
              <a:rPr lang="ru-RU" sz="2000" b="1" i="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r"/>
            <a:r>
              <a:rPr lang="ru-RU" sz="2000" b="1" i="1" dirty="0" err="1">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Сингатуллина</a:t>
            </a:r>
            <a:r>
              <a:rPr lang="ru-RU" sz="2000" b="1" i="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Шамиля</a:t>
            </a:r>
          </a:p>
          <a:p>
            <a:pPr algn="r"/>
            <a:r>
              <a:rPr lang="ru-RU" sz="2000" b="1" i="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ученица 9 класса</a:t>
            </a:r>
          </a:p>
          <a:p>
            <a:endParaRPr lang="ru-RU" dirty="0"/>
          </a:p>
        </p:txBody>
      </p:sp>
    </p:spTree>
    <p:extLst>
      <p:ext uri="{BB962C8B-B14F-4D97-AF65-F5344CB8AC3E}">
        <p14:creationId xmlns:p14="http://schemas.microsoft.com/office/powerpoint/2010/main" val="353738056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TextBox 2"/>
          <p:cNvSpPr txBox="1"/>
          <p:nvPr/>
        </p:nvSpPr>
        <p:spPr>
          <a:xfrm>
            <a:off x="6331527" y="401782"/>
            <a:ext cx="5597237" cy="1446550"/>
          </a:xfrm>
          <a:prstGeom prst="rect">
            <a:avLst/>
          </a:prstGeom>
          <a:noFill/>
        </p:spPr>
        <p:txBody>
          <a:bodyPr wrap="square" rtlCol="0">
            <a:spAutoFit/>
          </a:bodyPr>
          <a:lstStyle/>
          <a:p>
            <a:r>
              <a:rPr lang="en-US" sz="8800" b="1" i="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Conclusion</a:t>
            </a:r>
            <a:endParaRPr lang="ru-RU" sz="88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471055" y="955964"/>
            <a:ext cx="4211781" cy="5355312"/>
          </a:xfrm>
          <a:prstGeom prst="rect">
            <a:avLst/>
          </a:prstGeom>
          <a:noFill/>
        </p:spPr>
        <p:txBody>
          <a:bodyPr wrap="square" rtlCol="0">
            <a:spAutoFit/>
          </a:bodyPr>
          <a:lstStyle/>
          <a:p>
            <a:r>
              <a:rPr lang="en-US" b="1" i="1" dirty="0" smtClean="0">
                <a:latin typeface="Times New Roman" panose="02020603050405020304" pitchFamily="18" charset="0"/>
                <a:cs typeface="Times New Roman" panose="02020603050405020304" pitchFamily="18" charset="0"/>
              </a:rPr>
              <a:t>Finishing my work, I can draw the following conclusions:-fashion is an integral part of our life, coming from the depths of centuries, it helps us to learn the history of our people, their traditions and culture.-fashion, reflecting historical events, forms a new personality. After all, a person who finds himself in new conditions changes not only his preferences, but also his lifestyle.-the attitude to fashion forms the moral qualities of a person, because it makes you think not only about yourself, but also about others, making you feel like a full-fledged member of society.-fashion gives a huge scope for the development and application of their creative abilities, forms an active, free personality capable of making important decisions.</a:t>
            </a:r>
            <a:endParaRPr lang="ru-RU"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54651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85"/>
            <a:ext cx="12192000" cy="6836229"/>
          </a:xfrm>
          <a:prstGeom prst="rect">
            <a:avLst/>
          </a:prstGeom>
        </p:spPr>
      </p:pic>
      <p:sp>
        <p:nvSpPr>
          <p:cNvPr id="3" name="TextBox 2"/>
          <p:cNvSpPr txBox="1"/>
          <p:nvPr/>
        </p:nvSpPr>
        <p:spPr>
          <a:xfrm>
            <a:off x="180109" y="360218"/>
            <a:ext cx="11526982" cy="2800767"/>
          </a:xfrm>
          <a:prstGeom prst="rect">
            <a:avLst/>
          </a:prstGeom>
          <a:noFill/>
        </p:spPr>
        <p:txBody>
          <a:bodyPr wrap="square" rtlCol="0">
            <a:spAutoFit/>
          </a:bodyPr>
          <a:lstStyle/>
          <a:p>
            <a:pPr algn="ctr"/>
            <a:r>
              <a:rPr lang="en-US" sz="8800" b="1" i="1" dirty="0" smtClean="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Thank you for attention!</a:t>
            </a:r>
            <a:endParaRPr lang="ru-RU" sz="8800" b="1" i="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01529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56" y="0"/>
            <a:ext cx="12080488" cy="6858000"/>
          </a:xfrm>
          <a:prstGeom prst="rect">
            <a:avLst/>
          </a:prstGeom>
        </p:spPr>
      </p:pic>
      <p:sp>
        <p:nvSpPr>
          <p:cNvPr id="4" name="TextBox 3"/>
          <p:cNvSpPr txBox="1"/>
          <p:nvPr/>
        </p:nvSpPr>
        <p:spPr>
          <a:xfrm>
            <a:off x="235527" y="166255"/>
            <a:ext cx="5708073" cy="6524863"/>
          </a:xfrm>
          <a:prstGeom prst="rect">
            <a:avLst/>
          </a:prstGeom>
          <a:noFill/>
        </p:spPr>
        <p:txBody>
          <a:bodyPr wrap="square" rtlCol="0">
            <a:spAutoFit/>
          </a:bodyPr>
          <a:lstStyle/>
          <a:p>
            <a:r>
              <a:rPr lang="ru-RU" sz="2000" b="1" i="1" dirty="0">
                <a:solidFill>
                  <a:schemeClr val="accent3">
                    <a:lumMod val="20000"/>
                    <a:lumOff val="80000"/>
                  </a:schemeClr>
                </a:solidFill>
                <a:latin typeface="Times New Roman" panose="02020603050405020304" pitchFamily="18" charset="0"/>
                <a:cs typeface="Times New Roman" panose="02020603050405020304" pitchFamily="18" charset="0"/>
              </a:rPr>
              <a:t>Цель моей работы</a:t>
            </a:r>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 собрать наиболее интересные факты   о моде в США и Великобритании, обобщить полученную информацию в единую работу и применить на практике гид по стилю.</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Я ставлю перед собой следующие </a:t>
            </a:r>
            <a:r>
              <a:rPr lang="ru-RU" sz="2000" b="1" i="1" dirty="0">
                <a:solidFill>
                  <a:schemeClr val="accent3">
                    <a:lumMod val="20000"/>
                    <a:lumOff val="80000"/>
                  </a:schemeClr>
                </a:solidFill>
                <a:latin typeface="Times New Roman" panose="02020603050405020304" pitchFamily="18" charset="0"/>
                <a:cs typeface="Times New Roman" panose="02020603050405020304" pitchFamily="18" charset="0"/>
              </a:rPr>
              <a:t>задачи:</a:t>
            </a:r>
            <a:endParaRPr lang="ru-RU" sz="2000" dirty="0">
              <a:solidFill>
                <a:schemeClr val="accent3">
                  <a:lumMod val="20000"/>
                  <a:lumOff val="80000"/>
                </a:schemeClr>
              </a:solidFill>
              <a:latin typeface="Times New Roman" panose="02020603050405020304" pitchFamily="18" charset="0"/>
              <a:cs typeface="Times New Roman" panose="02020603050405020304" pitchFamily="18" charset="0"/>
            </a:endParaRP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Ознакомиться с имеющейся информацией по этой теме в литературе (как на русском, так и на английском языке) и в Интернете;</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Изучить информацию о моде 2022</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Создать собственный </a:t>
            </a:r>
            <a:r>
              <a:rPr lang="ru-RU" sz="2000" dirty="0" err="1">
                <a:solidFill>
                  <a:schemeClr val="accent3">
                    <a:lumMod val="20000"/>
                    <a:lumOff val="80000"/>
                  </a:schemeClr>
                </a:solidFill>
                <a:latin typeface="Times New Roman" panose="02020603050405020304" pitchFamily="18" charset="0"/>
                <a:cs typeface="Times New Roman" panose="02020603050405020304" pitchFamily="18" charset="0"/>
              </a:rPr>
              <a:t>гайд</a:t>
            </a:r>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который поможет составить базовый гардероб</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Подготовить презентацию работы и ознакомить с темой</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Для достижения данной цели я использовала </a:t>
            </a:r>
            <a:r>
              <a:rPr lang="ru-RU" sz="2000" b="1" i="1" dirty="0">
                <a:solidFill>
                  <a:schemeClr val="accent3">
                    <a:lumMod val="20000"/>
                    <a:lumOff val="80000"/>
                  </a:schemeClr>
                </a:solidFill>
                <a:latin typeface="Times New Roman" panose="02020603050405020304" pitchFamily="18" charset="0"/>
                <a:cs typeface="Times New Roman" panose="02020603050405020304" pitchFamily="18" charset="0"/>
              </a:rPr>
              <a:t>метод</a:t>
            </a:r>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Информационный поиск сведений.</a:t>
            </a:r>
          </a:p>
          <a:p>
            <a:r>
              <a:rPr lang="ru-RU" sz="2000" dirty="0">
                <a:solidFill>
                  <a:schemeClr val="accent3">
                    <a:lumMod val="20000"/>
                    <a:lumOff val="80000"/>
                  </a:schemeClr>
                </a:solidFill>
                <a:latin typeface="Times New Roman" panose="02020603050405020304" pitchFamily="18" charset="0"/>
                <a:cs typeface="Times New Roman" panose="02020603050405020304" pitchFamily="18" charset="0"/>
              </a:rPr>
              <a:t>•	Изучить историю.</a:t>
            </a:r>
          </a:p>
          <a:p>
            <a:endParaRPr lang="ru-RU" dirty="0"/>
          </a:p>
        </p:txBody>
      </p:sp>
      <p:sp>
        <p:nvSpPr>
          <p:cNvPr id="5" name="TextBox 4"/>
          <p:cNvSpPr txBox="1"/>
          <p:nvPr/>
        </p:nvSpPr>
        <p:spPr>
          <a:xfrm>
            <a:off x="6428509" y="346364"/>
            <a:ext cx="5389418" cy="6740307"/>
          </a:xfrm>
          <a:prstGeom prst="rect">
            <a:avLst/>
          </a:prstGeom>
          <a:noFill/>
        </p:spPr>
        <p:txBody>
          <a:bodyPr wrap="square" rtlCol="0">
            <a:spAutoFit/>
          </a:bodyPr>
          <a:lstStyle/>
          <a:p>
            <a:pPr algn="r"/>
            <a:r>
              <a:rPr lang="ru-RU" b="1" i="1" dirty="0">
                <a:solidFill>
                  <a:schemeClr val="accent3">
                    <a:lumMod val="20000"/>
                    <a:lumOff val="80000"/>
                  </a:schemeClr>
                </a:solidFill>
                <a:latin typeface="Times New Roman" panose="02020603050405020304" pitchFamily="18" charset="0"/>
                <a:cs typeface="Times New Roman" panose="02020603050405020304" pitchFamily="18" charset="0"/>
              </a:rPr>
              <a:t>Предмет исследования:</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Влияние Американской моды на мировую</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Объектом моего исследования является мода в США и Великобритании. Причем, я решила остановиться на менее популярных и известных.</a:t>
            </a:r>
          </a:p>
          <a:p>
            <a:pPr algn="r"/>
            <a:r>
              <a:rPr lang="ru-RU" b="1" i="1" dirty="0">
                <a:solidFill>
                  <a:schemeClr val="accent3">
                    <a:lumMod val="20000"/>
                    <a:lumOff val="80000"/>
                  </a:schemeClr>
                </a:solidFill>
                <a:latin typeface="Times New Roman" panose="02020603050405020304" pitchFamily="18" charset="0"/>
                <a:cs typeface="Times New Roman" panose="02020603050405020304" pitchFamily="18" charset="0"/>
              </a:rPr>
              <a:t>Задачи</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 Проанализировать, систематизировать и выявить наиболее важные события для слайдовой презентации.</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Собрать и изучить материал о моде в США и Великобритании</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Создать на основе полученной информации </a:t>
            </a:r>
            <a:r>
              <a:rPr lang="ru-RU" dirty="0" err="1">
                <a:solidFill>
                  <a:schemeClr val="accent3">
                    <a:lumMod val="20000"/>
                    <a:lumOff val="80000"/>
                  </a:schemeClr>
                </a:solidFill>
                <a:latin typeface="Times New Roman" panose="02020603050405020304" pitchFamily="18" charset="0"/>
                <a:cs typeface="Times New Roman" panose="02020603050405020304" pitchFamily="18" charset="0"/>
              </a:rPr>
              <a:t>гайд</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по стилю</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Совершенствовать навыки перевода при работе с двуязычными словарями и онлайн переводчиком. </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Совершенствовать навыки работы в пакете программ </a:t>
            </a:r>
            <a:r>
              <a:rPr lang="ru-RU" dirty="0" err="1">
                <a:solidFill>
                  <a:schemeClr val="accent3">
                    <a:lumMod val="20000"/>
                    <a:lumOff val="80000"/>
                  </a:schemeClr>
                </a:solidFill>
                <a:latin typeface="Times New Roman" panose="02020603050405020304" pitchFamily="18" charset="0"/>
                <a:cs typeface="Times New Roman" panose="02020603050405020304" pitchFamily="18" charset="0"/>
              </a:rPr>
              <a:t>Microsoft</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a:t>
            </a:r>
            <a:r>
              <a:rPr lang="ru-RU" dirty="0" err="1">
                <a:solidFill>
                  <a:schemeClr val="accent3">
                    <a:lumMod val="20000"/>
                    <a:lumOff val="80000"/>
                  </a:schemeClr>
                </a:solidFill>
                <a:latin typeface="Times New Roman" panose="02020603050405020304" pitchFamily="18" charset="0"/>
                <a:cs typeface="Times New Roman" panose="02020603050405020304" pitchFamily="18" charset="0"/>
              </a:rPr>
              <a:t>Office</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a:t>
            </a:r>
            <a:r>
              <a:rPr lang="ru-RU" dirty="0" err="1">
                <a:solidFill>
                  <a:schemeClr val="accent3">
                    <a:lumMod val="20000"/>
                    <a:lumOff val="80000"/>
                  </a:schemeClr>
                </a:solidFill>
                <a:latin typeface="Times New Roman" panose="02020603050405020304" pitchFamily="18" charset="0"/>
                <a:cs typeface="Times New Roman" panose="02020603050405020304" pitchFamily="18" charset="0"/>
              </a:rPr>
              <a:t>Word</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и PPT)</a:t>
            </a:r>
          </a:p>
          <a:p>
            <a:pPr algn="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Создать презентацию по теме проектно-исследовательской работы.</a:t>
            </a:r>
          </a:p>
          <a:p>
            <a:pPr algn="r"/>
            <a:r>
              <a:rPr lang="ru-RU" b="1" i="1" dirty="0">
                <a:solidFill>
                  <a:schemeClr val="accent3">
                    <a:lumMod val="20000"/>
                    <a:lumOff val="80000"/>
                  </a:schemeClr>
                </a:solidFill>
                <a:latin typeface="Times New Roman" panose="02020603050405020304" pitchFamily="18" charset="0"/>
                <a:cs typeface="Times New Roman" panose="02020603050405020304" pitchFamily="18" charset="0"/>
              </a:rPr>
              <a:t>Практическая значимость моей работы</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 использование собранного материала учителем на уроках английского языка, создание и использование </a:t>
            </a:r>
            <a:r>
              <a:rPr lang="ru-RU" dirty="0" err="1">
                <a:solidFill>
                  <a:schemeClr val="accent3">
                    <a:lumMod val="20000"/>
                    <a:lumOff val="80000"/>
                  </a:schemeClr>
                </a:solidFill>
                <a:latin typeface="Times New Roman" panose="02020603050405020304" pitchFamily="18" charset="0"/>
                <a:cs typeface="Times New Roman" panose="02020603050405020304" pitchFamily="18" charset="0"/>
              </a:rPr>
              <a:t>гайда</a:t>
            </a:r>
            <a:r>
              <a:rPr lang="ru-RU" dirty="0">
                <a:solidFill>
                  <a:schemeClr val="accent3">
                    <a:lumMod val="20000"/>
                    <a:lumOff val="80000"/>
                  </a:schemeClr>
                </a:solidFill>
                <a:latin typeface="Times New Roman" panose="02020603050405020304" pitchFamily="18" charset="0"/>
                <a:cs typeface="Times New Roman" panose="02020603050405020304" pitchFamily="18" charset="0"/>
              </a:rPr>
              <a:t> по стилю; </a:t>
            </a:r>
          </a:p>
          <a:p>
            <a:endParaRPr lang="ru-RU" dirty="0"/>
          </a:p>
        </p:txBody>
      </p:sp>
    </p:spTree>
    <p:extLst>
      <p:ext uri="{BB962C8B-B14F-4D97-AF65-F5344CB8AC3E}">
        <p14:creationId xmlns:p14="http://schemas.microsoft.com/office/powerpoint/2010/main" val="32406090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7889864"/>
          </a:xfrm>
          <a:prstGeom prst="rect">
            <a:avLst/>
          </a:prstGeom>
        </p:spPr>
      </p:pic>
      <p:sp>
        <p:nvSpPr>
          <p:cNvPr id="3" name="TextBox 2"/>
          <p:cNvSpPr txBox="1"/>
          <p:nvPr/>
        </p:nvSpPr>
        <p:spPr>
          <a:xfrm>
            <a:off x="1634837" y="-151274"/>
            <a:ext cx="8423564" cy="646331"/>
          </a:xfrm>
          <a:prstGeom prst="rect">
            <a:avLst/>
          </a:prstGeom>
          <a:noFill/>
        </p:spPr>
        <p:txBody>
          <a:bodyPr wrap="square" rtlCol="0">
            <a:spAutoFit/>
          </a:bodyPr>
          <a:lstStyle/>
          <a:p>
            <a:pPr algn="ctr"/>
            <a:r>
              <a:rPr lang="en-US" sz="3600" b="1" i="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Fashion and psychology</a:t>
            </a:r>
            <a:endParaRPr lang="ru-RU" sz="36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304800" y="609600"/>
            <a:ext cx="4350327" cy="7386638"/>
          </a:xfrm>
          <a:prstGeom prst="rect">
            <a:avLst/>
          </a:prstGeom>
          <a:noFill/>
        </p:spPr>
        <p:txBody>
          <a:bodyPr wrap="square" rtlCol="0">
            <a:spAutoFit/>
          </a:bodyPr>
          <a:lstStyle/>
          <a:p>
            <a:r>
              <a:rPr lang="en-US" sz="2400" i="1" dirty="0">
                <a:solidFill>
                  <a:schemeClr val="accent5">
                    <a:lumMod val="50000"/>
                  </a:schemeClr>
                </a:solidFill>
                <a:latin typeface="Times New Roman" panose="02020603050405020304" pitchFamily="18" charset="0"/>
                <a:cs typeface="Times New Roman" panose="02020603050405020304" pitchFamily="18" charset="0"/>
              </a:rPr>
              <a:t>Fashion is always a social accent of a certain style of clothing, expressed in mass preference; the style of clothing, in turn, is the final result of five successive cultural layers: adaptive (clothing as a necessity), functional (clothing optimal for activity), symbolic (status), regulatory (regulates relationships) and individual (personal preferences). Based on the many (but at the same time ordered) variety of styles in which a certain mentality and ideology are expressed, it is possible to trace certain types of personality (styles: gothic, sporty, rock, military, hippie, bohemian, etc.).</a:t>
            </a:r>
            <a:endParaRPr lang="ru-RU" sz="2400" i="1" dirty="0">
              <a:solidFill>
                <a:schemeClr val="accent5">
                  <a:lumMod val="50000"/>
                </a:schemeClr>
              </a:solidFill>
              <a:latin typeface="Times New Roman" panose="02020603050405020304" pitchFamily="18" charset="0"/>
              <a:cs typeface="Times New Roman" panose="02020603050405020304" pitchFamily="18" charset="0"/>
            </a:endParaRPr>
          </a:p>
          <a:p>
            <a:endParaRPr lang="ru-RU" dirty="0"/>
          </a:p>
        </p:txBody>
      </p:sp>
      <p:sp>
        <p:nvSpPr>
          <p:cNvPr id="6" name="TextBox 5"/>
          <p:cNvSpPr txBox="1"/>
          <p:nvPr/>
        </p:nvSpPr>
        <p:spPr>
          <a:xfrm>
            <a:off x="7675418" y="609600"/>
            <a:ext cx="4184073" cy="7109639"/>
          </a:xfrm>
          <a:prstGeom prst="rect">
            <a:avLst/>
          </a:prstGeom>
          <a:noFill/>
        </p:spPr>
        <p:txBody>
          <a:bodyPr wrap="square" rtlCol="0">
            <a:spAutoFit/>
          </a:bodyPr>
          <a:lstStyle/>
          <a:p>
            <a:pPr algn="r"/>
            <a:r>
              <a:rPr lang="en-US" sz="2400" i="1" dirty="0">
                <a:solidFill>
                  <a:schemeClr val="accent5">
                    <a:lumMod val="50000"/>
                  </a:schemeClr>
                </a:solidFill>
                <a:latin typeface="Times New Roman" panose="02020603050405020304" pitchFamily="18" charset="0"/>
                <a:cs typeface="Times New Roman" panose="02020603050405020304" pitchFamily="18" charset="0"/>
              </a:rPr>
              <a:t>There are, for example, periodic, cyclical influence of certain </a:t>
            </a:r>
            <a:r>
              <a:rPr lang="en-US" sz="2400" i="1" dirty="0" err="1">
                <a:solidFill>
                  <a:schemeClr val="accent5">
                    <a:lumMod val="50000"/>
                  </a:schemeClr>
                </a:solidFill>
                <a:latin typeface="Times New Roman" panose="02020603050405020304" pitchFamily="18" charset="0"/>
                <a:cs typeface="Times New Roman" panose="02020603050405020304" pitchFamily="18" charset="0"/>
              </a:rPr>
              <a:t>psychotypes</a:t>
            </a:r>
            <a:r>
              <a:rPr lang="en-US" sz="2400" i="1" dirty="0">
                <a:solidFill>
                  <a:schemeClr val="accent5">
                    <a:lumMod val="50000"/>
                  </a:schemeClr>
                </a:solidFill>
                <a:latin typeface="Times New Roman" panose="02020603050405020304" pitchFamily="18" charset="0"/>
                <a:cs typeface="Times New Roman" panose="02020603050405020304" pitchFamily="18" charset="0"/>
              </a:rPr>
              <a:t> on fashion: </a:t>
            </a:r>
            <a:r>
              <a:rPr lang="en-US" sz="2400" i="1" dirty="0" err="1">
                <a:solidFill>
                  <a:schemeClr val="accent5">
                    <a:lumMod val="50000"/>
                  </a:schemeClr>
                </a:solidFill>
                <a:latin typeface="Times New Roman" panose="02020603050405020304" pitchFamily="18" charset="0"/>
                <a:cs typeface="Times New Roman" panose="02020603050405020304" pitchFamily="18" charset="0"/>
              </a:rPr>
              <a:t>schizotimic</a:t>
            </a:r>
            <a:r>
              <a:rPr lang="en-US" sz="2400" i="1" dirty="0">
                <a:solidFill>
                  <a:schemeClr val="accent5">
                    <a:lumMod val="50000"/>
                  </a:schemeClr>
                </a:solidFill>
                <a:latin typeface="Times New Roman" panose="02020603050405020304" pitchFamily="18" charset="0"/>
                <a:cs typeface="Times New Roman" panose="02020603050405020304" pitchFamily="18" charset="0"/>
              </a:rPr>
              <a:t> costume (concept, image, symbolism, associations, positioning of ideals, polarity: aristocracy and underground), authoritarian costume (business, strict style, lumpy appearance like Roman statues, status and conformity), </a:t>
            </a:r>
            <a:r>
              <a:rPr lang="en-US" sz="2400" i="1" dirty="0" err="1">
                <a:solidFill>
                  <a:schemeClr val="accent5">
                    <a:lumMod val="50000"/>
                  </a:schemeClr>
                </a:solidFill>
                <a:latin typeface="Times New Roman" panose="02020603050405020304" pitchFamily="18" charset="0"/>
                <a:cs typeface="Times New Roman" panose="02020603050405020304" pitchFamily="18" charset="0"/>
              </a:rPr>
              <a:t>psychasthenic</a:t>
            </a:r>
            <a:r>
              <a:rPr lang="en-US" sz="2400" i="1" dirty="0">
                <a:solidFill>
                  <a:schemeClr val="accent5">
                    <a:lumMod val="50000"/>
                  </a:schemeClr>
                </a:solidFill>
                <a:latin typeface="Times New Roman" panose="02020603050405020304" pitchFamily="18" charset="0"/>
                <a:cs typeface="Times New Roman" panose="02020603050405020304" pitchFamily="18" charset="0"/>
              </a:rPr>
              <a:t> costume (closed, voluminous products, cozy types of fabrics, naturalness and functionality, discreet colors), juvenile type (democratic, sportswear, hoodies, vests, comfort and freedom, bright colors, prints, slogans)</a:t>
            </a:r>
            <a:endParaRPr lang="ru-RU" sz="2400" i="1" dirty="0">
              <a:solidFill>
                <a:schemeClr val="accent5">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53503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Вырезка экран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0521"/>
          </a:xfrm>
          <a:prstGeom prst="rect">
            <a:avLst/>
          </a:prstGeom>
        </p:spPr>
      </p:pic>
      <p:sp>
        <p:nvSpPr>
          <p:cNvPr id="4" name="TextBox 3"/>
          <p:cNvSpPr txBox="1"/>
          <p:nvPr/>
        </p:nvSpPr>
        <p:spPr>
          <a:xfrm>
            <a:off x="7523018" y="429491"/>
            <a:ext cx="4433455" cy="4678204"/>
          </a:xfrm>
          <a:prstGeom prst="rect">
            <a:avLst/>
          </a:prstGeom>
          <a:noFill/>
        </p:spPr>
        <p:txBody>
          <a:bodyPr wrap="squar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Perhaps the most American style. It combines simplicity, cut plus a lot of elements inherent in both bohemian and hippie style. Model Eva </a:t>
            </a:r>
            <a:r>
              <a:rPr lang="en-US" sz="2800" b="1" i="1" dirty="0" err="1">
                <a:solidFill>
                  <a:srgbClr val="FF0000"/>
                </a:solidFill>
                <a:latin typeface="Times New Roman" panose="02020603050405020304" pitchFamily="18" charset="0"/>
                <a:cs typeface="Times New Roman" panose="02020603050405020304" pitchFamily="18" charset="0"/>
              </a:rPr>
              <a:t>Pron</a:t>
            </a:r>
            <a:r>
              <a:rPr lang="en-US" sz="2800" b="1" i="1" dirty="0">
                <a:solidFill>
                  <a:srgbClr val="FF0000"/>
                </a:solidFill>
                <a:latin typeface="Times New Roman" panose="02020603050405020304" pitchFamily="18" charset="0"/>
                <a:cs typeface="Times New Roman" panose="02020603050405020304" pitchFamily="18" charset="0"/>
              </a:rPr>
              <a:t> says this style is especially popular in the </a:t>
            </a:r>
            <a:r>
              <a:rPr lang="en-US" sz="2800" b="1" i="1" dirty="0" err="1">
                <a:solidFill>
                  <a:srgbClr val="FF0000"/>
                </a:solidFill>
                <a:latin typeface="Times New Roman" panose="02020603050405020304" pitchFamily="18" charset="0"/>
                <a:cs typeface="Times New Roman" panose="02020603050405020304" pitchFamily="18" charset="0"/>
              </a:rPr>
              <a:t>Soho</a:t>
            </a:r>
            <a:r>
              <a:rPr lang="en-US" sz="2800" b="1" i="1" dirty="0">
                <a:solidFill>
                  <a:srgbClr val="FF0000"/>
                </a:solidFill>
                <a:latin typeface="Times New Roman" panose="02020603050405020304" pitchFamily="18" charset="0"/>
                <a:cs typeface="Times New Roman" panose="02020603050405020304" pitchFamily="18" charset="0"/>
              </a:rPr>
              <a:t> area (New York), where avant-garde, classic and luxury coexist.</a:t>
            </a:r>
            <a:endParaRPr lang="ru-RU" sz="2800" b="1" i="1" dirty="0">
              <a:solidFill>
                <a:srgbClr val="FF0000"/>
              </a:solidFill>
              <a:latin typeface="Times New Roman" panose="02020603050405020304" pitchFamily="18" charset="0"/>
              <a:cs typeface="Times New Roman" panose="02020603050405020304" pitchFamily="18" charset="0"/>
            </a:endParaRPr>
          </a:p>
          <a:p>
            <a:endParaRPr lang="ru-RU" dirty="0"/>
          </a:p>
        </p:txBody>
      </p:sp>
      <p:sp>
        <p:nvSpPr>
          <p:cNvPr id="5" name="TextBox 4"/>
          <p:cNvSpPr txBox="1"/>
          <p:nvPr/>
        </p:nvSpPr>
        <p:spPr>
          <a:xfrm>
            <a:off x="360218" y="263236"/>
            <a:ext cx="4017818" cy="923330"/>
          </a:xfrm>
          <a:prstGeom prst="rect">
            <a:avLst/>
          </a:prstGeom>
          <a:noFill/>
        </p:spPr>
        <p:txBody>
          <a:bodyPr wrap="square" rtlCol="0">
            <a:spAutoFit/>
          </a:bodyPr>
          <a:lstStyle/>
          <a:p>
            <a:r>
              <a:rPr lang="ru-RU" sz="5400" b="1" i="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Boho</a:t>
            </a:r>
            <a:r>
              <a:rPr lang="ru-RU" sz="5400" b="1" i="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5400" b="1" i="1"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style</a:t>
            </a:r>
            <a:endParaRPr lang="ru-RU" sz="5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02615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ырезка экран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7855527" y="484909"/>
            <a:ext cx="4128655" cy="1015663"/>
          </a:xfrm>
          <a:prstGeom prst="rect">
            <a:avLst/>
          </a:prstGeom>
          <a:noFill/>
        </p:spPr>
        <p:txBody>
          <a:bodyPr wrap="square" rtlCol="0">
            <a:spAutoFit/>
          </a:bodyPr>
          <a:lstStyle/>
          <a:p>
            <a:pPr algn="ctr"/>
            <a:r>
              <a:rPr lang="ru-RU" sz="60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Denim</a:t>
            </a:r>
            <a:r>
              <a:rPr lang="ru-RU" sz="6000" b="1"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6000" b="1" i="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style</a:t>
            </a:r>
            <a:endParaRPr lang="ru-RU" sz="6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180109" y="235527"/>
            <a:ext cx="3616036" cy="6278642"/>
          </a:xfrm>
          <a:prstGeom prst="rect">
            <a:avLst/>
          </a:prstGeom>
          <a:noFill/>
        </p:spPr>
        <p:txBody>
          <a:bodyPr wrap="square" rtlCol="0">
            <a:spAutoFit/>
          </a:bodyPr>
          <a:lstStyle/>
          <a:p>
            <a:r>
              <a:rPr lang="en-US" sz="2400" b="1" i="1" dirty="0">
                <a:latin typeface="Times New Roman" panose="02020603050405020304" pitchFamily="18" charset="0"/>
                <a:cs typeface="Times New Roman" panose="02020603050405020304" pitchFamily="18" charset="0"/>
              </a:rPr>
              <a:t>Those who represent jeans when they talk about American style are not far from the truth. Jeans were first made in 1853 by Levi Strauss. Then they were used as work clothes for farmers. Today, everything is sewn from denim. Interestingly, for the entire existence of this style, it has never gone out of fashion. Most often, Americans buy jeans at Gap, Calvin Klein and Levi's.</a:t>
            </a:r>
            <a:endParaRPr lang="ru-RU" sz="2400" b="1" i="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5185060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6345382" y="263236"/>
            <a:ext cx="5597236" cy="1015663"/>
          </a:xfrm>
          <a:prstGeom prst="rect">
            <a:avLst/>
          </a:prstGeom>
          <a:noFill/>
        </p:spPr>
        <p:txBody>
          <a:bodyPr wrap="square" rtlCol="0">
            <a:spAutoFit/>
          </a:bodyPr>
          <a:lstStyle/>
          <a:p>
            <a:r>
              <a:rPr lang="en-US" sz="6000" b="1" i="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American casual</a:t>
            </a:r>
            <a:endParaRPr lang="ru-RU" sz="60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p:cNvSpPr txBox="1"/>
          <p:nvPr/>
        </p:nvSpPr>
        <p:spPr>
          <a:xfrm>
            <a:off x="263236" y="443345"/>
            <a:ext cx="6082146" cy="5909310"/>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cs typeface="Times New Roman" panose="02020603050405020304" pitchFamily="18" charset="0"/>
              </a:rPr>
              <a:t>Among the favorites of American women are sneakers, sneakers, trousers and white shirts. Sweaters a size bigger and hoodies. All things are combined with each other so as not to think too long when choosing casual clothes. But it may well be made in bright colors.</a:t>
            </a:r>
            <a:endParaRPr lang="ru-RU" sz="3600" b="1" i="1" dirty="0">
              <a:solidFill>
                <a:srgbClr val="FF0000"/>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233276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ырезка экран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4" y="1"/>
            <a:ext cx="12197544" cy="6858000"/>
          </a:xfrm>
          <a:prstGeom prst="rect">
            <a:avLst/>
          </a:prstGeom>
        </p:spPr>
      </p:pic>
      <p:sp>
        <p:nvSpPr>
          <p:cNvPr id="3" name="TextBox 2"/>
          <p:cNvSpPr txBox="1"/>
          <p:nvPr/>
        </p:nvSpPr>
        <p:spPr>
          <a:xfrm>
            <a:off x="235527" y="318655"/>
            <a:ext cx="5264728" cy="1015663"/>
          </a:xfrm>
          <a:prstGeom prst="rect">
            <a:avLst/>
          </a:prstGeom>
          <a:noFill/>
        </p:spPr>
        <p:txBody>
          <a:bodyPr wrap="square" rtlCol="0">
            <a:spAutoFit/>
          </a:bodyPr>
          <a:lstStyle/>
          <a:p>
            <a:r>
              <a:rPr lang="en-US" sz="6000" b="1" i="1" dirty="0" smtClean="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Walmart-style</a:t>
            </a:r>
            <a:endParaRPr lang="ru-RU" sz="6000"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6483927" y="207818"/>
            <a:ext cx="5458691" cy="6771084"/>
          </a:xfrm>
          <a:prstGeom prst="rect">
            <a:avLst/>
          </a:prstGeom>
          <a:noFill/>
        </p:spPr>
        <p:txBody>
          <a:bodyPr wrap="square" rtlCol="0">
            <a:spAutoFit/>
          </a:bodyPr>
          <a:lstStyle/>
          <a:p>
            <a:pPr algn="r"/>
            <a:r>
              <a:rPr lang="en-US" sz="3200" b="1" i="1" dirty="0">
                <a:solidFill>
                  <a:schemeClr val="bg2"/>
                </a:solidFill>
                <a:latin typeface="Times New Roman" panose="02020603050405020304" pitchFamily="18" charset="0"/>
                <a:cs typeface="Times New Roman" panose="02020603050405020304" pitchFamily="18" charset="0"/>
              </a:rPr>
              <a:t>The largest American supermarket of cheap clothes has long been a household name. The network even opened a blog dedicated to the most ridiculous outfits of department store customers. Nevertheless, while the world fashion is being set in New York and Los Angeles, most residents of one-story America buy T-shirts, comfortable hoodies and jeans in this store.</a:t>
            </a:r>
            <a:endParaRPr lang="ru-RU" sz="3200" b="1" i="1" dirty="0">
              <a:solidFill>
                <a:schemeClr val="bg2"/>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5285391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8982"/>
            <a:ext cx="12302836" cy="8575964"/>
          </a:xfrm>
          <a:prstGeom prst="rect">
            <a:avLst/>
          </a:prstGeom>
        </p:spPr>
      </p:pic>
      <p:sp>
        <p:nvSpPr>
          <p:cNvPr id="3" name="TextBox 2"/>
          <p:cNvSpPr txBox="1"/>
          <p:nvPr/>
        </p:nvSpPr>
        <p:spPr>
          <a:xfrm>
            <a:off x="789709" y="138545"/>
            <a:ext cx="10515600" cy="1107996"/>
          </a:xfrm>
          <a:prstGeom prst="rect">
            <a:avLst/>
          </a:prstGeom>
          <a:noFill/>
        </p:spPr>
        <p:txBody>
          <a:bodyPr wrap="square" rtlCol="0">
            <a:spAutoFit/>
          </a:bodyPr>
          <a:lstStyle/>
          <a:p>
            <a:pPr algn="ctr"/>
            <a:r>
              <a:rPr lang="en-US" sz="6600" b="1" i="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Affordable luxury</a:t>
            </a:r>
            <a:endParaRPr lang="ru-RU" sz="6600"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4932218" y="1482436"/>
            <a:ext cx="6871855" cy="4801314"/>
          </a:xfrm>
          <a:prstGeom prst="rect">
            <a:avLst/>
          </a:prstGeom>
          <a:noFill/>
        </p:spPr>
        <p:txBody>
          <a:bodyPr wrap="square" rtlCol="0">
            <a:spAutoFit/>
          </a:bodyPr>
          <a:lstStyle/>
          <a:p>
            <a:r>
              <a:rPr lang="en-US" sz="2400" b="1" i="1" dirty="0">
                <a:solidFill>
                  <a:srgbClr val="C00000"/>
                </a:solidFill>
                <a:latin typeface="Times New Roman" panose="02020603050405020304" pitchFamily="18" charset="0"/>
                <a:cs typeface="Times New Roman" panose="02020603050405020304" pitchFamily="18" charset="0"/>
              </a:rPr>
              <a:t>Americans, as a rule, will prefer to spend money on restaurants and entertainment, rather than on expensive clothes. Nevertheless, they really appreciate the quality. Model </a:t>
            </a:r>
            <a:r>
              <a:rPr lang="en-US" sz="2400" b="1" i="1" dirty="0" err="1">
                <a:solidFill>
                  <a:srgbClr val="C00000"/>
                </a:solidFill>
                <a:latin typeface="Times New Roman" panose="02020603050405020304" pitchFamily="18" charset="0"/>
                <a:cs typeface="Times New Roman" panose="02020603050405020304" pitchFamily="18" charset="0"/>
              </a:rPr>
              <a:t>Ksenia</a:t>
            </a:r>
            <a:r>
              <a:rPr lang="en-US" sz="2400" b="1" i="1" dirty="0">
                <a:solidFill>
                  <a:srgbClr val="C00000"/>
                </a:solidFill>
                <a:latin typeface="Times New Roman" panose="02020603050405020304" pitchFamily="18" charset="0"/>
                <a:cs typeface="Times New Roman" panose="02020603050405020304" pitchFamily="18" charset="0"/>
              </a:rPr>
              <a:t> </a:t>
            </a:r>
            <a:r>
              <a:rPr lang="en-US" sz="2400" b="1" i="1" dirty="0" err="1">
                <a:solidFill>
                  <a:srgbClr val="C00000"/>
                </a:solidFill>
                <a:latin typeface="Times New Roman" panose="02020603050405020304" pitchFamily="18" charset="0"/>
                <a:cs typeface="Times New Roman" panose="02020603050405020304" pitchFamily="18" charset="0"/>
              </a:rPr>
              <a:t>Serezhko</a:t>
            </a:r>
            <a:r>
              <a:rPr lang="en-US" sz="2400" b="1" i="1" dirty="0">
                <a:solidFill>
                  <a:srgbClr val="C00000"/>
                </a:solidFill>
                <a:latin typeface="Times New Roman" panose="02020603050405020304" pitchFamily="18" charset="0"/>
                <a:cs typeface="Times New Roman" panose="02020603050405020304" pitchFamily="18" charset="0"/>
              </a:rPr>
              <a:t> has been living in America for several years and defines this style this way: "These are high-quality fabrics, natural tones, comfortable shoes. The American woman will not "shout" with her outfit, she will prefer a calm sporty style and expensive accessories. It can be 7 For All Mankind jeans, Ralph Lauren jumper, The Arrivals leather jacket, Nike sneakers, Marc Jacobs bag."</a:t>
            </a:r>
            <a:endParaRPr lang="ru-RU" sz="2400" b="1" i="1" dirty="0">
              <a:solidFill>
                <a:srgbClr val="C00000"/>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9715483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ырезка экрана"/>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p:nvSpPr>
        <p:spPr>
          <a:xfrm>
            <a:off x="6567055" y="235527"/>
            <a:ext cx="5306290" cy="1107996"/>
          </a:xfrm>
          <a:prstGeom prst="rect">
            <a:avLst/>
          </a:prstGeom>
          <a:noFill/>
        </p:spPr>
        <p:txBody>
          <a:bodyPr wrap="square" rtlCol="0">
            <a:spAutoFit/>
          </a:bodyPr>
          <a:lstStyle/>
          <a:p>
            <a:pPr algn="ctr"/>
            <a:r>
              <a:rPr lang="en-US" sz="6600" b="1" i="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Business lady</a:t>
            </a:r>
            <a:endParaRPr lang="ru-RU" sz="6600"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p:cNvSpPr txBox="1"/>
          <p:nvPr/>
        </p:nvSpPr>
        <p:spPr>
          <a:xfrm>
            <a:off x="429491" y="235527"/>
            <a:ext cx="2757054" cy="4893647"/>
          </a:xfrm>
          <a:prstGeom prst="rect">
            <a:avLst/>
          </a:prstGeom>
          <a:noFill/>
        </p:spPr>
        <p:txBody>
          <a:bodyPr wrap="square" rtlCol="0">
            <a:spAutoFit/>
          </a:bodyPr>
          <a:lstStyle/>
          <a:p>
            <a:r>
              <a:rPr lang="en-US" sz="2400" b="1" i="1" dirty="0">
                <a:latin typeface="Times New Roman" panose="02020603050405020304" pitchFamily="18" charset="0"/>
                <a:cs typeface="Times New Roman" panose="02020603050405020304" pitchFamily="18" charset="0"/>
              </a:rPr>
              <a:t>The history of this style began in the 1970s, when casual and business clothes began to be strictly differentiated. That's when the business suit appeared. In 1988, the American film "Business Girl" was released</a:t>
            </a:r>
            <a:endParaRPr lang="ru-RU" sz="2400" b="1" i="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7426036" y="1343523"/>
            <a:ext cx="4558146" cy="4247317"/>
          </a:xfrm>
          <a:prstGeom prst="rect">
            <a:avLst/>
          </a:prstGeom>
          <a:noFill/>
        </p:spPr>
        <p:txBody>
          <a:bodyPr wrap="square" rtlCol="0">
            <a:spAutoFit/>
          </a:bodyPr>
          <a:lstStyle/>
          <a:p>
            <a:pPr algn="r"/>
            <a:r>
              <a:rPr lang="en-US" sz="2800" b="1" i="1" dirty="0">
                <a:latin typeface="Times New Roman" panose="02020603050405020304" pitchFamily="18" charset="0"/>
                <a:cs typeface="Times New Roman" panose="02020603050405020304" pitchFamily="18" charset="0"/>
              </a:rPr>
              <a:t>where actresses Melanie Griffith and Sigourney Weaver played a businesswoman and made office clothes super popular. Today, American brands Ann Taylor and Banana Republic specialize in classic women's office wear.</a:t>
            </a:r>
            <a:endParaRPr lang="ru-RU" sz="2800" b="1" i="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5549806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TotalTime>
  <Words>894</Words>
  <Application>Microsoft Office PowerPoint</Application>
  <PresentationFormat>Широкоэкранный</PresentationFormat>
  <Paragraphs>46</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Олеся Николаевна</dc:creator>
  <cp:lastModifiedBy>Олеся Николаевна</cp:lastModifiedBy>
  <cp:revision>10</cp:revision>
  <dcterms:created xsi:type="dcterms:W3CDTF">2022-04-08T09:24:40Z</dcterms:created>
  <dcterms:modified xsi:type="dcterms:W3CDTF">2022-04-08T11:35:40Z</dcterms:modified>
</cp:coreProperties>
</file>