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5" r:id="rId4"/>
    <p:sldId id="259" r:id="rId5"/>
    <p:sldId id="260" r:id="rId6"/>
    <p:sldId id="257" r:id="rId7"/>
    <p:sldId id="258" r:id="rId8"/>
    <p:sldId id="261" r:id="rId9"/>
    <p:sldId id="262" r:id="rId10"/>
    <p:sldId id="266" r:id="rId11"/>
    <p:sldId id="267" r:id="rId12"/>
    <p:sldId id="268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-240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763E3-6DDE-4BD1-AF5F-FC84C98D31C2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18C37-D132-44A5-A6E7-7F548E43BB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76329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763E3-6DDE-4BD1-AF5F-FC84C98D31C2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18C37-D132-44A5-A6E7-7F548E43BB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193742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763E3-6DDE-4BD1-AF5F-FC84C98D31C2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18C37-D132-44A5-A6E7-7F548E43BB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804468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763E3-6DDE-4BD1-AF5F-FC84C98D31C2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18C37-D132-44A5-A6E7-7F548E43BB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193475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763E3-6DDE-4BD1-AF5F-FC84C98D31C2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18C37-D132-44A5-A6E7-7F548E43BB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249861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763E3-6DDE-4BD1-AF5F-FC84C98D31C2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18C37-D132-44A5-A6E7-7F548E43BB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078191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763E3-6DDE-4BD1-AF5F-FC84C98D31C2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18C37-D132-44A5-A6E7-7F548E43BB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277736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763E3-6DDE-4BD1-AF5F-FC84C98D31C2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18C37-D132-44A5-A6E7-7F548E43BB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486448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763E3-6DDE-4BD1-AF5F-FC84C98D31C2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18C37-D132-44A5-A6E7-7F548E43BB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482424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763E3-6DDE-4BD1-AF5F-FC84C98D31C2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18C37-D132-44A5-A6E7-7F548E43BB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99994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763E3-6DDE-4BD1-AF5F-FC84C98D31C2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18C37-D132-44A5-A6E7-7F548E43BB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862760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1763E3-6DDE-4BD1-AF5F-FC84C98D31C2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318C37-D132-44A5-A6E7-7F548E43BB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71183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Массовое сознание и его особенности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289964" y="3602038"/>
            <a:ext cx="4378036" cy="1655762"/>
          </a:xfrm>
        </p:spPr>
        <p:txBody>
          <a:bodyPr/>
          <a:lstStyle/>
          <a:p>
            <a:r>
              <a:rPr lang="ru-RU" dirty="0" smtClean="0"/>
              <a:t>Урок 17</a:t>
            </a:r>
          </a:p>
          <a:p>
            <a:r>
              <a:rPr lang="ru-RU" dirty="0" smtClean="0"/>
              <a:t>Обществознание </a:t>
            </a:r>
          </a:p>
          <a:p>
            <a:r>
              <a:rPr lang="ru-RU" dirty="0" smtClean="0"/>
              <a:t>10 </a:t>
            </a:r>
            <a:r>
              <a:rPr lang="ru-RU" dirty="0" smtClean="0"/>
              <a:t>класс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044738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Влияние массового сознания на </a:t>
            </a:r>
            <a:r>
              <a:rPr lang="ru-RU" b="1" dirty="0" smtClean="0"/>
              <a:t>общество: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838200" y="1097280"/>
            <a:ext cx="10515600" cy="576072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b="1" dirty="0" smtClean="0"/>
              <a:t>Формирование </a:t>
            </a:r>
            <a:r>
              <a:rPr lang="ru-RU" b="1" dirty="0" smtClean="0"/>
              <a:t>общественных ценностей и норм</a:t>
            </a:r>
          </a:p>
          <a:p>
            <a:pPr>
              <a:buNone/>
            </a:pPr>
            <a:r>
              <a:rPr lang="ru-RU" dirty="0" smtClean="0"/>
              <a:t>Массовое сознание играет важную роль в формировании общественных ценностей и норм, которые определяют, что считается правильным или неправильным, допустимым или недопустимым в обществе. Через процесс социализации и взаимодействие с другими людьми, индивидуумы усваивают и принимают общепринятые ценности и нормы, которые формируются в массовом сознании. Эти ценности и нормы влияют на поведение и принятие решений каждого члена общества.</a:t>
            </a:r>
          </a:p>
          <a:p>
            <a:pPr>
              <a:buNone/>
            </a:pPr>
            <a:r>
              <a:rPr lang="ru-RU" b="1" dirty="0" smtClean="0"/>
              <a:t>Формирование общественных представлений и стереотипов</a:t>
            </a:r>
          </a:p>
          <a:p>
            <a:pPr>
              <a:buNone/>
            </a:pPr>
            <a:r>
              <a:rPr lang="ru-RU" dirty="0" smtClean="0"/>
              <a:t>Массовое сознание также формирует общественные представления и стереотипы, которые влияют на восприятие и оценку различных групп людей и социальных явлений. Например, через массовые СМИ и культурные продукты, такие как фильмы и телешоу, формируются определенные представления о поле, расе, классе и других социальных категориях. Эти представления и стереотипы могут влиять на отношения и поведение людей в обществе.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Влияние массового сознания на </a:t>
            </a:r>
            <a:r>
              <a:rPr lang="ru-RU" b="1" dirty="0" smtClean="0"/>
              <a:t>общество: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38200" y="1322362"/>
            <a:ext cx="10515600" cy="5535637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b="1" dirty="0" smtClean="0"/>
              <a:t>Формирование общественного мнения и политического влияния</a:t>
            </a:r>
          </a:p>
          <a:p>
            <a:pPr>
              <a:buNone/>
            </a:pPr>
            <a:r>
              <a:rPr lang="ru-RU" dirty="0" smtClean="0"/>
              <a:t>Массовое сознание играет важную роль в формировании общественного мнения и политического влияния. Через массовые СМИ, социальные сети и другие коммуникационные каналы, идеи, мнения и информация могут быстро распространяться среди большого числа людей. Это позволяет формировать общественное мнение по различным вопросам и влиять на политические процессы. Массовое сознание может оказывать давление на правительство и политические институты, влиять на выборы и принятие политических решений.</a:t>
            </a:r>
          </a:p>
          <a:p>
            <a:pPr>
              <a:buNone/>
            </a:pPr>
            <a:r>
              <a:rPr lang="ru-RU" b="1" dirty="0" smtClean="0"/>
              <a:t>Формирование потребительского поведения</a:t>
            </a:r>
          </a:p>
          <a:p>
            <a:pPr>
              <a:buNone/>
            </a:pPr>
            <a:r>
              <a:rPr lang="ru-RU" dirty="0" smtClean="0"/>
              <a:t>Массовое сознание также оказывает влияние на потребительское поведение людей. Через рекламу, маркетинг и другие коммуникационные стратегии, массовое сознание формирует предпочтения, вкусы и потребности людей. Оно создает определенные образы и идеалы, которые люди стремятся достичь через потребление товаров и услуг. Это влияет на рыночные процессы и экономическую деятельность в обществе.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Вывод: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039814" y="1825625"/>
            <a:ext cx="9313985" cy="4351338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В целом, массовое сознание играет важную роль в формировании и функционировании общества</a:t>
            </a:r>
            <a:r>
              <a:rPr lang="ru-RU" dirty="0" smtClean="0"/>
              <a:t>.</a:t>
            </a:r>
          </a:p>
          <a:p>
            <a:pPr algn="ctr">
              <a:buNone/>
            </a:pPr>
            <a:r>
              <a:rPr lang="ru-RU" dirty="0" smtClean="0"/>
              <a:t> </a:t>
            </a:r>
            <a:r>
              <a:rPr lang="ru-RU" dirty="0" smtClean="0"/>
              <a:t>Оно определяет ценности, нормы, представления и мнения, которые влияют на поведение и принятие решений каждого члена общества</a:t>
            </a:r>
            <a:r>
              <a:rPr lang="ru-RU" dirty="0" smtClean="0"/>
              <a:t>.</a:t>
            </a:r>
          </a:p>
          <a:p>
            <a:pPr algn="ctr">
              <a:buNone/>
            </a:pPr>
            <a:r>
              <a:rPr lang="ru-RU" dirty="0" smtClean="0"/>
              <a:t> </a:t>
            </a:r>
            <a:r>
              <a:rPr lang="ru-RU" dirty="0" smtClean="0"/>
              <a:t>Понимание массового сознания помогает лучше понять и объяснить социальные процессы и динамику в обществе.</a:t>
            </a:r>
          </a:p>
          <a:p>
            <a:endParaRPr lang="ru-RU" dirty="0"/>
          </a:p>
        </p:txBody>
      </p:sp>
      <p:sp>
        <p:nvSpPr>
          <p:cNvPr id="23554" name="AutoShape 2" descr="https://top-fon.com/uploads/posts/2023-01/1675174731_top-fon-com-p-fon-vivod-dlya-prezentatsii-3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/>
          <a:srcRect l="27764" t="15591" r="48607" b="20073"/>
          <a:stretch>
            <a:fillRect/>
          </a:stretch>
        </p:blipFill>
        <p:spPr bwMode="auto">
          <a:xfrm>
            <a:off x="337624" y="1533378"/>
            <a:ext cx="1828800" cy="2799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8812" y="365125"/>
            <a:ext cx="10297551" cy="1325563"/>
          </a:xfrm>
        </p:spPr>
        <p:txBody>
          <a:bodyPr>
            <a:normAutofit fontScale="90000"/>
          </a:bodyPr>
          <a:lstStyle/>
          <a:p>
            <a:r>
              <a:rPr lang="ru-RU" sz="4000" dirty="0" smtClean="0"/>
              <a:t>Выберите верные суждения о сознании человека и запишите цифры, под которыми они указаны.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28711" y="1389526"/>
            <a:ext cx="9965787" cy="4351338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 </a:t>
            </a:r>
          </a:p>
          <a:p>
            <a:pPr algn="just">
              <a:buNone/>
            </a:pPr>
            <a:r>
              <a:rPr lang="ru-RU" dirty="0" smtClean="0"/>
              <a:t>1.  Сознание предполагает способность человека отражать действительность как в чувственных, так и в логических образах.</a:t>
            </a:r>
          </a:p>
          <a:p>
            <a:pPr algn="just">
              <a:buNone/>
            </a:pPr>
            <a:r>
              <a:rPr lang="ru-RU" dirty="0" smtClean="0"/>
              <a:t>2.  Сознание включает в себя все психические процессы, свойства и состояния человека.</a:t>
            </a:r>
          </a:p>
          <a:p>
            <a:pPr algn="just">
              <a:buNone/>
            </a:pPr>
            <a:r>
              <a:rPr lang="ru-RU" dirty="0" smtClean="0"/>
              <a:t>3.  Самосознание является одной из сторон сознания, отличающих человека от животных.</a:t>
            </a:r>
          </a:p>
          <a:p>
            <a:pPr algn="just">
              <a:buNone/>
            </a:pPr>
            <a:r>
              <a:rPr lang="ru-RU" dirty="0" smtClean="0"/>
              <a:t>4.  Эмоции являются одним из компонентов сознания.</a:t>
            </a:r>
          </a:p>
          <a:p>
            <a:pPr algn="just">
              <a:buNone/>
            </a:pPr>
            <a:r>
              <a:rPr lang="ru-RU" dirty="0" smtClean="0"/>
              <a:t>5.  Поведение человека полностью определяется сознанием</a:t>
            </a:r>
            <a:r>
              <a:rPr lang="ru-RU" dirty="0" smtClean="0"/>
              <a:t>.</a:t>
            </a:r>
          </a:p>
          <a:p>
            <a:pPr algn="just">
              <a:buNone/>
            </a:pPr>
            <a:r>
              <a:rPr lang="ru-RU" dirty="0" smtClean="0"/>
              <a:t>134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Picture 2" descr="Человечек с вопросом для презентации на прозрачном фоне"/>
          <p:cNvPicPr>
            <a:picLocks noChangeAspect="1" noChangeArrowheads="1"/>
          </p:cNvPicPr>
          <p:nvPr/>
        </p:nvPicPr>
        <p:blipFill>
          <a:blip r:embed="rId2" cstate="print"/>
          <a:srcRect l="19197" r="17262" b="4167"/>
          <a:stretch>
            <a:fillRect/>
          </a:stretch>
        </p:blipFill>
        <p:spPr bwMode="auto">
          <a:xfrm>
            <a:off x="10475742" y="0"/>
            <a:ext cx="1716258" cy="25884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7626" y="365125"/>
            <a:ext cx="10325686" cy="1325563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Выберите верные суждения о религиозном и светском сознании и запишите цифры, под которыми они указаны:</a:t>
            </a:r>
            <a:br>
              <a:rPr lang="ru-RU" sz="3600" dirty="0" smtClean="0"/>
            </a:br>
            <a:r>
              <a:rPr lang="ru-RU" sz="3600" dirty="0" smtClean="0"/>
              <a:t> </a:t>
            </a:r>
            <a:br>
              <a:rPr lang="ru-RU" sz="3600" dirty="0" smtClean="0"/>
            </a:b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1</a:t>
            </a:r>
            <a:r>
              <a:rPr lang="ru-RU" dirty="0" smtClean="0"/>
              <a:t>.  для религиозного сознания характерно восприятие нравственных норм как производных воли высших сил;</a:t>
            </a:r>
          </a:p>
          <a:p>
            <a:pPr>
              <a:buNone/>
            </a:pPr>
            <a:r>
              <a:rPr lang="ru-RU" dirty="0" smtClean="0"/>
              <a:t>2.  для светского и религиозного сознания не характерно взаимодействие;</a:t>
            </a:r>
          </a:p>
          <a:p>
            <a:pPr>
              <a:buNone/>
            </a:pPr>
            <a:r>
              <a:rPr lang="ru-RU" dirty="0" smtClean="0"/>
              <a:t>3.  позиция религиозного сознания - отделение церкви от школы и государства;</a:t>
            </a:r>
          </a:p>
          <a:p>
            <a:pPr>
              <a:buNone/>
            </a:pPr>
            <a:r>
              <a:rPr lang="ru-RU" dirty="0" smtClean="0"/>
              <a:t>4.  религиозное сознание может сформироваться у человека в зрелом возрасте;</a:t>
            </a:r>
          </a:p>
          <a:p>
            <a:pPr>
              <a:buNone/>
            </a:pPr>
            <a:r>
              <a:rPr lang="ru-RU" dirty="0" smtClean="0"/>
              <a:t>5.  в религиозном сознании может соединяться адекватное содержание действительности и иллюзии.</a:t>
            </a:r>
          </a:p>
          <a:p>
            <a:pPr>
              <a:buNone/>
            </a:pPr>
            <a:r>
              <a:rPr lang="ru-RU" dirty="0" smtClean="0"/>
              <a:t>145</a:t>
            </a:r>
            <a:endParaRPr lang="ru-RU" dirty="0"/>
          </a:p>
        </p:txBody>
      </p:sp>
      <p:pic>
        <p:nvPicPr>
          <p:cNvPr id="4" name="Picture 4" descr="Человечек с вопросом для презентации на прозрачном фоне"/>
          <p:cNvPicPr>
            <a:picLocks noChangeAspect="1" noChangeArrowheads="1"/>
          </p:cNvPicPr>
          <p:nvPr/>
        </p:nvPicPr>
        <p:blipFill>
          <a:blip r:embed="rId2" cstate="print"/>
          <a:srcRect l="20582" t="7985" r="23144" b="6844"/>
          <a:stretch>
            <a:fillRect/>
          </a:stretch>
        </p:blipFill>
        <p:spPr bwMode="auto">
          <a:xfrm>
            <a:off x="10751318" y="0"/>
            <a:ext cx="1440682" cy="21804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191491"/>
            <a:ext cx="11173690" cy="499197"/>
          </a:xfrm>
        </p:spPr>
        <p:txBody>
          <a:bodyPr>
            <a:normAutofit fontScale="90000"/>
          </a:bodyPr>
          <a:lstStyle/>
          <a:p>
            <a:r>
              <a:rPr lang="ru-RU" sz="2700" dirty="0" smtClean="0"/>
              <a:t>Прочитайте отрывок из книги психолога Г. </a:t>
            </a:r>
            <a:r>
              <a:rPr lang="ru-RU" sz="2700" dirty="0" err="1" smtClean="0"/>
              <a:t>Лебона</a:t>
            </a:r>
            <a:r>
              <a:rPr lang="ru-RU" sz="2700" dirty="0" smtClean="0"/>
              <a:t> «Психология народов и масс». </a:t>
            </a:r>
            <a:br>
              <a:rPr lang="ru-RU" sz="2700" dirty="0" smtClean="0"/>
            </a:br>
            <a:r>
              <a:rPr lang="ru-RU" sz="2700" dirty="0" smtClean="0"/>
              <a:t>Душа толпы</a:t>
            </a:r>
            <a:br>
              <a:rPr lang="ru-RU" sz="2700" dirty="0" smtClean="0"/>
            </a:br>
            <a:r>
              <a:rPr lang="ru-RU" sz="3100" dirty="0" smtClean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6363" y="1052944"/>
            <a:ext cx="11665527" cy="5805055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 smtClean="0"/>
              <a:t>…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Решения, касающиеся общих интересов, принятые собранием даже знаменитых людей в области разных специальностей, мало все-таки отличаются от решений, принятых собранием глупцов, так как и в том и в другом случае соединяются не какие-нибудь выдающиеся качества, а только заурядные, встречающиеся у всех. В толпе может происходить накопление только глупости, а не ума. &lt;…&gt;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Появление этих новых специальных черт, характерных для толпы и притом не встречающихся у отдельных индивидов, входящих в ее состав, обусловливается различными причинами. Первая из них заключается в том, что индивид в толпе приобретает, благодаря только численности, сознание непреодолимой силы, и это сознание дозволяет ему поддаваться таким инстинктам, которым он никогда не дает волю, когда бывает один. В толпе же он менее склонен обуздывать эти инстинкты, потому что толпа анонимна и не несет на себе ответственности. Чувство ответственности, сдерживающее всегда отдельных индивидов, совершенно исчезает в толпе.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Вторая причина – заразительность или зараза – также способствует образованию в толпе специальных свойств и определяет их направление. &lt;…&gt; В толпе всякое чувство, всякое действие заразительно, и притом в такой степени, что индивид очень легко приносит в жертву свои личные интересы интересу коллективному. Подобное поведение, однако, противоречит человеческой природе, и потому человек способен на него лишь тогда, когда он составляет частицу толпы.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и задания: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1) Какие особенности поведения людей проявляются именно в толпе? 2) Какие причины специфического поведения личности в толпе называет автор текста? 3) Как вы понимаете сущность этих причин? 4) Приведите собственные примеры, подтверждающие или опровергающие мнение автора о наличии у толпы свойств, которыми отдельная личность может не обладать. 5) Можно ли утверждать, что в толпе формируется общественное сознание? общественное мнение?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63603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7568" y="365125"/>
            <a:ext cx="10846232" cy="344978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8836" y="3738290"/>
            <a:ext cx="3297382" cy="244830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61655" y="3629392"/>
            <a:ext cx="4002232" cy="2666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91531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735" y="300109"/>
            <a:ext cx="11516206" cy="6477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840138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Особенности массового сознания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15636" y="1825625"/>
            <a:ext cx="5604164" cy="4351338"/>
          </a:xfrm>
        </p:spPr>
        <p:txBody>
          <a:bodyPr/>
          <a:lstStyle/>
          <a:p>
            <a:r>
              <a:rPr lang="ru-RU" dirty="0" smtClean="0"/>
              <a:t>«гипнотическое влияние толпы»</a:t>
            </a:r>
          </a:p>
          <a:p>
            <a:r>
              <a:rPr lang="ru-RU" dirty="0" smtClean="0"/>
              <a:t>«жертвенность во имя толпы»</a:t>
            </a:r>
          </a:p>
          <a:p>
            <a:r>
              <a:rPr lang="ru-RU" dirty="0" smtClean="0"/>
              <a:t>«снятие ответственности»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72200" y="2274094"/>
            <a:ext cx="5181600" cy="34544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6460" y="3628680"/>
            <a:ext cx="3164098" cy="23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11460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Формы массового поведения.</a:t>
            </a:r>
            <a:endParaRPr lang="ru-RU" dirty="0"/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253628" y="1539619"/>
            <a:ext cx="6404972" cy="4099182"/>
          </a:xfrm>
          <a:prstGeom prst="rect">
            <a:avLst/>
          </a:prstGeom>
        </p:spPr>
      </p:pic>
      <p:sp>
        <p:nvSpPr>
          <p:cNvPr id="9" name="Объект 8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Демонстрации</a:t>
            </a:r>
          </a:p>
          <a:p>
            <a:r>
              <a:rPr lang="ru-RU" dirty="0" smtClean="0"/>
              <a:t>Войны</a:t>
            </a:r>
          </a:p>
          <a:p>
            <a:r>
              <a:rPr lang="ru-RU" dirty="0" smtClean="0"/>
              <a:t>Революции</a:t>
            </a:r>
          </a:p>
          <a:p>
            <a:r>
              <a:rPr lang="ru-RU" dirty="0" smtClean="0"/>
              <a:t>Паника</a:t>
            </a:r>
          </a:p>
          <a:p>
            <a:r>
              <a:rPr lang="ru-RU" dirty="0" smtClean="0"/>
              <a:t>Погромы</a:t>
            </a:r>
          </a:p>
          <a:p>
            <a:r>
              <a:rPr lang="ru-RU" dirty="0" smtClean="0"/>
              <a:t>Слухи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52612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Примеры:</a:t>
            </a:r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sz="half" idx="2"/>
          </p:nvPr>
        </p:nvSpPr>
        <p:spPr>
          <a:xfrm>
            <a:off x="5874327" y="1825625"/>
            <a:ext cx="5915891" cy="4351338"/>
          </a:xfrm>
        </p:spPr>
        <p:txBody>
          <a:bodyPr/>
          <a:lstStyle/>
          <a:p>
            <a:r>
              <a:rPr lang="ru-RU" dirty="0" smtClean="0"/>
              <a:t>Февральская революция 1917 года</a:t>
            </a:r>
            <a:endParaRPr lang="ru-RU" dirty="0"/>
          </a:p>
        </p:txBody>
      </p:sp>
      <p:sp>
        <p:nvSpPr>
          <p:cNvPr id="9" name="Объект 8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/>
              <a:t>С</a:t>
            </a:r>
            <a:r>
              <a:rPr lang="ru-RU" dirty="0" smtClean="0"/>
              <a:t>оляной бунт в Москве</a:t>
            </a:r>
          </a:p>
          <a:p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2"/>
          <a:srcRect b="2234"/>
          <a:stretch/>
        </p:blipFill>
        <p:spPr>
          <a:xfrm>
            <a:off x="944707" y="2429741"/>
            <a:ext cx="3600450" cy="219767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7784" y="2429741"/>
            <a:ext cx="3658034" cy="3949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14746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347</TotalTime>
  <Words>752</Words>
  <Application>Microsoft Office PowerPoint</Application>
  <PresentationFormat>Произвольный</PresentationFormat>
  <Paragraphs>53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Массовое сознание и его особенности</vt:lpstr>
      <vt:lpstr>Выберите верные суждения о сознании человека и запишите цифры, под которыми они указаны.  </vt:lpstr>
      <vt:lpstr>Выберите верные суждения о религиозном и светском сознании и запишите цифры, под которыми они указаны:   </vt:lpstr>
      <vt:lpstr>Прочитайте отрывок из книги психолога Г. Лебона «Психология народов и масс».  Душа толпы    </vt:lpstr>
      <vt:lpstr>Слайд 5</vt:lpstr>
      <vt:lpstr>Слайд 6</vt:lpstr>
      <vt:lpstr>Особенности массового сознания</vt:lpstr>
      <vt:lpstr>Формы массового поведения.</vt:lpstr>
      <vt:lpstr>Примеры:</vt:lpstr>
      <vt:lpstr>Влияние массового сознания на общество: </vt:lpstr>
      <vt:lpstr>Влияние массового сознания на общество:</vt:lpstr>
      <vt:lpstr>Вывод: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Массовое сознание и его особенности</dc:title>
  <dc:creator>User-PC</dc:creator>
  <cp:lastModifiedBy>Пользователь</cp:lastModifiedBy>
  <cp:revision>11</cp:revision>
  <dcterms:created xsi:type="dcterms:W3CDTF">2023-10-02T04:22:05Z</dcterms:created>
  <dcterms:modified xsi:type="dcterms:W3CDTF">2023-10-02T14:49:46Z</dcterms:modified>
</cp:coreProperties>
</file>