
<file path=[Content_Types].xml><?xml version="1.0" encoding="utf-8"?>
<Types xmlns="http://schemas.openxmlformats.org/package/2006/content-types">
  <Default Extension="jpe" ContentType="image/jpeg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7" r:id="rId2"/>
    <p:sldId id="311" r:id="rId3"/>
    <p:sldId id="314" r:id="rId4"/>
    <p:sldId id="312" r:id="rId5"/>
    <p:sldId id="313" r:id="rId6"/>
    <p:sldId id="271" r:id="rId7"/>
    <p:sldId id="259" r:id="rId8"/>
    <p:sldId id="266" r:id="rId9"/>
    <p:sldId id="268" r:id="rId10"/>
    <p:sldId id="275" r:id="rId11"/>
    <p:sldId id="277" r:id="rId12"/>
    <p:sldId id="304" r:id="rId13"/>
    <p:sldId id="273" r:id="rId14"/>
    <p:sldId id="274" r:id="rId15"/>
    <p:sldId id="278" r:id="rId16"/>
    <p:sldId id="279" r:id="rId17"/>
    <p:sldId id="283" r:id="rId18"/>
    <p:sldId id="284" r:id="rId19"/>
    <p:sldId id="288" r:id="rId20"/>
    <p:sldId id="285" r:id="rId21"/>
    <p:sldId id="290" r:id="rId22"/>
    <p:sldId id="287" r:id="rId23"/>
    <p:sldId id="296" r:id="rId24"/>
    <p:sldId id="305" r:id="rId25"/>
    <p:sldId id="306" r:id="rId26"/>
    <p:sldId id="307" r:id="rId27"/>
    <p:sldId id="309" r:id="rId28"/>
    <p:sldId id="308" r:id="rId29"/>
    <p:sldId id="300" r:id="rId30"/>
    <p:sldId id="303" r:id="rId31"/>
    <p:sldId id="310" r:id="rId32"/>
    <p:sldId id="293" r:id="rId33"/>
    <p:sldId id="298" r:id="rId34"/>
    <p:sldId id="294" r:id="rId35"/>
    <p:sldId id="299" r:id="rId36"/>
    <p:sldId id="291" r:id="rId37"/>
    <p:sldId id="297" r:id="rId38"/>
    <p:sldId id="286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89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38DAB-9F43-410E-9EED-E6B0974166D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C3D857-288B-4B68-BDEB-05F3A3257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391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3D857-288B-4B68-BDEB-05F3A3257A38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285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0090-F81D-4C06-B543-3DFD0547277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8ECE-99BE-4C2A-8641-848F783A0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862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0090-F81D-4C06-B543-3DFD0547277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8ECE-99BE-4C2A-8641-848F783A0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075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0090-F81D-4C06-B543-3DFD0547277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8ECE-99BE-4C2A-8641-848F783A0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324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0090-F81D-4C06-B543-3DFD0547277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8ECE-99BE-4C2A-8641-848F783A0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135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0090-F81D-4C06-B543-3DFD0547277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8ECE-99BE-4C2A-8641-848F783A0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18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0090-F81D-4C06-B543-3DFD0547277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8ECE-99BE-4C2A-8641-848F783A0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748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0090-F81D-4C06-B543-3DFD0547277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8ECE-99BE-4C2A-8641-848F783A0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049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0090-F81D-4C06-B543-3DFD0547277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8ECE-99BE-4C2A-8641-848F783A0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347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0090-F81D-4C06-B543-3DFD0547277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8ECE-99BE-4C2A-8641-848F783A0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343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0090-F81D-4C06-B543-3DFD0547277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8ECE-99BE-4C2A-8641-848F783A0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995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0090-F81D-4C06-B543-3DFD0547277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8ECE-99BE-4C2A-8641-848F783A0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608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D0090-F81D-4C06-B543-3DFD0547277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D8ECE-99BE-4C2A-8641-848F783A0B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452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C%D0%B0%D1%80%D0%B3%D0%B3%D1%80%D0%B0%D1%84,_%D0%90%D0%BD%D0%B4%D1%80%D0%B5%D0%B0%D1%81_%D0%97%D0%B8%D0%B3%D0%B8%D0%B7%D0%BC%D1%83%D0%BD%D0%B4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ru.wikipedia.org/wiki/%D0%A1%D0%B0%D1%85%D0%B0%D1%80%D0%BD%D1%8B%D0%B9_%D1%82%D1%80%D0%BE%D1%81%D1%82%D0%BD%D0%B8%D0%BA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0%B0%D0%B1%D0%B0%D1%87%D0%BE%D0%BA#cite_note-3" TargetMode="External"/><Relationship Id="rId2" Type="http://schemas.openxmlformats.org/officeDocument/2006/relationships/hyperlink" Target="https://ru.wikipedia.org/wiki/%D0%A2%D1%8B%D0%BA%D0%B2%D0%B0_%D0%BE%D0%B1%D1%8B%D0%BA%D0%BD%D0%BE%D0%B2%D0%B5%D0%BD%D0%BD%D0%B0%D1%8F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0%BE%D1%80%D0%BD%D0%B5%D0%BF%D0%BB%D0%BE%D0%B4" TargetMode="External"/><Relationship Id="rId7" Type="http://schemas.openxmlformats.org/officeDocument/2006/relationships/hyperlink" Target="https://ru.wikipedia.org/wiki/%D0%9A%D0%B0%D1%80%D0%BE%D1%82%D0%B8%D0%BD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F%D1%8E%D1%80%D0%B5" TargetMode="External"/><Relationship Id="rId5" Type="http://schemas.openxmlformats.org/officeDocument/2006/relationships/hyperlink" Target="https://ru.wikipedia.org/wiki/%D0%A6%D1%83%D0%BA%D0%B0%D1%82" TargetMode="External"/><Relationship Id="rId4" Type="http://schemas.openxmlformats.org/officeDocument/2006/relationships/hyperlink" Target="https://ru.wikipedia.org/wiki/%D0%9E%D0%B2%D0%BE%D1%89%D0%B8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7%D0%B8%D0%BF%D1%81%D1%8B" TargetMode="External"/><Relationship Id="rId3" Type="http://schemas.openxmlformats.org/officeDocument/2006/relationships/hyperlink" Target="https://ru.wikipedia.org/wiki/%D0%9A%D0%B0%D1%80%D1%82%D0%BE%D1%84%D0%B5%D0%BB%D1%8C" TargetMode="External"/><Relationship Id="rId7" Type="http://schemas.openxmlformats.org/officeDocument/2006/relationships/hyperlink" Target="https://ru.wikipedia.org/wiki/%D0%A1%D1%83%D0%BF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6%D0%B0%D1%80%D0%B5%D0%BD%D1%8B%D0%B9_%D0%BA%D0%B0%D1%80%D1%82%D0%BE%D1%84%D0%B5%D0%BB%D1%8C" TargetMode="External"/><Relationship Id="rId5" Type="http://schemas.openxmlformats.org/officeDocument/2006/relationships/hyperlink" Target="https://ru.wikipedia.org/wiki/%D0%9A%D0%B0%D1%80%D1%82%D0%BE%D1%84%D0%B5%D0%BB%D1%8C_%D1%84%D1%80%D0%B8" TargetMode="External"/><Relationship Id="rId10" Type="http://schemas.openxmlformats.org/officeDocument/2006/relationships/hyperlink" Target="https://ru.wikipedia.org/wiki/%D0%94%D0%B5%D1%81%D0%B5%D1%80%D1%82" TargetMode="External"/><Relationship Id="rId4" Type="http://schemas.openxmlformats.org/officeDocument/2006/relationships/hyperlink" Target="https://ru.wikipedia.org/wiki/%D0%9A%D0%B0%D1%80%D1%82%D0%BE%D1%84%D0%B5%D0%BB%D1%8C_%D0%B2_%D0%BC%D1%83%D0%BD%D0%B4%D0%B8%D1%80%D0%B5" TargetMode="External"/><Relationship Id="rId9" Type="http://schemas.openxmlformats.org/officeDocument/2006/relationships/hyperlink" Target="https://ru.wikipedia.org/wiki/%D0%94%D0%B8%D0%B6%D0%B5%D1%81%D1%82%D0%B8%D0%B2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F%D0%BE%D1%87%D0%BA%D0%B0_(%D0%B1%D0%BE%D1%82%D0%B0%D0%BD%D0%B8%D0%BA%D0%B0)" TargetMode="External"/><Relationship Id="rId13" Type="http://schemas.openxmlformats.org/officeDocument/2006/relationships/hyperlink" Target="https://ru.wikipedia.org/wiki/%D0%AF%D0%B3%D0%BE%D0%B4%D0%B0_(%D0%B1%D0%BE%D1%82%D0%B0%D0%BD%D0%B8%D0%BA%D0%B0)" TargetMode="External"/><Relationship Id="rId3" Type="http://schemas.openxmlformats.org/officeDocument/2006/relationships/hyperlink" Target="https://ru.wikipedia.org/wiki/%D0%A2%D1%80%D0%B0%D0%B2%D1%8F%D0%BD%D0%B8%D1%81%D1%82%D0%BE%D0%B5_%D1%80%D0%B0%D1%81%D1%82%D0%B5%D0%BD%D0%B8%D0%B5" TargetMode="External"/><Relationship Id="rId7" Type="http://schemas.openxmlformats.org/officeDocument/2006/relationships/hyperlink" Target="https://ru.wikipedia.org/wiki/%D0%9A%D0%BB%D1%83%D0%B1%D0%B5%D0%BD%D1%8C" TargetMode="External"/><Relationship Id="rId12" Type="http://schemas.openxmlformats.org/officeDocument/2006/relationships/hyperlink" Target="https://ru.wikipedia.org/wiki/%D0%9F%D0%BB%D0%BE%D0%B4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A1%D1%82%D0%BE%D0%BB%D0%BE%D0%BD" TargetMode="External"/><Relationship Id="rId11" Type="http://schemas.openxmlformats.org/officeDocument/2006/relationships/hyperlink" Target="https://ru.wikipedia.org/w/index.php?title=%D0%9F%D1%80%D0%BE%D0%B1%D0%BA%D0%BE%D0%B2%D0%B0%D1%8F_%D1%82%D0%BA%D0%B0%D0%BD%D1%8C&amp;action=edit&amp;redlink=1" TargetMode="External"/><Relationship Id="rId5" Type="http://schemas.openxmlformats.org/officeDocument/2006/relationships/hyperlink" Target="https://ru.wikipedia.org/wiki/%D0%9F%D0%BE%D0%B1%D0%B5%D0%B3_(%D0%B1%D0%BE%D1%82%D0%B0%D0%BD%D0%B8%D0%BA%D0%B0)" TargetMode="External"/><Relationship Id="rId10" Type="http://schemas.openxmlformats.org/officeDocument/2006/relationships/hyperlink" Target="https://ru.wikipedia.org/wiki/%D0%9A%D1%80%D0%B0%D1%85%D0%BC%D0%B0%D0%BB" TargetMode="External"/><Relationship Id="rId4" Type="http://schemas.openxmlformats.org/officeDocument/2006/relationships/hyperlink" Target="https://ru.wikipedia.org/wiki/%D0%A1%D1%82%D0%B5%D0%B1%D0%B5%D0%BB%D1%8C" TargetMode="External"/><Relationship Id="rId9" Type="http://schemas.openxmlformats.org/officeDocument/2006/relationships/hyperlink" Target="https://ru.wikipedia.org/wiki/%D0%9A%D0%BB%D0%B5%D1%82%D0%BA%D0%B0" TargetMode="External"/><Relationship Id="rId14" Type="http://schemas.openxmlformats.org/officeDocument/2006/relationships/hyperlink" Target="https://ru.wikipedia.org/wiki/%D0%A2%D0%BE%D0%BC%D0%B0%D1%82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1%D0%BE%D0%BB%D1%91%D0%BD%D1%8B%D0%B5_%D0%BE%D0%B3%D1%83%D1%80%D1%86%D1%8B" TargetMode="External"/><Relationship Id="rId3" Type="http://schemas.openxmlformats.org/officeDocument/2006/relationships/hyperlink" Target="https://ru.wikipedia.org/wiki/%D0%9A%D1%83%D0%BB%D1%8C%D1%82%D1%83%D1%80%D0%BD%D1%8B%D0%B5_%D1%80%D0%B0%D1%81%D1%82%D0%B5%D0%BD%D0%B8%D1%8F" TargetMode="External"/><Relationship Id="rId7" Type="http://schemas.openxmlformats.org/officeDocument/2006/relationships/hyperlink" Target="https://ru.wikipedia.org/wiki/%D0%9C%D0%B0%D1%80%D0%B8%D0%BD%D0%BE%D0%B2%D0%B0%D0%BD%D0%BD%D1%8B%D0%B5_%D0%BE%D0%B3%D1%83%D1%80%D1%86%D1%8B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C%D0%B0%D0%BB%D0%BE%D1%81%D0%BE%D0%BB%D1%8C%D0%BD%D1%8B%D0%B5_%D0%BE%D0%B3%D1%83%D1%80%D1%86%D1%8B" TargetMode="External"/><Relationship Id="rId5" Type="http://schemas.openxmlformats.org/officeDocument/2006/relationships/hyperlink" Target="https://ru.wikipedia.org/wiki/%D0%91%D0%B8%D0%B1%D0%BB%D0%B8%D1%8F" TargetMode="External"/><Relationship Id="rId4" Type="http://schemas.openxmlformats.org/officeDocument/2006/relationships/hyperlink" Target="https://ru.wikipedia.org/wiki/%D0%91%D0%B8%D0%BE%D0%BB%D0%BE%D0%B3%D0%B8%D1%87%D0%B5%D1%81%D0%BA%D0%B8%D0%B9_%D0%B2%D0%B8%D0%B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0%D0%BE%D0%B4_(%D0%B1%D0%B8%D0%BE%D0%BB%D0%BE%D0%B3%D0%B8%D1%8F)" TargetMode="External"/><Relationship Id="rId7" Type="http://schemas.openxmlformats.org/officeDocument/2006/relationships/hyperlink" Target="https://ru.wikipedia.org/wiki/%D0%93%D0%BE%D1%80%D0%BE%D1%85%D0%BE%D0%B2%D0%B0%D1%8F_%D0%BA%D0%B0%D1%88%D0%B0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3%D0%BE%D1%80%D0%BE%D1%85%D0%BE%D0%B2%D1%8B%D0%B9_%D1%81%D1%83%D0%BF" TargetMode="External"/><Relationship Id="rId5" Type="http://schemas.openxmlformats.org/officeDocument/2006/relationships/hyperlink" Target="https://ru.wikipedia.org/wiki/%D0%91%D0%BE%D0%B1%D0%BE%D0%B2%D1%8B%D0%B5" TargetMode="External"/><Relationship Id="rId4" Type="http://schemas.openxmlformats.org/officeDocument/2006/relationships/hyperlink" Target="https://ru.wikipedia.org/wiki/%D0%93%D0%BE%D1%80%D0%BE%D1%85#cite_note-_03c9db710678a124-3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1%82%D0%B5%D0%B1%D0%B5%D0%BB%D1%8C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ru.wikipedia.org/wiki/%D0%9F%D0%BB%D0%BE%D0%B4" TargetMode="External"/><Relationship Id="rId4" Type="http://schemas.openxmlformats.org/officeDocument/2006/relationships/hyperlink" Target="https://ru.wikipedia.org/wiki/%D0%9E%D0%B3%D1%83%D1%80%D0%B5%D1%86_%D0%BE%D0%B1%D1%8B%D0%BA%D0%BD%D0%BE%D0%B2%D0%B5%D0%BD%D0%BD%D1%8B%D0%B9#cite_note-3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hyperlink" Target="https://sadgrad.ru/garden/garden-info/belokochannaya-kapusta-narodnyj-ovoshh-na-strazhe-nashego-zdorovya/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sadgrad.ru/leisure/health/kukuruznye-ryltsa-pochemu-etot-rastitelnyj-produkt-dolzhen-byt-v-kazhdom-dome/" TargetMode="Externa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1%D1%83%D1%80%D1%8B%D0%B5_%D0%B2%D0%BE%D0%B4%D0%BE%D1%80%D0%BE%D1%81%D0%BB%D0%B8" TargetMode="Externa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ru.wikipedia.org/wiki/%D0%9B%D0%B0%D0%BC%D0%B8%D0%BD%D0%B0%D1%80%D0%B8%D1%8F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0%B4%D0%BD%D0%BE%D0%BB%D0%B5%D1%82%D0%BD%D0%B8%D0%B5_%D1%80%D0%B0%D1%81%D1%82%D0%B5%D0%BD%D0%B8%D1%8F" TargetMode="Externa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F%D0%BB%D0%BE%D0%B4" TargetMode="External"/><Relationship Id="rId5" Type="http://schemas.openxmlformats.org/officeDocument/2006/relationships/hyperlink" Target="https://ru.wikipedia.org/wiki/%D0%A2%D1%8B%D0%BA%D0%B2%D0%B5%D0%BD%D0%BD%D1%8B%D0%B5" TargetMode="External"/><Relationship Id="rId4" Type="http://schemas.openxmlformats.org/officeDocument/2006/relationships/hyperlink" Target="https://ru.wikipedia.org/wiki/%D0%A2%D1%80%D0%B0%D0%B2%D1%8F%D0%BD%D0%B8%D1%81%D1%82%D1%8B%D0%B5_%D1%80%D0%B0%D1%81%D1%82%D0%B5%D0%BD%D0%B8%D1%8F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dic.academic.ru/dic.nsf/ruwiki/348119" TargetMode="External"/><Relationship Id="rId3" Type="http://schemas.openxmlformats.org/officeDocument/2006/relationships/hyperlink" Target="https://dic.academic.ru/dic.nsf/ruwiki/20544" TargetMode="External"/><Relationship Id="rId7" Type="http://schemas.openxmlformats.org/officeDocument/2006/relationships/hyperlink" Target="https://dic.academic.ru/dic.nsf/ruwiki/1356643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ic.academic.ru/dic.nsf/ruwiki/30448" TargetMode="External"/><Relationship Id="rId5" Type="http://schemas.openxmlformats.org/officeDocument/2006/relationships/hyperlink" Target="https://dic.academic.ru/dic.nsf/ruwiki/206944" TargetMode="External"/><Relationship Id="rId4" Type="http://schemas.openxmlformats.org/officeDocument/2006/relationships/hyperlink" Target="https://dic.academic.ru/dic.nsf/ruwiki/1186785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1%83%D1%81%D1%82%D0%B0%D1%80%D0%BD%D0%B8%D0%BA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ru.wikipedia.org/wiki/%D0%94%D0%B5%D1%80%D0%B5%D0%B2%D0%BE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1%D0%BE%D0%B1%D0%BE%D0%B2%D1%8B%D0%B5" TargetMode="External"/><Relationship Id="rId3" Type="http://schemas.openxmlformats.org/officeDocument/2006/relationships/hyperlink" Target="https://ru.wikipedia.org/wiki/%D0%95%D0%B2%D1%80%D0%BE%D0%BF%D0%B0" TargetMode="External"/><Relationship Id="rId7" Type="http://schemas.openxmlformats.org/officeDocument/2006/relationships/hyperlink" Target="https://ru.wikipedia.org/wiki/%D0%A4%D0%B0%D1%81%D0%BE%D0%BB%D1%8C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XVII_%D0%B2%D0%B5%D0%BA" TargetMode="External"/><Relationship Id="rId5" Type="http://schemas.openxmlformats.org/officeDocument/2006/relationships/hyperlink" Target="https://ru.wikipedia.org/wiki/%D0%A0%D0%BE%D1%81%D1%81%D0%B8%D0%B9%D1%81%D0%BA%D0%B0%D1%8F_%D0%B8%D0%BC%D0%BF%D0%B5%D1%80%D0%B8%D1%8F" TargetMode="External"/><Relationship Id="rId4" Type="http://schemas.openxmlformats.org/officeDocument/2006/relationships/hyperlink" Target="https://ru.wikipedia.org/wiki/%D0%9A%D0%BE%D0%BB%D1%83%D0%BC%D0%B1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1%82%D0%B5%D0%B1%D0%B5%D0%BB%D1%8C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1%D0%BE%D0%B1%D1%8B" TargetMode="External"/><Relationship Id="rId5" Type="http://schemas.openxmlformats.org/officeDocument/2006/relationships/hyperlink" Target="https://ru.wikipedia.org/wiki/%D0%9F%D0%BB%D0%BE%D0%B4" TargetMode="External"/><Relationship Id="rId4" Type="http://schemas.openxmlformats.org/officeDocument/2006/relationships/hyperlink" Target="https://ru.wikipedia.org/wiki/%D0%9A%D0%B8%D1%81%D1%82%D1%8C_(%D1%81%D0%BE%D1%86%D0%B2%D0%B5%D1%82%D0%B8%D0%B5)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E%D0%B3%D1%83%D1%80%D0%B5%D1%86" TargetMode="External"/><Relationship Id="rId3" Type="http://schemas.openxmlformats.org/officeDocument/2006/relationships/hyperlink" Target="https://ru.wikipedia.org/wiki/%D0%91%D0%B8%D0%BE%D0%BB%D0%BE%D0%B3%D0%B8%D1%87%D0%B5%D1%81%D0%BA%D0%B8%D0%B9_%D0%B2%D0%B8%D0%B4" TargetMode="External"/><Relationship Id="rId7" Type="http://schemas.openxmlformats.org/officeDocument/2006/relationships/hyperlink" Target="https://ru.wikipedia.org/wiki/%D0%A2%D1%8B%D0%BA%D0%B2%D0%B0#cite_note-3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9F%D1%80%D0%B0%D1%81%D0%BB%D0%B0%D0%B2%D1%8F%D0%BD%D1%81%D0%BA%D0%B8%D0%B9_%D1%8F%D0%B7%D1%8B%D0%BA" TargetMode="External"/><Relationship Id="rId5" Type="http://schemas.openxmlformats.org/officeDocument/2006/relationships/hyperlink" Target="https://ru.wikipedia.org/wiki/%D0%A3%D1%81%D0%BF%D0%B5%D0%BD%D1%81%D0%BA%D0%B8%D0%B9,_%D0%9B%D0%B5%D0%B2_%D0%92%D0%B0%D1%81%D0%B8%D0%BB%D1%8C%D0%B5%D0%B2%D0%B8%D1%87" TargetMode="External"/><Relationship Id="rId10" Type="http://schemas.openxmlformats.org/officeDocument/2006/relationships/hyperlink" Target="https://ru.wikipedia.org/wiki/%D0%93%D0%B0%D1%80%D0%BD%D0%B8%D1%80" TargetMode="External"/><Relationship Id="rId4" Type="http://schemas.openxmlformats.org/officeDocument/2006/relationships/hyperlink" Target="https://ru.wikipedia.org/wiki/%D0%A2%D1%8B%D0%BA%D0%B2%D0%B0_%D0%BE%D0%B1%D1%8B%D0%BA%D0%BD%D0%BE%D0%B2%D0%B5%D0%BD%D0%BD%D0%B0%D1%8F" TargetMode="External"/><Relationship Id="rId9" Type="http://schemas.openxmlformats.org/officeDocument/2006/relationships/hyperlink" Target="https://ru.wikipedia.org/wiki/%D0%A1%D0%B0%D0%BB%D0%B0%D1%82_(%D0%B1%D0%BB%D1%8E%D0%B4%D0%BE)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B%D0%B8%D1%81%D1%82" TargetMode="External"/><Relationship Id="rId3" Type="http://schemas.openxmlformats.org/officeDocument/2006/relationships/hyperlink" Target="https://ru.wikipedia.org/wiki/%D0%9E%D0%B4%D0%BD%D0%BE%D0%BB%D0%B5%D1%82%D0%BD%D0%B8%D0%B5_%D1%80%D0%B0%D1%81%D1%82%D0%B5%D0%BD%D0%B8%D1%8F" TargetMode="External"/><Relationship Id="rId7" Type="http://schemas.openxmlformats.org/officeDocument/2006/relationships/hyperlink" Target="https://ru.wikipedia.org/wiki/%D0%A1%D1%82%D0%B5%D0%B1%D0%B5%D0%BB%D1%8C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F%D0%BE%D0%B1%D0%B5%D0%B3_(%D0%B1%D0%BE%D1%82%D0%B0%D0%BD%D0%B8%D0%BA%D0%B0)#%D0%92%D0%B8%D0%B4%D0%BE%D0%B8%D0%B7%D0%BC%D0%B5%D0%BD%D0%B5%D0%BD%D0%B8%D1%8F_%D0%BD%D0%B0%D0%B4%D0%B7%D0%B5%D0%BC%D0%BD%D1%8B%D1%85_%D0%BF%D0%BE%D0%B1%D0%B5%D0%B3%D0%BE%D0%B2" TargetMode="External"/><Relationship Id="rId5" Type="http://schemas.openxmlformats.org/officeDocument/2006/relationships/hyperlink" Target="https://ru.wikipedia.org/wiki/%D0%A2%D1%80%D0%B0%D0%B2%D1%8F%D0%BD%D0%B8%D1%81%D1%82%D1%8B%D0%B5_%D1%80%D0%B0%D1%81%D1%82%D0%B5%D0%BD%D0%B8%D1%8F" TargetMode="External"/><Relationship Id="rId4" Type="http://schemas.openxmlformats.org/officeDocument/2006/relationships/hyperlink" Target="https://ru.wikipedia.org/wiki/%D0%9C%D0%BD%D0%BE%D0%B3%D0%BE%D0%BB%D0%B5%D1%82%D0%BD%D0%B8%D0%B5_%D1%80%D0%B0%D1%81%D1%82%D0%B5%D0%BD%D0%B8%D1%8F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B050"/>
                </a:solidFill>
                <a:latin typeface="Arial Black" panose="020B0A04020102020204" pitchFamily="34" charset="0"/>
              </a:rPr>
              <a:t>Что растёт на грядках ?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265" y="1305490"/>
            <a:ext cx="9287541" cy="53442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9347200" y="5449454"/>
            <a:ext cx="27580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400" b="1" cap="none" spc="0" dirty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воспитатель Дудка И.В.</a:t>
            </a:r>
          </a:p>
        </p:txBody>
      </p:sp>
    </p:spTree>
    <p:extLst>
      <p:ext uri="{BB962C8B-B14F-4D97-AF65-F5344CB8AC3E}">
        <p14:creationId xmlns:p14="http://schemas.microsoft.com/office/powerpoint/2010/main" val="3040529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СВЁКЛА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60365" y="1953544"/>
            <a:ext cx="3581400" cy="3139321"/>
          </a:xfrm>
          <a:prstGeom prst="rect">
            <a:avLst/>
          </a:prstGeom>
          <a:pattFill prst="smConfetti">
            <a:fgClr>
              <a:schemeClr val="accent2">
                <a:lumMod val="60000"/>
                <a:lumOff val="40000"/>
              </a:schemeClr>
            </a:fgClr>
            <a:bgClr>
              <a:schemeClr val="bg1"/>
            </a:bgClr>
          </a:patt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овощная культура с древнейшей историей из семейства 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Амарантовых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Выращивали свеклу, родиной которой считают регион Средиземноморья, еще 4000 лет назад. Из корнеплода добывали натуральный краситель, использовали растение в медицине, кулинарии, и в промышленности.</a:t>
            </a:r>
            <a:endParaRPr lang="ru-RU" sz="5400" b="1" cap="none" spc="0" dirty="0">
              <a:ln/>
              <a:solidFill>
                <a:schemeClr val="accent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40" y="824948"/>
            <a:ext cx="3695925" cy="34852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278" y="3272014"/>
            <a:ext cx="3448878" cy="29959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80516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38" y="673410"/>
            <a:ext cx="6947452" cy="6055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110330" y="2362993"/>
            <a:ext cx="3438938" cy="3139321"/>
          </a:xfrm>
          <a:prstGeom prst="rect">
            <a:avLst/>
          </a:prstGeom>
          <a:pattFill prst="smConfetti">
            <a:fgClr>
              <a:schemeClr val="accent2">
                <a:lumMod val="60000"/>
                <a:lumOff val="4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Корень диких и листового видов свёклы — стержневой, деревенеющий, полностью погружён в почву. У дикорастущей формы корень тонкий; растение однолетнее. У разводимой — корень мясистый и сочный, толстый (корнеплод), у большинства сортов выступает над поверхностью почвы; растение двулетнее.</a:t>
            </a:r>
          </a:p>
        </p:txBody>
      </p:sp>
    </p:spTree>
    <p:extLst>
      <p:ext uri="{BB962C8B-B14F-4D97-AF65-F5344CB8AC3E}">
        <p14:creationId xmlns:p14="http://schemas.microsoft.com/office/powerpoint/2010/main" val="7705370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06" y="387626"/>
            <a:ext cx="8411792" cy="6251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8786192" y="928159"/>
            <a:ext cx="2852530" cy="4524315"/>
          </a:xfrm>
          <a:prstGeom prst="rect">
            <a:avLst/>
          </a:prstGeom>
          <a:pattFill prst="pct10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Сахарная свёкла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двулетнее корнеплодное растение, возделывается в основном для получения сахара, но может также возделываться для корма животным.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Сахарная свёкла появилась в результате работы селекционеров. В 1747 году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Маргграф, Андреас Зигизмун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Андреас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 tooltip="Маргграф, Андреас Зигизмун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Маргграф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выяснил, что сахар, который до того получали из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Сахарный тростни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сахарного тростника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содержится и в свёкле.</a:t>
            </a:r>
          </a:p>
        </p:txBody>
      </p:sp>
    </p:spTree>
    <p:extLst>
      <p:ext uri="{BB962C8B-B14F-4D97-AF65-F5344CB8AC3E}">
        <p14:creationId xmlns:p14="http://schemas.microsoft.com/office/powerpoint/2010/main" val="3298026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КАБАЧОК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85383" y="1538045"/>
            <a:ext cx="4641574" cy="2862322"/>
          </a:xfrm>
          <a:prstGeom prst="rect">
            <a:avLst/>
          </a:prstGeom>
          <a:pattFill prst="smConfetti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Кабачок</a:t>
            </a:r>
            <a:r>
              <a:rPr lang="ru-RU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кустовая разновидность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Тыква обыкновенна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тыквы обыкновенной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 продолговатыми плодами, без плетей</a:t>
            </a:r>
            <a:r>
              <a:rPr lang="ru-RU" baseline="30000" dirty="0"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Плоды могут быть зелёного, жёлтого, чёрного или белого цвета. Мякоть нежная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быстроваркая</a:t>
            </a:r>
            <a:r>
              <a:rPr 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Молодые кабачки имеют наилучшие вкусовые качества и легко усваиваются. Кабачки можно добавлять в детское меню, в рацион питания больных, идущих на поправку, а также людей, страдающих от проблем с пищеварением.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69" y="496957"/>
            <a:ext cx="6006548" cy="58396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111282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9" y="477078"/>
            <a:ext cx="7050156" cy="6271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593496" y="840361"/>
            <a:ext cx="373711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12157" y="959631"/>
            <a:ext cx="3806686" cy="1754326"/>
          </a:xfrm>
          <a:prstGeom prst="rect">
            <a:avLst/>
          </a:prstGeom>
          <a:pattFill prst="pct10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кустовое или </a:t>
            </a:r>
            <a:r>
              <a:rPr lang="ru-RU" dirty="0" err="1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плетистое</a:t>
            </a:r>
            <a:r>
              <a:rPr lang="ru-RU" dirty="0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растение удлиненной структуры, в умеренном климате выращивается как однолетнее. Стебель толстый и прямой, но встречается и полегающий.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704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МОРКОВЬ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5" y="365125"/>
            <a:ext cx="5391826" cy="65101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527234" y="1371700"/>
            <a:ext cx="3934691" cy="4247317"/>
          </a:xfrm>
          <a:prstGeom prst="rect">
            <a:avLst/>
          </a:prstGeom>
          <a:pattFill prst="smConfetti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в быту под словом «морковь» подразумевается широко распространенный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Корнепл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корнеплод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именно этого растения, который обычно относят к 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овощам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Первоначально морковь выращивали не ради корнеплода, а ради ароматных листьев и семян. Корнеплоды культурной моркови используют в пищу в сыром и варёном виде для приготовления первых и вторых блюд, пирогов,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Цукат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цукатов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маринадов, консервов, детских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Пюре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пюре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др. Из моркови получают морковный сок и 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каротин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37094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37" y="288236"/>
            <a:ext cx="8059806" cy="616226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458200" y="936298"/>
            <a:ext cx="3528392" cy="4524315"/>
          </a:xfrm>
          <a:prstGeom prst="rect">
            <a:avLst/>
          </a:prstGeom>
          <a:pattFill prst="smConfetti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404045"/>
                </a:solidFill>
                <a:latin typeface="Exo 2"/>
              </a:rPr>
              <a:t>Морковь — это травянистое растение, состоит из надземной части — листья и подземной -корнеплода. Листья в зависимости от сорта различных оттенков зеленого цвета, перисто-рассеченные. Корнеплод мясистый, форма может быть: конусовидной; удлиненно-конусовидной; цилиндрической; веретеновидной. Цвет корнеплода: оранжевый разной насыщенности; красный; желтый; реже фиолетовый, белый. </a:t>
            </a:r>
            <a:endParaRPr lang="ru-RU" b="0" i="0" dirty="0">
              <a:solidFill>
                <a:srgbClr val="404045"/>
              </a:solidFill>
              <a:effectLst/>
              <a:latin typeface="Exo 2"/>
            </a:endParaRPr>
          </a:p>
        </p:txBody>
      </p:sp>
    </p:spTree>
    <p:extLst>
      <p:ext uri="{BB962C8B-B14F-4D97-AF65-F5344CB8AC3E}">
        <p14:creationId xmlns:p14="http://schemas.microsoft.com/office/powerpoint/2010/main" val="463231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КАРТОФЕЛЬ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47" y="1391479"/>
            <a:ext cx="5905953" cy="52279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400799" y="1467176"/>
            <a:ext cx="5049079" cy="5078313"/>
          </a:xfrm>
          <a:prstGeom prst="rect">
            <a:avLst/>
          </a:prstGeom>
          <a:pattFill prst="smCheck">
            <a:fgClr>
              <a:schemeClr val="tx2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 имеет разные назначения, основное — продовольственное, его также называют вторым хлебом. В европейской кухне известно свыше 200 блюд из кар­тофеля. Картофель содержит целый комплекс витаминов, каротин, крахмал, органические кислоты, микроэлементы и минеральные вещества, белок высокой биологической активности. Калорийность картофеля в 3 раза выше, чем у большинства других овощей.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Картофел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варят как очищенным, так и неочищенным («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Картофель в мундире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 мундире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»), готовят на углях или на пару, тушат, жарят во фритюре (см.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Картофель фри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картофель фри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 без него (см.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Жареный картофел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жареный картофель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Картофель используется как в простых, так и в изысканных блюдах. Картофель используется для приготовления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Суп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супов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основных блюд, закусок вроде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8" tooltip="Чипсы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чипсов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9" tooltip="Дижестив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дижестивов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даже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10" tooltip="Десерт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десертов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4018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43" y="159026"/>
            <a:ext cx="5642113" cy="6450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003634" y="2967335"/>
            <a:ext cx="5307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10739" y="423213"/>
            <a:ext cx="4462670" cy="5355312"/>
          </a:xfrm>
          <a:prstGeom prst="rect">
            <a:avLst/>
          </a:prstGeom>
          <a:pattFill prst="smConfetti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Травянистое растение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Травянистое растение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достигающее в высоту более 1 метра.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Стебел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Стебель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голый, ребристый. Часть стебля, погружённая в почву, выпускает длинные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Побег (ботаника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побеги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(длиной 15—20 см).Из пазух зачаточных листьев в подземной части стебля отрастают подземные побеги —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Столон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столоны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которые, утолщаясь на вершинах, дают начало новым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Клубен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клубням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(видоизменённым побегам). На концах столонов развиваются клубни, которые, в сущности, не что иное, как вздувшиеся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8" tooltip="Почка (ботаника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почки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вся масса которых состоит из тонкостенных гранёных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9" tooltip="Клетк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клеток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наполненных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10" tooltip="Крахмал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крахмалом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наружная часть состоит из тонкослойной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11" tooltip="Пробковая ткань (страница отсутствует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пробковой ткани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12" tooltip="Пл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Плод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многосемянная, тёмно-зелёная, ядовитая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13" tooltip="Ягода (ботаника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ягода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диаметром 2 см, по форме напоминающая маленький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14" tooltip="Томат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помидор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8302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ОГУРЦЫ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78" y="1485107"/>
            <a:ext cx="7205870" cy="48163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062292" y="1690688"/>
            <a:ext cx="3597964" cy="4524315"/>
          </a:xfrm>
          <a:prstGeom prst="rect">
            <a:avLst/>
          </a:prstGeom>
          <a:pattFill prst="smConfetti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Огурец появился в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Культурные растени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культуре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более 6 тысяч лет назад. Родина этого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Биологический ви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вида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тропические и субтропические районы Индии. где он до сих пор растёт в естественных условиях. Упомянут в 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Библи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Библии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овощ Египта. Плоды растения — огурцы пригодны для пищи в сыром виде, также широко используются в кулинарии в качестве ингредиентов разнообразных блюд, в том числе повсеместно известны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Малосольные огурцы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малосольные огурцы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Маринованные огурцы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маринованные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8" tooltip="Солёные огурцы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солёные огурцы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09682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ГОРОХ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64" y="1053549"/>
            <a:ext cx="6994835" cy="54764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444407" y="1795166"/>
            <a:ext cx="4084983" cy="2862322"/>
          </a:xfrm>
          <a:prstGeom prst="rect">
            <a:avLst/>
          </a:prstGeom>
          <a:pattFill prst="pct20">
            <a:fgClr>
              <a:schemeClr val="accent6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Горо́х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Род (биология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род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однолетних и многолетних</a:t>
            </a:r>
            <a:r>
              <a:rPr lang="ru-RU" baseline="30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травянистых растений семейства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Бобовые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бобовых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Широко используется как пищевая и кормовая культура. Свежий горох часто употребляют в виде гарнира, варёным и приправленным маслом. Горох разваривается и используется для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Гороховый суп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супов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вторых блюд, таких, как </a:t>
            </a:r>
            <a:r>
              <a:rPr lang="ru-RU" dirty="0">
                <a:solidFill>
                  <a:srgbClr val="0563C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 tooltip="Гороховая каш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гороховая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Гороховая каш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каша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77528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82" y="816169"/>
            <a:ext cx="6834349" cy="5531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000999" y="1804032"/>
            <a:ext cx="3210339" cy="3139321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Стебел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Стебель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стелющийся, шершавый, заканчивается усиками</a:t>
            </a:r>
            <a:r>
              <a:rPr lang="ru-RU" baseline="30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которыми он может зацепиться за опору, вытянувшись при этом на 1—2 м. Растение также может расстилаться по земле, если у него нет опор.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Пл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Плод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многосемянный, сочный, изумрудно-зелёный, пупырчатый.</a:t>
            </a:r>
          </a:p>
        </p:txBody>
      </p:sp>
    </p:spTree>
    <p:extLst>
      <p:ext uri="{BB962C8B-B14F-4D97-AF65-F5344CB8AC3E}">
        <p14:creationId xmlns:p14="http://schemas.microsoft.com/office/powerpoint/2010/main" val="18470802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ЛУК РЕПЧАТЫЙ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6" y="1690687"/>
            <a:ext cx="6272671" cy="48790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649278" y="1585089"/>
            <a:ext cx="4919870" cy="3416320"/>
          </a:xfrm>
          <a:prstGeom prst="rect">
            <a:avLst/>
          </a:prstGeom>
          <a:pattFill prst="pct10">
            <a:fgClr>
              <a:schemeClr val="accent4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Репчатый лук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одна из важнейших овощных культур. Луковицы и листья используются как приправа в консервной промышленности, к салатам, винегретам, грибам, овощным и мясным блюдам, а также как пряно-витаминная закуска и вкусовая добавка к супам, соусам, подливкам, фаршам.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Чаще всего лук употребляется в сыром виде или поджаренным на сале или растительном масле до золотистого цвета. Сырой лук добавляют в колбасные и мясные изделия, творог, сыры, хлеб с салом.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660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5" y="367748"/>
            <a:ext cx="7716079" cy="6301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8219661" y="791100"/>
            <a:ext cx="3498574" cy="5078313"/>
          </a:xfrm>
          <a:prstGeom prst="rect">
            <a:avLst/>
          </a:prstGeom>
          <a:pattFill prst="pct5">
            <a:fgClr>
              <a:schemeClr val="accent4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/>
              <a:t>Культура является многолетним луковичным растением, которое вырастает до 60-100 см в высоту. В пищу используется наземная часть – перья, а также подземная – луковица. Плод имеет защитную пленку, сверху покрыт белой, золотистой или красноватой шелухой. Размеры корнеплода варьируются в пределах от 5 до 15 см в диаметре. Масса головки у некоторых сортах может доходить до 200-300 г. Наземная часть растет из луковицы, имеет трубчатую структуру. Зеленые перья годны для употребления в свежем виде</a:t>
            </a:r>
            <a:endParaRPr lang="ru-RU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225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61" y="122386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54" y="556592"/>
            <a:ext cx="3627558" cy="28127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635" y="556592"/>
            <a:ext cx="3889512" cy="29171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486" y="1056032"/>
            <a:ext cx="3849756" cy="28873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447" y="4135181"/>
            <a:ext cx="2340864" cy="23408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202" y="3933732"/>
            <a:ext cx="2234324" cy="29242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3286" y="3415367"/>
            <a:ext cx="3065547" cy="31345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165261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71" y="370025"/>
            <a:ext cx="7334250" cy="6276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911547" y="167677"/>
            <a:ext cx="3730788" cy="1077218"/>
          </a:xfrm>
          <a:prstGeom prst="rect">
            <a:avLst/>
          </a:prstGeom>
          <a:pattFill prst="pct5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  <a:scene3d>
            <a:camera prst="orthographicFront"/>
            <a:lightRig rig="threePt" dir="t"/>
          </a:scene3d>
          <a:sp3d>
            <a:bevelB prst="relaxedInset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ЦВЕТНАЯ КАПУСТА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911547" y="1464228"/>
            <a:ext cx="3896139" cy="4524315"/>
          </a:xfrm>
          <a:prstGeom prst="rect">
            <a:avLst/>
          </a:prstGeom>
          <a:pattFill prst="pct10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Куст у этого растения мощный, раскидистый. Сначала оно наращивает розетку из раскидистых листьев в количестве 20-30 штук, каждый из которых длиной 40 см. Только потом начинает формироваться кочан цветной капусты.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Окраска листьев этого овоща может быть от светло-зеленой до почти сизой. Головка бывает округлой, конусовидной или приплюснутой. Чаще белого цвета, но есть сорта с желтыми головками. Головка — это нераспустившиеся соцветия, сросшиеся в плотный кочан. </a:t>
            </a:r>
          </a:p>
        </p:txBody>
      </p:sp>
    </p:spTree>
    <p:extLst>
      <p:ext uri="{BB962C8B-B14F-4D97-AF65-F5344CB8AC3E}">
        <p14:creationId xmlns:p14="http://schemas.microsoft.com/office/powerpoint/2010/main" val="19670400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48" y="315573"/>
            <a:ext cx="5696078" cy="6373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639339" y="77034"/>
            <a:ext cx="5031258" cy="120032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cap="none" spc="0" dirty="0">
                <a:ln/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БРЮССЕЛЬСКАЯ КАПУСТА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38730" y="1967374"/>
            <a:ext cx="5148470" cy="2308324"/>
          </a:xfrm>
          <a:prstGeom prst="rect">
            <a:avLst/>
          </a:prstGeom>
          <a:pattFill prst="pct5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кочанная культура, но плод у нее не один, а сразу </a:t>
            </a:r>
            <a:r>
              <a:rPr lang="ru-RU" dirty="0" err="1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много.На</a:t>
            </a:r>
            <a:r>
              <a:rPr lang="ru-RU" dirty="0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жестком высоком стебле высотой около 60 см, образуются маленькие кочаны, похожие на привычную белокочанную </a:t>
            </a:r>
            <a:r>
              <a:rPr lang="ru-RU" dirty="0" err="1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капусту.На</a:t>
            </a:r>
            <a:r>
              <a:rPr lang="ru-RU" dirty="0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одном стебле вырастает </a:t>
            </a:r>
            <a:r>
              <a:rPr lang="ru-RU" b="1" dirty="0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20 до 100 плодов</a:t>
            </a:r>
            <a:r>
              <a:rPr lang="ru-RU" dirty="0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светло-зеленого цвета или красного оттенка в зависимости от сорта. Диаметр плода — </a:t>
            </a:r>
            <a:r>
              <a:rPr lang="ru-RU" b="1" dirty="0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2-5 см</a:t>
            </a:r>
            <a:r>
              <a:rPr lang="ru-RU" dirty="0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вес </a:t>
            </a:r>
            <a:r>
              <a:rPr lang="ru-RU" b="1" dirty="0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10-30 г</a:t>
            </a:r>
            <a:r>
              <a:rPr lang="ru-RU" dirty="0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0" i="0" dirty="0">
              <a:solidFill>
                <a:srgbClr val="2C2F3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6366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6" y="244014"/>
            <a:ext cx="7697861" cy="6276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040757" y="244013"/>
            <a:ext cx="3717233" cy="1077218"/>
          </a:xfrm>
          <a:prstGeom prst="rect">
            <a:avLst/>
          </a:prstGeom>
          <a:pattFill prst="pct5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>
                <a:ln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БЕЛОКАЧАННАЯ КАПУСТА</a:t>
            </a:r>
            <a:endParaRPr lang="ru-RU" sz="3200" b="1" cap="none" spc="0" dirty="0">
              <a:ln/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71183" y="1679139"/>
            <a:ext cx="3786807" cy="3970318"/>
          </a:xfrm>
          <a:prstGeom prst="rect">
            <a:avLst/>
          </a:prstGeom>
          <a:pattFill prst="pct5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</a:rPr>
              <a:t>Листья у капусты мясистые, плотно прилегают друг к другу, образуя своеобразную крупную листовую почку, получившую название кочан.</a:t>
            </a:r>
          </a:p>
          <a:p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</a:rPr>
              <a:t>Стебель кочанной капусты (кочерыга) толстый, мясистый, "спрятан" внутри кочана. Наружные листья кочана зеленые, способные </a:t>
            </a:r>
            <a:r>
              <a:rPr lang="ru-RU" dirty="0" err="1">
                <a:solidFill>
                  <a:srgbClr val="000000"/>
                </a:solidFill>
                <a:latin typeface="Helvetica" panose="020B0604020202020204" pitchFamily="34" charset="0"/>
              </a:rPr>
              <a:t>фотосинтезировать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</a:rPr>
              <a:t>. Внутри же все листья почти полностью лишены зеленой окраски. Масса одного кочана может достигать 16 кг.</a:t>
            </a:r>
            <a:endParaRPr lang="ru-RU" b="0" i="0" dirty="0">
              <a:solidFill>
                <a:srgbClr val="000000"/>
              </a:solidFill>
              <a:effectLst/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9891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6745" y="1755314"/>
            <a:ext cx="3389244" cy="452431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Фиолетовая капуста - близкая родственница брокколи, брюссельской и обычной капусты.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Отличие красной капусты от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белокочанной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лежит не только во внешних признаках. Пурпурный окрас свидетельствует о наличии антоцианов – веществ с мощнейшими антиоксидантными свойствами, сокращающими риск развития онкологических клеток, заболеваний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сердечнососудистой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</a:t>
            </a:r>
            <a:r>
              <a:rPr lang="ru-RU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59" y="457198"/>
            <a:ext cx="7688827" cy="6033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894831" y="313587"/>
            <a:ext cx="4131517" cy="954107"/>
          </a:xfrm>
          <a:prstGeom prst="rect">
            <a:avLst/>
          </a:prstGeom>
          <a:pattFill prst="pct5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cap="none" spc="0" dirty="0">
                <a:ln/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КРАСНОКАЧАННАЯ КАПУСТА</a:t>
            </a:r>
          </a:p>
        </p:txBody>
      </p:sp>
    </p:spTree>
    <p:extLst>
      <p:ext uri="{BB962C8B-B14F-4D97-AF65-F5344CB8AC3E}">
        <p14:creationId xmlns:p14="http://schemas.microsoft.com/office/powerpoint/2010/main" val="41242155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04" y="655981"/>
            <a:ext cx="7381461" cy="5983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851913" y="273831"/>
            <a:ext cx="4084983" cy="1077218"/>
          </a:xfrm>
          <a:prstGeom prst="rect">
            <a:avLst/>
          </a:prstGeom>
          <a:pattFill prst="pct5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cap="none" spc="0" dirty="0">
                <a:ln/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ПЕКИНСКАЯ КАПУСТА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755835" y="1667255"/>
            <a:ext cx="4240696" cy="2308324"/>
          </a:xfrm>
          <a:prstGeom prst="rect">
            <a:avLst/>
          </a:prstGeom>
          <a:pattFill prst="pct5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Капуста пекинская представляет собой бело-зеленый кочан вытянутой бочковидной формы. Кочан состоит из множества сочных, нежных листьев. Жилка у листьев плотная, хрустящая белого цвета. Края листьев рыхлые, нежные, салатного цвета. В пищу употребляют все части кочана.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0922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90" y="768627"/>
            <a:ext cx="7793935" cy="579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8120270" y="884656"/>
            <a:ext cx="3737113" cy="4524315"/>
          </a:xfrm>
          <a:prstGeom prst="rect">
            <a:avLst/>
          </a:prstGeom>
          <a:pattFill prst="pct5">
            <a:fgClr>
              <a:schemeClr val="accent4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Кукуруза имеет мощный корень, прямостоячий стебель без пустот внутри в диаметре 7 см.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удлиненные, узкие, жесткие, в ширину до 10 см, в длину иногда достигают метра.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Плод кукурузы — это округлые початки, окруженные мягкими листовыми пластинами и тонкими, как волосинки, волокнами, выходящими наружу на макушке початка. Эти вишнево-коричневые ниточки —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рыльца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крайне полезны, обладают лечебными свойствами. Масса початка достигает полкило.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976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76" y="516834"/>
            <a:ext cx="8110331" cy="6082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8488017" y="1324572"/>
            <a:ext cx="3478696" cy="3139321"/>
          </a:xfrm>
          <a:prstGeom prst="rect">
            <a:avLst/>
          </a:prstGeom>
          <a:pattFill prst="pct10">
            <a:fgClr>
              <a:schemeClr val="accent6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Однолетние травы со слабыми лазящими стеблями.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перистые и заканчиваются ветвистыми усами, с помощью которых они цепляются за другие растения. Прилистники необыкновенно велики. Плод — плоский двустворчатый боб с семенами-горошинами</a:t>
            </a:r>
          </a:p>
        </p:txBody>
      </p:sp>
    </p:spTree>
    <p:extLst>
      <p:ext uri="{BB962C8B-B14F-4D97-AF65-F5344CB8AC3E}">
        <p14:creationId xmlns:p14="http://schemas.microsoft.com/office/powerpoint/2010/main" val="11894426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КУКУРУЗА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46" y="844826"/>
            <a:ext cx="6288158" cy="59038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798365" y="1765347"/>
            <a:ext cx="4555435" cy="3970318"/>
          </a:xfrm>
          <a:prstGeom prst="rect">
            <a:avLst/>
          </a:prstGeom>
          <a:pattFill prst="pct5">
            <a:fgClr>
              <a:schemeClr val="accent4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C2F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Кукуруза сахарная — это травянистое растение однолетнего цикла вегетации, относится к семейству Злаковых. На всех других языках нашу обыкновенную кукурузу называют маис.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Родина кукурузы — Мексика. История кукурузы в России начинается с конца 18 века после очередной войны с Турцией в 1768—1774 гг. Кукурузу используют в вареном виде целыми початками, консервируют, попкорн так же является кукурузой, из кукурузы изготавливается мука, так же из кукурузы отжимается масло, из кукурузы так же как и из картофеля изготавливается крахмал.</a:t>
            </a:r>
          </a:p>
        </p:txBody>
      </p:sp>
    </p:spTree>
    <p:extLst>
      <p:ext uri="{BB962C8B-B14F-4D97-AF65-F5344CB8AC3E}">
        <p14:creationId xmlns:p14="http://schemas.microsoft.com/office/powerpoint/2010/main" val="12851868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059"/>
            <a:ext cx="8696739" cy="6271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825948" y="234075"/>
            <a:ext cx="3081130" cy="1077218"/>
          </a:xfrm>
          <a:prstGeom prst="rect">
            <a:avLst/>
          </a:prstGeom>
          <a:pattFill prst="pct5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cap="none" spc="0" dirty="0">
                <a:ln/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МОРСКАЯ КАПУСТА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03634" y="2967335"/>
            <a:ext cx="40824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879459" y="1416338"/>
            <a:ext cx="2974108" cy="4801314"/>
          </a:xfrm>
          <a:prstGeom prst="rect">
            <a:avLst/>
          </a:prstGeom>
          <a:pattFill prst="pct5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Морская капуста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пищевой продукт из 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бурых водорослей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Ламинари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ламинария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розничную торговлю морская капуста поступает в сушёном или мороженом виде, а также в консервах. Водоросль имеет слоевищное тело бурого цвета, пластины ровные или морщинистые, цельные или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рассеченные.Интересно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растет морская капуста. К основе твердой поверхности крепится ризоидами или плоской подошвой. Живут до 18 лет. </a:t>
            </a:r>
          </a:p>
        </p:txBody>
      </p:sp>
    </p:spTree>
    <p:extLst>
      <p:ext uri="{BB962C8B-B14F-4D97-AF65-F5344CB8AC3E}">
        <p14:creationId xmlns:p14="http://schemas.microsoft.com/office/powerpoint/2010/main" val="24347514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БАКЛАЖАН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25" y="1043609"/>
            <a:ext cx="6436053" cy="53770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394711" y="2043646"/>
            <a:ext cx="3399183" cy="2862322"/>
          </a:xfrm>
          <a:prstGeom prst="rect">
            <a:avLst/>
          </a:prstGeom>
          <a:pattFill prst="smConfetti">
            <a:fgClr>
              <a:schemeClr val="accent5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Европу овощ попал в 8 веке из Индии.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Баклажаны применяются в пищу в недозрелом или зрелом состоянии в тушеном, жареном виде, маринованном, засоленном. Для лечебных целей применяется сок баклажана. Перезрелые плоды применять в пищу опасно.</a:t>
            </a:r>
          </a:p>
        </p:txBody>
      </p:sp>
    </p:spTree>
    <p:extLst>
      <p:ext uri="{BB962C8B-B14F-4D97-AF65-F5344CB8AC3E}">
        <p14:creationId xmlns:p14="http://schemas.microsoft.com/office/powerpoint/2010/main" val="9568565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54" y="487018"/>
            <a:ext cx="6401299" cy="6132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563679" y="940402"/>
            <a:ext cx="3458818" cy="2876224"/>
          </a:xfrm>
          <a:prstGeom prst="rect">
            <a:avLst/>
          </a:prstGeom>
          <a:pattFill prst="smConfetti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Плод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баклажана — больша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 ягода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округлой, грушевидной или цилиндрической формы; поверхность плода матовая или глянцевая.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Баклажан — травянистое растение высотой от 40 до 150 см. Листья крупные,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очерёдные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колюче—шершавые, у некоторых сортов — с фиолетовым отте</a:t>
            </a:r>
            <a:r>
              <a:rPr lang="ru-RU" dirty="0"/>
              <a:t>нком.</a:t>
            </a:r>
          </a:p>
        </p:txBody>
      </p:sp>
    </p:spTree>
    <p:extLst>
      <p:ext uri="{BB962C8B-B14F-4D97-AF65-F5344CB8AC3E}">
        <p14:creationId xmlns:p14="http://schemas.microsoft.com/office/powerpoint/2010/main" val="20535964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ПАТИСОН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60" y="824948"/>
            <a:ext cx="5373592" cy="57746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573616" y="1957939"/>
            <a:ext cx="4134679" cy="1754326"/>
          </a:xfrm>
          <a:prstGeom prst="rect">
            <a:avLst/>
          </a:prstGeom>
          <a:pattFill prst="pct5">
            <a:fgClr>
              <a:schemeClr val="accent6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Патиссо́н</a:t>
            </a:r>
            <a:r>
              <a:rPr lang="ru-RU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Однолетние растени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однолетнее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Травянистые растени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травянистое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Травянистые растени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растение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семейства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Тыквенные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Тыквенные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разновидность тыквы обыкновенной. Патиссонами также называют съедобные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Пл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плоды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этого растения. Их варят и жарят, маринуют и солят.</a:t>
            </a:r>
          </a:p>
        </p:txBody>
      </p:sp>
    </p:spTree>
    <p:extLst>
      <p:ext uri="{BB962C8B-B14F-4D97-AF65-F5344CB8AC3E}">
        <p14:creationId xmlns:p14="http://schemas.microsoft.com/office/powerpoint/2010/main" val="34965497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30" y="447261"/>
            <a:ext cx="7561035" cy="6231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941365" y="943643"/>
            <a:ext cx="3697356" cy="3970318"/>
          </a:xfrm>
          <a:prstGeom prst="rect">
            <a:avLst/>
          </a:prstGeom>
          <a:pattFill prst="pct20">
            <a:fgClr>
              <a:schemeClr val="accent6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Патиссон — травянистое растение кустовой или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полукустовой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формы с крупными, относительно жёсткими 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листьями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Цветки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одиночные, однополые, 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однодомные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жёлтой окраски. 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Плод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тыквина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 форма и окраска плода, в зависимости от 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сорта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могут сильно различаться: форма бывает как колокольчатая, так и тарелочная; окраска — белая, жёлтая, зелёная, иногда с пятнами и полосами</a:t>
            </a:r>
          </a:p>
        </p:txBody>
      </p:sp>
    </p:spTree>
    <p:extLst>
      <p:ext uri="{BB962C8B-B14F-4D97-AF65-F5344CB8AC3E}">
        <p14:creationId xmlns:p14="http://schemas.microsoft.com/office/powerpoint/2010/main" val="21074688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ПЕРЕЦ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90" y="218660"/>
            <a:ext cx="3707295" cy="34340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255565" y="1579293"/>
            <a:ext cx="3563176" cy="2308324"/>
          </a:xfrm>
          <a:prstGeom prst="rect">
            <a:avLst/>
          </a:prstGeom>
          <a:pattFill prst="pct5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Многолетнее травянистое растение или полукустарник из семейства пасленовых. Близкий родственник томата. В культуре перец разводят как однолетнее растение в двух формах - сладкий (овощной перец) и острый (пряный стручковый перец)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616" y="2733455"/>
            <a:ext cx="3500229" cy="35002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94237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27" y="798444"/>
            <a:ext cx="7555396" cy="5671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981120" y="458570"/>
            <a:ext cx="3627783" cy="5355312"/>
          </a:xfrm>
          <a:prstGeom prst="rect">
            <a:avLst/>
          </a:prstGeom>
          <a:pattFill prst="pct5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Острый стручковый перец выращивают как пряное растение У него прямостоячий стебель высотой до 1 м. Плоды, как правило, конической формы, длиной от 1 до 10 см. красного цвета. Стенки плода имеют толщину от десятых долей до одного миллиметра.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Плоды из-за жгучего и горького вкуса есть просто так невозможно. Их мелко крошат и понемножку добавляют в различные блюда для придания им своеобразного вкуса и аромата. Содержащийся в красном перце 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капсаицин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возбуждает аппетит, усиливает выделение желудочного сока и желчи, тем самым улучшает пищеварение.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7241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52" y="367747"/>
            <a:ext cx="7356280" cy="5883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981122" y="293709"/>
            <a:ext cx="3647661" cy="6186309"/>
          </a:xfrm>
          <a:prstGeom prst="rect">
            <a:avLst/>
          </a:prstGeom>
          <a:pattFill prst="pct5">
            <a:fgClr>
              <a:schemeClr val="accent2">
                <a:lumMod val="60000"/>
                <a:lumOff val="4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видов перца — травянистые либо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лианообразные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некоторые растут как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Кустарни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кустарники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или как небольшие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Дерев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деревья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 сладкого перца ветвистый прямостоячий стебель высотой до 1,5 м.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 формы имеют стебли, стелющиеся по почве.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Плоды кожистые, вздутые, очень сильно варьирующиеся по форме, величине, окраске и вкусу. Преобладают формы с коническими и удлиненно-коническими, иногда слегка изогнутыми плодами, но у некоторых сортов они почти округлые; длина их колеблется от 1 до 20 см. Чаше всего при полной спелости ягоды окрашены в красный цвет самых разнообразных оттенков, но немало сортов и с желтыми плодами. </a:t>
            </a:r>
          </a:p>
        </p:txBody>
      </p:sp>
    </p:spTree>
    <p:extLst>
      <p:ext uri="{BB962C8B-B14F-4D97-AF65-F5344CB8AC3E}">
        <p14:creationId xmlns:p14="http://schemas.microsoft.com/office/powerpoint/2010/main" val="625806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ФАСОЛЬ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96" y="1123122"/>
            <a:ext cx="6192104" cy="53770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116417" y="1690688"/>
            <a:ext cx="4403035" cy="4247317"/>
          </a:xfrm>
          <a:prstGeom prst="rect">
            <a:avLst/>
          </a:prstGeom>
          <a:pattFill prst="pct5">
            <a:fgClr>
              <a:schemeClr val="accent6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Европ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Европу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завезена после второго путешествия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Колумб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Колумба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оттуда она попала в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Российская импери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Россию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XVII—XVIII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веках.Вероятно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поэтому в России фасоль долгое время называли французскими бобами. Сначала её выращивали как декоративный кустарник, и лишь со временем, в конце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XVII ве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XVII века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фасоль приобрела широкое распространение как овощная культура.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Фасо́ль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обыкнове́нная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—вид растений из рода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Фасол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Фасоль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семейства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8" tooltip="Бобовые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Бобовые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пищу используются как семена, так и бобы (стручки) . Из плодов фасоли готовят супы, гарниры, консервы.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02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3" y="437322"/>
            <a:ext cx="5410200" cy="6062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679095" y="994635"/>
            <a:ext cx="4840357" cy="3693319"/>
          </a:xfrm>
          <a:prstGeom prst="rect">
            <a:avLst/>
          </a:prstGeom>
          <a:pattFill prst="dotDmnd">
            <a:fgClr>
              <a:schemeClr val="accent6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Фасоль обыкновенная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однолетнее травянистое растение 0,5—3 м высотой (встречаются как карликовые сорта, так вьющиеся с длиной стебля до 3 м).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Стебел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Стебель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 части сортов вьющийся, у другой — прямой; сильноветвистый, покрыт редкими волосками.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Листья тройчатосложные парноперистые, на длинных черешках.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Цветки по 2—6 на длинных цветоножках, 1—1,5 см длины, от белых до тёмно-пурпурных и фиолетовых, мотыльковые, собраны в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Кисть (соцветие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пазушные кисти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Пл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Плоды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Бобы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бобы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4261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296" y="251329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ТЫКВА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4" y="665921"/>
            <a:ext cx="5409295" cy="55162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478869" y="1450539"/>
            <a:ext cx="6096000" cy="3693319"/>
          </a:xfrm>
          <a:prstGeom prst="rect">
            <a:avLst/>
          </a:prstGeom>
          <a:pattFill prst="pct25">
            <a:fgClr>
              <a:schemeClr val="accent4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словом «тыква» в России обычно понимаются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Биологический ви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виды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Тыква обыкновенна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Тыква обыкновенная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широко распространённые и культивируемые как пищевое и кормовое растение.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Русское слово «тыква», по версии словаря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Успенский, Лев Васильевич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Успенского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возможно происходит от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Праславянский язы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праславянского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*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tyky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*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tykati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«жиреть, толстеть»</a:t>
            </a:r>
            <a:r>
              <a:rPr lang="ru-RU" baseline="30000" dirty="0">
                <a:latin typeface="Times New Roman" panose="02020603050405020304" pitchFamily="18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[3]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Однако, даётся и вторая версия: от греческого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sikuos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 — «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огурец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Съедобные сорта тыквы употребляются в пищу. После тепловой обработки варёная или печёная тыква очень хорошо усваивается организмом и широко применяется даже для детского и диетического питания. Также хорошо используется для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9" tooltip="Салат (блюдо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салатов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10" tooltip="Гарнир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гарниров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102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6" y="437321"/>
            <a:ext cx="7288148" cy="6132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917634" y="1009181"/>
            <a:ext cx="58243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971184" y="1932511"/>
            <a:ext cx="3826564" cy="2585323"/>
          </a:xfrm>
          <a:prstGeom prst="rect">
            <a:avLst/>
          </a:prstGeom>
          <a:pattFill prst="pct20">
            <a:fgClr>
              <a:schemeClr val="accent4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pPr algn="ctr"/>
            <a:endParaRPr lang="ru-RU" dirty="0">
              <a:solidFill>
                <a:srgbClr val="0563C1"/>
              </a:solidFill>
              <a:latin typeface="Arial" panose="020B0604020202020204" pitchFamily="34" charset="0"/>
              <a:hlinkClick r:id="rId3" tooltip="Однолетние растения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ctr"/>
            <a:r>
              <a:rPr lang="ru-RU" dirty="0">
                <a:solidFill>
                  <a:srgbClr val="0563C1"/>
                </a:solidFill>
                <a:latin typeface="Arial" panose="020B0604020202020204" pitchFamily="34" charset="0"/>
                <a:hlinkClick r:id="rId3" tooltip="Однолетние растени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ТЫКВА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Однолетние растени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Однолетние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или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Многолетние растени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многолетние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жёстко-шершавые или волосистые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Травянистые растени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травы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Стелющиеся по земле и цепляющиеся при помощи ветвистых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Побег (ботаника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усиков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Стебел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стебли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покрыты более или менее крупными лопастными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8" tooltip="Лист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листьями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66105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ПОМИДОР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1" y="824948"/>
            <a:ext cx="5438375" cy="50585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659216" y="1369043"/>
            <a:ext cx="5039139" cy="4801314"/>
          </a:xfrm>
          <a:prstGeom prst="rect">
            <a:avLst/>
          </a:prstGeom>
          <a:pattFill prst="dashHorz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Помидор, или томат — одно из самых распространенных овощных растений на земле.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древнем мексиканском языке растение называлось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томатль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От него и пошло русское слово «томат». Слово «помидор», по мнению некоторых исследователей, происходит от итальянского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помио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д'оро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что в переводе означает «золотое яблоко». Помидоры — сочные овощи, внутри у них мелкие желтовато-белые семена.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Помидоры иногда называют северными апельсинами: как и в ярко-оранжевых апельсинах, в них очень много витаминов: сахара, клетчатка, соли магния, натрия, калия, железа, лимонная и яблочная кислоты и большое количество витаминов.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6070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ПОМИДОР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>
          <a:xfrm>
            <a:off x="4920956" y="288235"/>
            <a:ext cx="7065634" cy="6311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13014" y="2236304"/>
            <a:ext cx="3932237" cy="4114799"/>
          </a:xfrm>
          <a:pattFill prst="dashVert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/>
          <a:lstStyle/>
          <a:p>
            <a:r>
              <a:rPr lang="ru-RU" dirty="0"/>
              <a:t> 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Плоды потребляют свежими, вялеными, тушеными, жаренными, консервированными, в виде салатов, винегретов, томатного супа, солений, маринадов и прочих приправ. Из плодов томата производят пюре, пасту, томатный сок, соусы, лечо, кетчуп, проводят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цельноплодное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консервирование, маринование и засолку. Обычно томаты формируют в один стебель, выламывая или вырезая боковые побеги, пасынки, в пазухах листьев, по достижении длины 3-5 см. </a:t>
            </a:r>
          </a:p>
        </p:txBody>
      </p:sp>
    </p:spTree>
    <p:extLst>
      <p:ext uri="{BB962C8B-B14F-4D97-AF65-F5344CB8AC3E}">
        <p14:creationId xmlns:p14="http://schemas.microsoft.com/office/powerpoint/2010/main" val="28783247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1866</TotalTime>
  <Words>2455</Words>
  <Application>Microsoft Office PowerPoint</Application>
  <PresentationFormat>Широкоэкранный</PresentationFormat>
  <Paragraphs>82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6" baseType="lpstr">
      <vt:lpstr>Arial</vt:lpstr>
      <vt:lpstr>Arial Black</vt:lpstr>
      <vt:lpstr>Calibri</vt:lpstr>
      <vt:lpstr>Calibri Light</vt:lpstr>
      <vt:lpstr>Exo 2</vt:lpstr>
      <vt:lpstr>Helvetica</vt:lpstr>
      <vt:lpstr>Times New Roman</vt:lpstr>
      <vt:lpstr>Тема Office</vt:lpstr>
      <vt:lpstr>Что растёт на грядках ?</vt:lpstr>
      <vt:lpstr>ГОРОХ</vt:lpstr>
      <vt:lpstr>Презентация PowerPoint</vt:lpstr>
      <vt:lpstr>ФАСОЛЬ</vt:lpstr>
      <vt:lpstr>Презентация PowerPoint</vt:lpstr>
      <vt:lpstr>ТЫКВА</vt:lpstr>
      <vt:lpstr>Презентация PowerPoint</vt:lpstr>
      <vt:lpstr>ПОМИДОР</vt:lpstr>
      <vt:lpstr>ПОМИДОР</vt:lpstr>
      <vt:lpstr>СВЁКЛА</vt:lpstr>
      <vt:lpstr>Презентация PowerPoint</vt:lpstr>
      <vt:lpstr>Презентация PowerPoint</vt:lpstr>
      <vt:lpstr>КАБАЧОК</vt:lpstr>
      <vt:lpstr>Презентация PowerPoint</vt:lpstr>
      <vt:lpstr>МОРКОВЬ</vt:lpstr>
      <vt:lpstr>Презентация PowerPoint</vt:lpstr>
      <vt:lpstr>КАРТОФЕЛЬ</vt:lpstr>
      <vt:lpstr>Презентация PowerPoint</vt:lpstr>
      <vt:lpstr>ОГУРЦЫ</vt:lpstr>
      <vt:lpstr>Презентация PowerPoint</vt:lpstr>
      <vt:lpstr>ЛУК РЕПЧАТЫЙ</vt:lpstr>
      <vt:lpstr>Презентация PowerPoint</vt:lpstr>
      <vt:lpstr>КАПУСТА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КУКУРУЗА</vt:lpstr>
      <vt:lpstr>Презентация PowerPoint</vt:lpstr>
      <vt:lpstr>БАКЛАЖАН</vt:lpstr>
      <vt:lpstr>Презентация PowerPoint</vt:lpstr>
      <vt:lpstr>ПАТИСОН</vt:lpstr>
      <vt:lpstr>Презентация PowerPoint</vt:lpstr>
      <vt:lpstr>ПЕРЕЦ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растут овощи</dc:title>
  <dc:creator>1</dc:creator>
  <cp:lastModifiedBy>Пользователь</cp:lastModifiedBy>
  <cp:revision>43</cp:revision>
  <dcterms:created xsi:type="dcterms:W3CDTF">2020-10-03T15:11:26Z</dcterms:created>
  <dcterms:modified xsi:type="dcterms:W3CDTF">2023-10-02T14:52:28Z</dcterms:modified>
</cp:coreProperties>
</file>