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8" r:id="rId3"/>
    <p:sldId id="281" r:id="rId4"/>
    <p:sldId id="282" r:id="rId5"/>
    <p:sldId id="285" r:id="rId6"/>
    <p:sldId id="287" r:id="rId7"/>
    <p:sldId id="288" r:id="rId8"/>
    <p:sldId id="304" r:id="rId9"/>
    <p:sldId id="305" r:id="rId10"/>
    <p:sldId id="306" r:id="rId11"/>
    <p:sldId id="307" r:id="rId12"/>
    <p:sldId id="289" r:id="rId13"/>
    <p:sldId id="290" r:id="rId14"/>
    <p:sldId id="291" r:id="rId15"/>
    <p:sldId id="30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40EF88-EF00-4492-AB76-E9912BC8FC36}" type="datetimeFigureOut">
              <a:rPr lang="ru-RU" smtClean="0"/>
              <a:t>27.08.2023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8404E3-9845-4637-A58B-620220BE39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73668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7341CD-DD00-4C22-B746-FB54E546A60C}" type="datetimeFigureOut">
              <a:rPr lang="ru-RU" smtClean="0"/>
              <a:t>27.08.2023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C12AE-6C3E-4BE8-8C14-DA25DB68950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5761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12AE-6C3E-4BE8-8C14-DA25DB689501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4846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12AE-6C3E-4BE8-8C14-DA25DB689501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4846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12AE-6C3E-4BE8-8C14-DA25DB689501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4846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12AE-6C3E-4BE8-8C14-DA25DB689501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4846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12AE-6C3E-4BE8-8C14-DA25DB689501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484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12AE-6C3E-4BE8-8C14-DA25DB689501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484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12AE-6C3E-4BE8-8C14-DA25DB689501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484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12AE-6C3E-4BE8-8C14-DA25DB689501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484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12AE-6C3E-4BE8-8C14-DA25DB689501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484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12AE-6C3E-4BE8-8C14-DA25DB689501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484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12AE-6C3E-4BE8-8C14-DA25DB689501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484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12AE-6C3E-4BE8-8C14-DA25DB689501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4846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12AE-6C3E-4BE8-8C14-DA25DB689501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484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836417"/>
            <a:ext cx="8208912" cy="2664295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Дифференциальная диагностика 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 с ЗПР и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ОНР в соответствии с ФАОП ДО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2119" y="4844637"/>
            <a:ext cx="3399623" cy="1415008"/>
          </a:xfrm>
        </p:spPr>
        <p:txBody>
          <a:bodyPr>
            <a:normAutofit/>
          </a:bodyPr>
          <a:lstStyle/>
          <a:p>
            <a:pPr algn="l"/>
            <a:r>
              <a:rPr lang="ru-RU" sz="1800" b="1" i="1" dirty="0" smtClean="0">
                <a:solidFill>
                  <a:schemeClr val="tx1"/>
                </a:solidFill>
              </a:rPr>
              <a:t>Подготовила: </a:t>
            </a:r>
          </a:p>
          <a:p>
            <a:pPr algn="l"/>
            <a:r>
              <a:rPr lang="ru-RU" sz="1800" b="1" i="1" dirty="0" smtClean="0">
                <a:solidFill>
                  <a:schemeClr val="tx1"/>
                </a:solidFill>
              </a:rPr>
              <a:t>Учитель-дефектолог</a:t>
            </a:r>
          </a:p>
          <a:p>
            <a:pPr algn="l"/>
            <a:r>
              <a:rPr lang="ru-RU" sz="1800" b="1" i="1" dirty="0" smtClean="0">
                <a:solidFill>
                  <a:schemeClr val="tx1"/>
                </a:solidFill>
              </a:rPr>
              <a:t>МБУ  Центр «Успех»</a:t>
            </a:r>
          </a:p>
          <a:p>
            <a:pPr algn="l"/>
            <a:r>
              <a:rPr lang="ru-RU" sz="1800" b="1" i="1" dirty="0" smtClean="0">
                <a:solidFill>
                  <a:schemeClr val="tx1"/>
                </a:solidFill>
              </a:rPr>
              <a:t>Леонова Т.Н.</a:t>
            </a:r>
            <a:endParaRPr lang="ru-RU" sz="1800" b="1" i="1" dirty="0">
              <a:solidFill>
                <a:schemeClr val="tx1"/>
              </a:solidFill>
            </a:endParaRPr>
          </a:p>
        </p:txBody>
      </p:sp>
      <p:pic>
        <p:nvPicPr>
          <p:cNvPr id="6" name="Picture 4" descr="Teacher showing flash card with letter a to her Vector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47" b="83222" l="10000" r="90000">
                        <a14:foregroundMark x1="84000" y1="66667" x2="15400" y2="66944"/>
                        <a14:foregroundMark x1="52900" y1="69074" x2="24600" y2="68611"/>
                        <a14:foregroundMark x1="20000" y1="68796" x2="24100" y2="69074"/>
                        <a14:foregroundMark x1="63700" y1="68611" x2="82000" y2="67778"/>
                        <a14:foregroundMark x1="66000" y1="64167" x2="76900" y2="45926"/>
                        <a14:foregroundMark x1="35100" y1="39815" x2="39200" y2="40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61" t="19481" r="10705" b="24822"/>
          <a:stretch/>
        </p:blipFill>
        <p:spPr bwMode="auto">
          <a:xfrm>
            <a:off x="885662" y="3140968"/>
            <a:ext cx="4334410" cy="340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97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312915"/>
              </p:ext>
            </p:extLst>
          </p:nvPr>
        </p:nvGraphicFramePr>
        <p:xfrm>
          <a:off x="179512" y="908720"/>
          <a:ext cx="8640960" cy="280416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4824535"/>
                <a:gridCol w="3816425"/>
              </a:tblGrid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Задержка психического развития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Общее недоразвитие </a:t>
                      </a:r>
                      <a:r>
                        <a:rPr lang="ru-RU" sz="1600" b="1" dirty="0" smtClean="0">
                          <a:effectLst/>
                        </a:rPr>
                        <a:t>речи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678128"/>
              </p:ext>
            </p:extLst>
          </p:nvPr>
        </p:nvGraphicFramePr>
        <p:xfrm>
          <a:off x="179512" y="1196752"/>
          <a:ext cx="8640960" cy="5327904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4824536"/>
                <a:gridCol w="3816424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Эмоционально-волевая сфера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эмоциональное развитие задержано (детскость, </a:t>
                      </a:r>
                      <a:r>
                        <a:rPr lang="ru-RU" sz="1600" b="0" dirty="0" err="1">
                          <a:effectLst/>
                        </a:rPr>
                        <a:t>гиперактивность</a:t>
                      </a:r>
                      <a:r>
                        <a:rPr lang="ru-RU" sz="1600" b="0" dirty="0">
                          <a:effectLst/>
                        </a:rPr>
                        <a:t>, инфантилизм);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испытывают трудности в </a:t>
                      </a:r>
                      <a:r>
                        <a:rPr lang="ru-RU" sz="1600" b="0" dirty="0" smtClean="0">
                          <a:effectLst/>
                        </a:rPr>
                        <a:t>адаптации;</a:t>
                      </a:r>
                      <a:endParaRPr lang="ru-RU" sz="1600" b="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страдает планомерность деятельности (предполагают, что должно получиться, но не могут спланировать деятельность);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опознание эмоций и состояния людей происходит в большей степени в контексте общей ситуации, чем по выражению лиц или по выразительным движениям.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характерна быстрая утомляемость, отвлечения на посторонние раздражители.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Особенности поведения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взаимодействуют с детьми младшего возраста, являются инициаторами общения;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избегают конфликтных ситуаций либо являются инициаторами конфликтов;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занижена самооценка;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игра на протяжении длительного времени остаётся ведущим видом деятельности.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отмечается навязчивое чувство страха, впечатлительность;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чересчур склонны к негативизму, агрессивности либо рациональности, обидчивости.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59632" y="188640"/>
            <a:ext cx="7356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Сравнительная характеристика нарушений развития детей с ЗПР и </a:t>
            </a:r>
            <a:r>
              <a:rPr lang="ru-RU" b="1" dirty="0" smtClean="0"/>
              <a:t>ОНР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901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987682"/>
              </p:ext>
            </p:extLst>
          </p:nvPr>
        </p:nvGraphicFramePr>
        <p:xfrm>
          <a:off x="179512" y="764704"/>
          <a:ext cx="8640960" cy="280416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4464496"/>
                <a:gridCol w="4176464"/>
              </a:tblGrid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Задержка психического развития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Общее недоразвитие </a:t>
                      </a:r>
                      <a:r>
                        <a:rPr lang="ru-RU" sz="1600" b="1" dirty="0" smtClean="0">
                          <a:effectLst/>
                        </a:rPr>
                        <a:t>речи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503564"/>
              </p:ext>
            </p:extLst>
          </p:nvPr>
        </p:nvGraphicFramePr>
        <p:xfrm>
          <a:off x="179512" y="1052736"/>
          <a:ext cx="8640960" cy="5327904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4464496"/>
                <a:gridCol w="4176464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Развитие речи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звукопроизношение нарушено незначительно, либо речь в норме;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речь обеспечивает коммуникативную функцию, регулирует поведение;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способны переносить выработанные речевые навыки в свободное общение;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пассивный словарь преобладает над активным;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больше времени требуется для понимания инструкции;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в речи присутствуют негрубые </a:t>
                      </a:r>
                      <a:r>
                        <a:rPr lang="ru-RU" sz="1600" b="0" dirty="0" err="1">
                          <a:effectLst/>
                        </a:rPr>
                        <a:t>аграмматизмы</a:t>
                      </a:r>
                      <a:r>
                        <a:rPr lang="ru-RU" sz="1600" b="0" dirty="0">
                          <a:effectLst/>
                        </a:rPr>
                        <a:t>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период словотворчества затянут во времени нарушен порядок слов в предложениях;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в речи много слов – паразитов;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характерны нарушения в письменной речи;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положительная динамика во время коррекционной работы.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нарушено звукопроизношение;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нарушен фонематический слух;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затянут период словотворчества;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отмечается раннее появление понимания обращённой речи;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критичны к своему речевому дефекту;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наблюдается перенос ошибок в устной речи на письмо;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положительная динамика во время коррекционной работы.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59632" y="188640"/>
            <a:ext cx="7356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Сравнительная характеристика нарушений развития детей с ЗПР и </a:t>
            </a:r>
            <a:r>
              <a:rPr lang="ru-RU" b="1" dirty="0" smtClean="0"/>
              <a:t>ОНР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552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2152" y="476672"/>
            <a:ext cx="78488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Изучение </a:t>
            </a:r>
            <a:r>
              <a:rPr lang="ru-RU" b="1" dirty="0"/>
              <a:t>речевой деятельности детей с ЗПР и ОНР </a:t>
            </a:r>
            <a:r>
              <a:rPr lang="ru-RU" b="1" dirty="0" smtClean="0"/>
              <a:t>показывает:</a:t>
            </a:r>
          </a:p>
          <a:p>
            <a:endParaRPr lang="ru-RU" b="1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/>
              <a:t>Дефекты искажения, смешения, замены звуков более характерны для детей с ОНР, тогда как пропуски, непостоянные замены, нечёткость проговаривания при относительно сохранном звукопроизношении чаще демонстрируют дети с ЗПР. </a:t>
            </a:r>
          </a:p>
          <a:p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/>
              <a:t>Нарушения слоговой структуры слова: у детей с ЗПР больше трудностей возникает при произношении слов со стечением согласных, йотированных звуков. При относительно сохранном ритмическом рисунке слова наблюдается нечёткость, </a:t>
            </a:r>
            <a:r>
              <a:rPr lang="ru-RU" dirty="0" err="1" smtClean="0"/>
              <a:t>смазанность</a:t>
            </a:r>
            <a:r>
              <a:rPr lang="ru-RU" dirty="0" smtClean="0"/>
              <a:t> или редуцирование окончаний в словах сложной слоговой структуры. У детей с ОНР, как правило, нарушен ритмический рисунок слова, редуцируется количество слогов, иногда до одного ударного слога. </a:t>
            </a:r>
          </a:p>
          <a:p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/>
              <a:t>Недостаточность фонематических процессов примерно одинакова в обеих группах, недоразвитие операций фонематического анализа и синтеза диагностируется у детей с ЗПР даже при сохранном звукопроизношении.</a:t>
            </a:r>
          </a:p>
        </p:txBody>
      </p:sp>
    </p:spTree>
    <p:extLst>
      <p:ext uri="{BB962C8B-B14F-4D97-AF65-F5344CB8AC3E}">
        <p14:creationId xmlns:p14="http://schemas.microsoft.com/office/powerpoint/2010/main" val="354059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7624" y="332656"/>
            <a:ext cx="7848872" cy="6140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Изучение </a:t>
            </a:r>
            <a:r>
              <a:rPr lang="ru-RU" b="1" dirty="0"/>
              <a:t>речевой деятельности детей с ЗПР и ОНР </a:t>
            </a:r>
            <a:r>
              <a:rPr lang="ru-RU" b="1" dirty="0" smtClean="0"/>
              <a:t>показывает:</a:t>
            </a:r>
          </a:p>
          <a:p>
            <a:endParaRPr lang="ru-RU" b="1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700" dirty="0"/>
              <a:t>Состояние лексико-грамматического строя речи имеет свои особенности в обеих группах. Так, активный обиходный словарь у детей с ЗПР шире, чем у детей с ОНР. По уровню накопления пассивного словаря дети с ОНР опережают своих сверстников с ЗПР. Уровень владения обобщающими понятиями достаточно низок в обеих группах, лексических ошибок семантического характера значительно больше встречается у детей с ЗПР. В объяснении значения слова дети с ЗПР чаще используют ситуативные признаки, дети с ОНР – функциональные признаки слова. В понимании сложных грамматических конструкций дети с ЗПР испытывают затруднения, также как и их сверстники с ОНР. А продуцирование простых грамматических конструкций более доступно детям с ЗПР. При построении несложных высказываний они допускают меньше </a:t>
            </a:r>
            <a:r>
              <a:rPr lang="ru-RU" sz="1700" dirty="0" err="1"/>
              <a:t>аграмматизмов</a:t>
            </a:r>
            <a:r>
              <a:rPr lang="ru-RU" sz="1700" dirty="0"/>
              <a:t>, чем дети с ОНР</a:t>
            </a:r>
            <a:r>
              <a:rPr lang="ru-RU" sz="1700" dirty="0" smtClean="0"/>
              <a:t>.</a:t>
            </a:r>
            <a:endParaRPr lang="ru-RU" sz="17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700" dirty="0"/>
              <a:t>Уровень развития связной речи у детей с ЗПР несколько выше, чем у детей с ОНР. Им доступны простые пересказы, рассказывание небольших по объему стихотворений с лёгкой рифмой. При пересказе дети с ЗПР используют простые двусоставные или незаконченные предложения, наблюдаются повторы, паузы, может быть нарушена последовательность событий. Дети с ОНР при первичном обследовании чаще отказываются от выполнения заданий, связанных с пересказом, но способны определить последовательность событий с помощью наглядной опоры. Составление самостоятельных рассказов вызывает затруднение в обеих группах</a:t>
            </a:r>
            <a:r>
              <a:rPr lang="ru-RU" sz="1700" dirty="0" smtClean="0"/>
              <a:t>.</a:t>
            </a: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354059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836712"/>
            <a:ext cx="763284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Заключение:</a:t>
            </a:r>
          </a:p>
          <a:p>
            <a:endParaRPr lang="ru-RU" sz="20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dirty="0" smtClean="0"/>
              <a:t>В </a:t>
            </a:r>
            <a:r>
              <a:rPr lang="ru-RU" sz="2000" dirty="0"/>
              <a:t>целом, различие речевого развития детей с ЗПР и ОНР заключается в ярко выраженной недостаточности семантического, когнитивного компонента речевой деятельности у детей с ЗПР.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sz="20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dirty="0" smtClean="0"/>
              <a:t>Различия </a:t>
            </a:r>
            <a:r>
              <a:rPr lang="ru-RU" sz="2000" dirty="0"/>
              <a:t>в состоянии мышления, памяти, познавательной и речевой деятельности у детей с ЗПР и ОНР могут являться важными критериями дифференциальной диагностики, осуществление которой лежит в основе рационального выбора и реализации коррекционно-образовательных программ с учётом индивидуально-дифференцированного подхода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4059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905858"/>
            <a:ext cx="6249888" cy="2592289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Благодарю за внимание!</a:t>
            </a:r>
            <a:endParaRPr lang="ru-RU" sz="8000" dirty="0">
              <a:solidFill>
                <a:schemeClr val="accent4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1268" name="Picture 4" descr="Обо мне | Mysi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717032"/>
            <a:ext cx="4104456" cy="246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19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5" y="548680"/>
            <a:ext cx="792088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	Задержка </a:t>
            </a:r>
            <a:r>
              <a:rPr lang="ru-RU" b="1" dirty="0"/>
              <a:t>психического развития (ЗПР) </a:t>
            </a:r>
            <a:r>
              <a:rPr lang="ru-RU" dirty="0"/>
              <a:t>– нарушение нормального темпа психического развития, когда отдельные психические функции (память, внимание, мышление, эмоционально-волевая сфера) отстают в своём развитии от принятых психологических норм для данного возраста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	Причины возникновения </a:t>
            </a:r>
            <a:r>
              <a:rPr lang="ru-RU" b="1" dirty="0"/>
              <a:t>ЗПР: </a:t>
            </a:r>
            <a:endParaRPr lang="ru-RU" b="1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/>
              <a:t>биологические </a:t>
            </a:r>
            <a:r>
              <a:rPr lang="ru-RU" dirty="0"/>
              <a:t>(патология беременности, внутриутробная гипоксия плода, недоношенность, асфиксия и травмы при родах, заболевания инфекционного, токсического и травматического характера на ранних этапах развития ребёнка, генетическая обусловленность</a:t>
            </a:r>
            <a:r>
              <a:rPr lang="ru-RU" dirty="0" smtClean="0"/>
              <a:t>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/>
              <a:t>социальные </a:t>
            </a:r>
            <a:r>
              <a:rPr lang="ru-RU" dirty="0"/>
              <a:t>(длительное ограничение жизнедеятельности ребёнка, неблагоприятные условия воспитания, частые психотравмирующие ситуации в жизни ребёнка</a:t>
            </a:r>
            <a:r>
              <a:rPr lang="ru-RU" dirty="0" smtClean="0"/>
              <a:t>).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dirty="0"/>
          </a:p>
          <a:p>
            <a:r>
              <a:rPr lang="ru-RU" dirty="0" smtClean="0"/>
              <a:t>Дети </a:t>
            </a:r>
            <a:r>
              <a:rPr lang="ru-RU" dirty="0"/>
              <a:t>с задержкой психического развития не </a:t>
            </a:r>
            <a:r>
              <a:rPr lang="ru-RU" dirty="0" smtClean="0"/>
              <a:t>имеют тяжелых </a:t>
            </a:r>
            <a:r>
              <a:rPr lang="ru-RU" dirty="0"/>
              <a:t>отклонений в </a:t>
            </a:r>
            <a:r>
              <a:rPr lang="ru-RU" dirty="0" smtClean="0"/>
              <a:t>развитии. </a:t>
            </a:r>
          </a:p>
          <a:p>
            <a:r>
              <a:rPr lang="ru-RU" dirty="0" smtClean="0"/>
              <a:t>Основные </a:t>
            </a:r>
            <a:r>
              <a:rPr lang="ru-RU" dirty="0"/>
              <a:t>трудности, которые они испытывают, связаны прежде всего с социальной (в том числе школьной) адаптацией и обучением</a:t>
            </a:r>
            <a:r>
              <a:rPr lang="ru-RU" dirty="0" smtClean="0"/>
              <a:t>.</a:t>
            </a:r>
          </a:p>
          <a:p>
            <a:r>
              <a:rPr lang="ru-RU" dirty="0"/>
              <a:t>У каждого отдельно взятого ребенка ЗПР может проявляться по-разному и отличаться и по времени, и по степени проявления. Однако можно выделить круг общих особенностей развития, характерных для большинства детей с ЗПР.</a:t>
            </a:r>
          </a:p>
        </p:txBody>
      </p:sp>
    </p:spTree>
    <p:extLst>
      <p:ext uri="{BB962C8B-B14F-4D97-AF65-F5344CB8AC3E}">
        <p14:creationId xmlns:p14="http://schemas.microsoft.com/office/powerpoint/2010/main" val="198945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76672"/>
            <a:ext cx="763284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«Яркие» признаки ЗПР: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dirty="0"/>
              <a:t>незрелость эмоционально-волевой </a:t>
            </a:r>
            <a:r>
              <a:rPr lang="ru-RU" sz="2000" dirty="0" smtClean="0"/>
              <a:t>сферы;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dirty="0"/>
              <a:t>нарушения внимания: </a:t>
            </a:r>
            <a:r>
              <a:rPr lang="ru-RU" sz="2000" dirty="0" smtClean="0"/>
              <a:t>неустойчивость</a:t>
            </a:r>
            <a:r>
              <a:rPr lang="ru-RU" sz="2000" dirty="0"/>
              <a:t>, сниженная концентрация, повышенная </a:t>
            </a:r>
            <a:r>
              <a:rPr lang="ru-RU" sz="2000" dirty="0" smtClean="0"/>
              <a:t>отвлекаемость (</a:t>
            </a:r>
            <a:r>
              <a:rPr lang="ru-RU" sz="2000" dirty="0"/>
              <a:t>могут сопровождаться повышенной двигательной и речевой </a:t>
            </a:r>
            <a:r>
              <a:rPr lang="ru-RU" sz="2000" dirty="0" smtClean="0"/>
              <a:t>активностью - нарушение </a:t>
            </a:r>
            <a:r>
              <a:rPr lang="ru-RU" sz="2000" dirty="0"/>
              <a:t>внимания + повышенная двигательная и речевая </a:t>
            </a:r>
            <a:r>
              <a:rPr lang="ru-RU" sz="2000" dirty="0" smtClean="0"/>
              <a:t>активность, </a:t>
            </a:r>
            <a:r>
              <a:rPr lang="ru-RU" sz="2000" dirty="0"/>
              <a:t>не </a:t>
            </a:r>
            <a:r>
              <a:rPr lang="ru-RU" sz="2000" dirty="0" smtClean="0"/>
              <a:t>осложненные </a:t>
            </a:r>
            <a:r>
              <a:rPr lang="ru-RU" sz="2000" dirty="0"/>
              <a:t>никакими другими проявлениями, в настоящее время обозначают термином "синдром дефицита внимания с </a:t>
            </a:r>
            <a:r>
              <a:rPr lang="ru-RU" sz="2000" dirty="0" err="1"/>
              <a:t>гиперактивностью</a:t>
            </a:r>
            <a:r>
              <a:rPr lang="ru-RU" sz="2000" dirty="0"/>
              <a:t>" (СДВГ</a:t>
            </a:r>
            <a:r>
              <a:rPr lang="ru-RU" sz="2000" dirty="0" smtClean="0"/>
              <a:t>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dirty="0" smtClean="0"/>
              <a:t>нарушение восприятия;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dirty="0" smtClean="0"/>
              <a:t>особенности памяти (</a:t>
            </a:r>
            <a:r>
              <a:rPr lang="ru-RU" sz="2000" dirty="0"/>
              <a:t>значительно лучше запоминают наглядный </a:t>
            </a:r>
            <a:r>
              <a:rPr lang="ru-RU" sz="2000" dirty="0" smtClean="0"/>
              <a:t>материал</a:t>
            </a:r>
            <a:r>
              <a:rPr lang="ru-RU" sz="2000" dirty="0"/>
              <a:t>, чем </a:t>
            </a:r>
            <a:r>
              <a:rPr lang="ru-RU" sz="2000" dirty="0" smtClean="0"/>
              <a:t>вербальный);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dirty="0"/>
              <a:t>отставание в развитии всех форм </a:t>
            </a:r>
            <a:r>
              <a:rPr lang="ru-RU" sz="2000" dirty="0" smtClean="0"/>
              <a:t>мышления;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dirty="0"/>
              <a:t>нарушения речевой </a:t>
            </a:r>
            <a:r>
              <a:rPr lang="ru-RU" sz="2000" dirty="0" smtClean="0"/>
              <a:t>деятельности.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2050" name="Picture 2" descr="Top 78 Preschool Clip Art - Table Activity Clip Art - Free Transparent PNG  Clipart Images Downloa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619" y1="31421" x2="50952" y2="33292"/>
                        <a14:foregroundMark x1="77143" y1="42145" x2="81071" y2="43142"/>
                        <a14:foregroundMark x1="22262" y1="40898" x2="26786" y2="41272"/>
                        <a14:foregroundMark x1="26190" y1="80050" x2="30714" y2="75935"/>
                        <a14:foregroundMark x1="43095" y1="76559" x2="53095" y2="74688"/>
                        <a14:foregroundMark x1="41310" y1="75062" x2="44881" y2="78180"/>
                        <a14:foregroundMark x1="41310" y1="78180" x2="41310" y2="79177"/>
                        <a14:foregroundMark x1="53333" y1="75312" x2="54881" y2="76933"/>
                        <a14:foregroundMark x1="62976" y1="73691" x2="70000" y2="79426"/>
                        <a14:foregroundMark x1="35595" y1="81671" x2="32619" y2="83541"/>
                        <a14:foregroundMark x1="69405" y1="56733" x2="69405" y2="557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52338"/>
            <a:ext cx="2664296" cy="2543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59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620688"/>
            <a:ext cx="792088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Нарушения речевой деятельности при ЗПР:</a:t>
            </a:r>
          </a:p>
          <a:p>
            <a:pPr marL="265113" indent="-265113"/>
            <a:r>
              <a:rPr lang="ru-RU" sz="2000" dirty="0" smtClean="0"/>
              <a:t>1. Более </a:t>
            </a:r>
            <a:r>
              <a:rPr lang="ru-RU" sz="2000" dirty="0"/>
              <a:t>позднее развитие фразовой </a:t>
            </a:r>
            <a:r>
              <a:rPr lang="ru-RU" sz="2000" dirty="0" smtClean="0"/>
              <a:t>речи.</a:t>
            </a:r>
          </a:p>
          <a:p>
            <a:pPr marL="265113" indent="-265113">
              <a:tabLst>
                <a:tab pos="450850" algn="l"/>
              </a:tabLst>
            </a:pPr>
            <a:r>
              <a:rPr lang="ru-RU" sz="2000" dirty="0" smtClean="0"/>
              <a:t>2. Затруднения </a:t>
            </a:r>
            <a:r>
              <a:rPr lang="ru-RU" sz="2000" dirty="0"/>
              <a:t>в грамматическом и семантическом оформлении </a:t>
            </a:r>
            <a:r>
              <a:rPr lang="ru-RU" sz="2000" dirty="0" smtClean="0"/>
              <a:t>предложений.</a:t>
            </a:r>
          </a:p>
          <a:p>
            <a:pPr marL="265113" indent="-265113">
              <a:tabLst>
                <a:tab pos="450850" algn="l"/>
              </a:tabLst>
            </a:pPr>
            <a:r>
              <a:rPr lang="ru-RU" sz="2000" dirty="0" smtClean="0"/>
              <a:t>3. </a:t>
            </a:r>
            <a:r>
              <a:rPr lang="ru-RU" sz="2000" dirty="0"/>
              <a:t>Словарный запас </a:t>
            </a:r>
            <a:r>
              <a:rPr lang="ru-RU" sz="2000" dirty="0" smtClean="0"/>
              <a:t>отличается </a:t>
            </a:r>
            <a:r>
              <a:rPr lang="ru-RU" sz="2000" dirty="0"/>
              <a:t>бедностью и </a:t>
            </a:r>
            <a:r>
              <a:rPr lang="ru-RU" sz="2000" dirty="0" err="1" smtClean="0"/>
              <a:t>недифференцированностью</a:t>
            </a:r>
            <a:r>
              <a:rPr lang="ru-RU" sz="2000" dirty="0" smtClean="0"/>
              <a:t>.</a:t>
            </a:r>
          </a:p>
          <a:p>
            <a:pPr marL="265113" indent="-265113">
              <a:tabLst>
                <a:tab pos="450850" algn="l"/>
              </a:tabLst>
            </a:pPr>
            <a:r>
              <a:rPr lang="ru-RU" sz="2000" dirty="0" smtClean="0"/>
              <a:t>4. </a:t>
            </a:r>
            <a:r>
              <a:rPr lang="ru-RU" sz="2000" dirty="0"/>
              <a:t>Т</a:t>
            </a:r>
            <a:r>
              <a:rPr lang="ru-RU" sz="2000" dirty="0" smtClean="0"/>
              <a:t>рудности </a:t>
            </a:r>
            <a:r>
              <a:rPr lang="ru-RU" sz="2000" dirty="0"/>
              <a:t>программирования речевого высказывания и недостаточность его грамматического </a:t>
            </a:r>
            <a:r>
              <a:rPr lang="ru-RU" sz="2000" dirty="0" smtClean="0"/>
              <a:t>оформления.</a:t>
            </a:r>
          </a:p>
          <a:p>
            <a:pPr marL="265113" indent="-265113">
              <a:tabLst>
                <a:tab pos="450850" algn="l"/>
              </a:tabLst>
            </a:pPr>
            <a:r>
              <a:rPr lang="ru-RU" sz="2000" dirty="0" smtClean="0"/>
              <a:t>5</a:t>
            </a:r>
            <a:r>
              <a:rPr lang="ru-RU" sz="2000" dirty="0"/>
              <a:t>. </a:t>
            </a:r>
            <a:r>
              <a:rPr lang="ru-RU" sz="2000" dirty="0" smtClean="0"/>
              <a:t>Недостаточная </a:t>
            </a:r>
            <a:r>
              <a:rPr lang="ru-RU" sz="2000" dirty="0" err="1" smtClean="0"/>
              <a:t>сформированность</a:t>
            </a:r>
            <a:r>
              <a:rPr lang="ru-RU" sz="2000" dirty="0" smtClean="0"/>
              <a:t> </a:t>
            </a:r>
            <a:r>
              <a:rPr lang="ru-RU" sz="2000" dirty="0"/>
              <a:t>звукового </a:t>
            </a:r>
            <a:r>
              <a:rPr lang="ru-RU" sz="2000" dirty="0" smtClean="0"/>
              <a:t>анализа.</a:t>
            </a:r>
          </a:p>
          <a:p>
            <a:pPr>
              <a:tabLst>
                <a:tab pos="450850" algn="l"/>
              </a:tabLst>
            </a:pPr>
            <a:endParaRPr lang="ru-RU" sz="2000" dirty="0"/>
          </a:p>
          <a:p>
            <a:pPr>
              <a:tabLst>
                <a:tab pos="450850" algn="l"/>
              </a:tabLst>
            </a:pPr>
            <a:r>
              <a:rPr lang="ru-RU" sz="2000" dirty="0" smtClean="0"/>
              <a:t>При </a:t>
            </a:r>
            <a:r>
              <a:rPr lang="ru-RU" sz="2000" dirty="0"/>
              <a:t>дифференциальной диагностике огромное значение имеет комплексное обследование. Оно включает в себя клинический </a:t>
            </a:r>
            <a:r>
              <a:rPr lang="ru-RU" sz="2000" dirty="0" err="1"/>
              <a:t>этиопатогенетический</a:t>
            </a:r>
            <a:r>
              <a:rPr lang="ru-RU" sz="2000" dirty="0"/>
              <a:t> анализ нарушенного умственного и речевого развития, психологическое изучение ребенка, направленное на разграничение ведущего речевого или интеллектуального дефекта, а также дополнительные методы исследования - электроэнцефалографическое и др. </a:t>
            </a:r>
            <a:endParaRPr lang="ru-RU" sz="2000" dirty="0" smtClean="0"/>
          </a:p>
          <a:p>
            <a:pPr>
              <a:tabLst>
                <a:tab pos="450850" algn="l"/>
              </a:tabLst>
            </a:pPr>
            <a:r>
              <a:rPr lang="ru-RU" sz="2000" dirty="0" smtClean="0"/>
              <a:t>Дифференциальной </a:t>
            </a:r>
            <a:r>
              <a:rPr lang="ru-RU" sz="2000" dirty="0"/>
              <a:t>диагностике помогает анализ динамики психического развития дошкольника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4059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60648"/>
            <a:ext cx="7848871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	Общее </a:t>
            </a:r>
            <a:r>
              <a:rPr lang="ru-RU" b="1" dirty="0"/>
              <a:t>недоразвитие речи (ОНР</a:t>
            </a:r>
            <a:r>
              <a:rPr lang="ru-RU" b="1" dirty="0" smtClean="0"/>
              <a:t>) -</a:t>
            </a:r>
            <a:r>
              <a:rPr lang="ru-RU" dirty="0" smtClean="0"/>
              <a:t> это </a:t>
            </a:r>
            <a:r>
              <a:rPr lang="ru-RU" dirty="0"/>
              <a:t>вид речевого нарушения, при котором у детей </a:t>
            </a:r>
            <a:r>
              <a:rPr lang="ru-RU" dirty="0" smtClean="0"/>
              <a:t>, обладающих </a:t>
            </a:r>
            <a:r>
              <a:rPr lang="ru-RU" dirty="0"/>
              <a:t>нормальным слухом и первично сохранным интеллектом, наблюдается нарушение формирования всех составных частей языковой системы: звуковой стороны речи (</a:t>
            </a:r>
            <a:r>
              <a:rPr lang="ru-RU" dirty="0" smtClean="0"/>
              <a:t>фонетики) и смысловой </a:t>
            </a:r>
            <a:r>
              <a:rPr lang="ru-RU" dirty="0"/>
              <a:t>(лексики и грамматики).</a:t>
            </a:r>
          </a:p>
          <a:p>
            <a:r>
              <a:rPr lang="ru-RU" dirty="0"/>
              <a:t>	</a:t>
            </a:r>
            <a:r>
              <a:rPr lang="ru-RU" b="1" dirty="0" smtClean="0"/>
              <a:t>Проявления ОНР:</a:t>
            </a:r>
            <a:endParaRPr lang="ru-RU" b="1" dirty="0"/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dirty="0"/>
              <a:t>позднее начало речи: первые слова появляются к 3-4, в крайних случаях и к 5 годам;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dirty="0"/>
              <a:t>речь </a:t>
            </a:r>
            <a:r>
              <a:rPr lang="ru-RU" dirty="0" err="1"/>
              <a:t>аграмматична</a:t>
            </a:r>
            <a:r>
              <a:rPr lang="ru-RU" dirty="0"/>
              <a:t> и недостаточно фонетически оформлена;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dirty="0"/>
              <a:t>экспрессивная речь отстаёт от </a:t>
            </a:r>
            <a:r>
              <a:rPr lang="ru-RU" dirty="0" err="1" smtClean="0"/>
              <a:t>импрессивной</a:t>
            </a:r>
            <a:r>
              <a:rPr lang="ru-RU" dirty="0" smtClean="0"/>
              <a:t>;</a:t>
            </a:r>
            <a:endParaRPr lang="ru-RU" dirty="0"/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dirty="0"/>
              <a:t>речь детей с ОНР малопонятна (</a:t>
            </a:r>
            <a:r>
              <a:rPr lang="ru-RU" dirty="0" smtClean="0"/>
              <a:t>I и II уровни </a:t>
            </a:r>
            <a:r>
              <a:rPr lang="ru-RU" dirty="0"/>
              <a:t>развития речи по Р.Е. Левиной</a:t>
            </a:r>
            <a:r>
              <a:rPr lang="ru-RU" dirty="0" smtClean="0"/>
              <a:t>).</a:t>
            </a:r>
          </a:p>
          <a:p>
            <a:pPr lvl="0"/>
            <a:r>
              <a:rPr lang="ru-RU" b="1" dirty="0"/>
              <a:t>	</a:t>
            </a:r>
            <a:r>
              <a:rPr lang="ru-RU" b="1" dirty="0" smtClean="0"/>
              <a:t>Причины возникновения ОНР:</a:t>
            </a:r>
            <a:endParaRPr lang="ru-RU" dirty="0" smtClean="0"/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dirty="0" smtClean="0"/>
              <a:t>различные </a:t>
            </a:r>
            <a:r>
              <a:rPr lang="ru-RU" dirty="0"/>
              <a:t>инфекции, интоксикации (токсикоз) матери в период беременности, несовместимость резус-фактора крови или групповой принадлежности матери и ребёнка, травмы при родах и патология в родах, различные заболевания ЦНС, травмы головного мозга в начале жизни. </a:t>
            </a:r>
            <a:endParaRPr lang="ru-RU" dirty="0" smtClean="0"/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dirty="0" smtClean="0"/>
              <a:t>неподобающие условия </a:t>
            </a:r>
            <a:r>
              <a:rPr lang="ru-RU" dirty="0"/>
              <a:t>воспитания и обучения, психической депривацией </a:t>
            </a:r>
            <a:r>
              <a:rPr lang="ru-RU" dirty="0" smtClean="0"/>
              <a:t>в </a:t>
            </a:r>
            <a:r>
              <a:rPr lang="ru-RU" dirty="0"/>
              <a:t>наиболее подходящие для этого стадии развития речи. </a:t>
            </a:r>
            <a:endParaRPr lang="ru-RU" dirty="0" smtClean="0"/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dirty="0" smtClean="0"/>
              <a:t>комплексное влияние </a:t>
            </a:r>
            <a:r>
              <a:rPr lang="ru-RU" dirty="0"/>
              <a:t>разнообразных факторов, например, таких как наследственная предрасположенность, органическая недостаточность </a:t>
            </a:r>
            <a:r>
              <a:rPr lang="ru-RU" dirty="0" smtClean="0"/>
              <a:t>ЦНС, </a:t>
            </a:r>
            <a:r>
              <a:rPr lang="ru-RU" dirty="0"/>
              <a:t>неблагоприятная социальная среда.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4059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404663"/>
            <a:ext cx="77048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	Сходство </a:t>
            </a:r>
            <a:r>
              <a:rPr lang="ru-RU" sz="2000" dirty="0"/>
              <a:t>проявлений нарушений отдельных параметров психического развития у детей с ЗПР и детей с ОНР затрудняет дифференциальную диагностику этих состояний.  Ключевым моментом изучения в этом случае выступает вопрос о соотношении мышления и речи. Структура аномального развития в каждом случае имеет свои особенности, которые определяются ведущим нарушением в структуре дефекта. </a:t>
            </a:r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/>
              <a:t>	</a:t>
            </a:r>
            <a:r>
              <a:rPr lang="ru-RU" sz="2000" u="sng" dirty="0" smtClean="0"/>
              <a:t>При </a:t>
            </a:r>
            <a:r>
              <a:rPr lang="ru-RU" sz="2000" u="sng" dirty="0"/>
              <a:t>ОНР - это нарушение речевой деятельности, при ЗПР - нарушение познавательной сферы.</a:t>
            </a:r>
            <a:endParaRPr lang="ru-RU" sz="2000" dirty="0"/>
          </a:p>
        </p:txBody>
      </p:sp>
      <p:pic>
        <p:nvPicPr>
          <p:cNvPr id="5" name="Picture 2" descr="Выставка «Развитие речи для детей дошкольного возраста в условиях семьи и  детского сада» - Официальный сайт ВятГУ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9077" y1="6105" x2="20923" y2="1684"/>
                        <a14:foregroundMark x1="5692" y1="35158" x2="32615" y2="38105"/>
                        <a14:foregroundMark x1="2000" y1="69684" x2="15231" y2="74105"/>
                        <a14:foregroundMark x1="14308" y1="33053" x2="20923" y2="31789"/>
                        <a14:foregroundMark x1="67077" y1="83158" x2="65385" y2="86737"/>
                        <a14:foregroundMark x1="78462" y1="54947" x2="99077" y2="61474"/>
                        <a14:foregroundMark x1="82308" y1="82105" x2="85077" y2="95789"/>
                        <a14:foregroundMark x1="90462" y1="79789" x2="94308" y2="90105"/>
                        <a14:foregroundMark x1="5231" y1="65684" x2="30154" y2="62947"/>
                        <a14:foregroundMark x1="30769" y1="39368" x2="33077" y2="48632"/>
                        <a14:foregroundMark x1="12000" y1="44632" x2="15385" y2="56211"/>
                        <a14:foregroundMark x1="26308" y1="55789" x2="31846" y2="52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31" y="3789040"/>
            <a:ext cx="3799811" cy="277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59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88640"/>
            <a:ext cx="7356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Сравнительная характеристика нарушений развития детей с ЗПР и </a:t>
            </a:r>
            <a:r>
              <a:rPr lang="ru-RU" b="1" dirty="0" smtClean="0"/>
              <a:t>ОНР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073236"/>
              </p:ext>
            </p:extLst>
          </p:nvPr>
        </p:nvGraphicFramePr>
        <p:xfrm>
          <a:off x="251520" y="692696"/>
          <a:ext cx="8640960" cy="5608320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4950296"/>
                <a:gridCol w="3690664"/>
              </a:tblGrid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Задержка психического развития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Общее недоразвитие речи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103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</a:rPr>
                        <a:t>Незрелостью </a:t>
                      </a:r>
                      <a:r>
                        <a:rPr lang="ru-RU" sz="1600" b="0" dirty="0">
                          <a:effectLst/>
                        </a:rPr>
                        <a:t>сложных форм поведения, целенаправленной деятельности на фоне быстрой истощаемости, утомляемости, нарушенной работоспособности.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относительная нестойкость, высокие компенсаторные возможности;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в основе ЗПР – органическое заболевание ЦНС.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Характерны различные сложные расстройства, при которых у детей нарушено формирование всех компонентов речевой системы, относящихся к её звуковой и смысловой сторонам, при нормальном слухе и интеллекте.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103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Ощущение, восприятие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5350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страдает целостность восприятия;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замедленны процессы переработки информации;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общая пассивность восприятия (сложные задания подменяют лёгкими);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отсутствует целенаправленность, планомерность в обследовании объекта;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нарушено восприятие предметности и структурности (затрудняются в узнавании предметов, находящихся в непривычном ракурсе, на контурных и схематических изображениях);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нарушена ориентировка в пространстве.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отсутствует целенаправленность, планомерность в обследовании объекта;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нарушена ориентировка в пространстве.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059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401655"/>
              </p:ext>
            </p:extLst>
          </p:nvPr>
        </p:nvGraphicFramePr>
        <p:xfrm>
          <a:off x="251520" y="908720"/>
          <a:ext cx="8640960" cy="280416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4464496"/>
                <a:gridCol w="4176464"/>
              </a:tblGrid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Задержка психического развития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Общее недоразвитие </a:t>
                      </a:r>
                      <a:r>
                        <a:rPr lang="ru-RU" sz="1600" b="1" dirty="0" smtClean="0">
                          <a:effectLst/>
                        </a:rPr>
                        <a:t>речи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650654"/>
              </p:ext>
            </p:extLst>
          </p:nvPr>
        </p:nvGraphicFramePr>
        <p:xfrm>
          <a:off x="251520" y="1196752"/>
          <a:ext cx="8640959" cy="4767072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4464495"/>
                <a:gridCol w="4176464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Мышление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не равномерно развиваются виды мышления: выражено отставание в развитии словесно-логического мышления, ближе к уровню нормального развития наглядно-действенное мышление</a:t>
                      </a:r>
                      <a:r>
                        <a:rPr lang="ru-RU" sz="1600" b="0" dirty="0" smtClean="0">
                          <a:effectLst/>
                        </a:rPr>
                        <a:t>;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наглядно-образное мышление: большинству требуется многократное повторение задания. </a:t>
                      </a:r>
                      <a:endParaRPr lang="ru-RU" sz="1600" b="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нарушены динамические стороны мыслительных процессов</a:t>
                      </a:r>
                      <a:r>
                        <a:rPr lang="ru-RU" sz="1600" b="0" dirty="0" smtClean="0">
                          <a:effectLst/>
                        </a:rPr>
                        <a:t>.</a:t>
                      </a: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характерна ригидность мышления;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отстаёт в развитии наглядно-образная сфера мышления;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с трудом формируются логические операции анализ, синтез и сравнение;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затруднено обобщение явлений и признаков, классификация предметов;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суждения и умозаключения бедны, отрывочны, логически не связаны друг с другом;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затруднено решение простейших задач.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Познавательная деятельность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характерна низкая познавательная активность;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избегают интеллектуального напряжения вплоть до отказа от заданий.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в обычные сроки развивается интерес к игровой и предметной деятельности.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59632" y="188640"/>
            <a:ext cx="7356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Сравнительная характеристика нарушений развития детей с ЗПР и </a:t>
            </a:r>
            <a:r>
              <a:rPr lang="ru-RU" b="1" dirty="0" smtClean="0"/>
              <a:t>ОНР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901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935919"/>
              </p:ext>
            </p:extLst>
          </p:nvPr>
        </p:nvGraphicFramePr>
        <p:xfrm>
          <a:off x="179513" y="1021378"/>
          <a:ext cx="8640960" cy="280416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4464496"/>
                <a:gridCol w="4176464"/>
              </a:tblGrid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Задержка психического развития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Общее недоразвитие </a:t>
                      </a:r>
                      <a:r>
                        <a:rPr lang="ru-RU" sz="1600" b="1" dirty="0" smtClean="0">
                          <a:effectLst/>
                        </a:rPr>
                        <a:t>речи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034" marR="59034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567008"/>
              </p:ext>
            </p:extLst>
          </p:nvPr>
        </p:nvGraphicFramePr>
        <p:xfrm>
          <a:off x="179512" y="1268760"/>
          <a:ext cx="8640960" cy="4767072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4464496"/>
                <a:gridCol w="4176464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Внимание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неустойчивость (колебания) внимания;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сниженная концентрация;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снижение объёма, избирательности;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повышенная отвлекаемость;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сниженное распределение;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трудности в переключении с одного вида или найденного способа деятельности на другой.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недостаточная устойчивость внимания;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ограниченные возможности его распределения.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Память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снижен объём запоминания;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более низкий уровень продуктивности;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лучшее запоминание чего – то яркого, интересного; наглядного материала, чем вербального;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отсутствует активный поиск рациональных приёмов запоминания и воспроизведения;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отмечаются трудности в припоминании.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сохранна смысловая, логическая память;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снижена вербальная память, продуктивность запоминания;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характерна низкая активность припоминания;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Verdana"/>
                        <a:buChar char="-"/>
                      </a:pPr>
                      <a:r>
                        <a:rPr lang="ru-RU" sz="1600" b="0" dirty="0">
                          <a:effectLst/>
                        </a:rPr>
                        <a:t>сосредоточение и запоминание на непроизвольном уровне происходит значительно лучше.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59632" y="188640"/>
            <a:ext cx="7356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Сравнительная характеристика нарушений развития детей с ЗПР и </a:t>
            </a:r>
            <a:r>
              <a:rPr lang="ru-RU" b="1" dirty="0" smtClean="0"/>
              <a:t>ОНР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901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535</TotalTime>
  <Words>1313</Words>
  <Application>Microsoft Office PowerPoint</Application>
  <PresentationFormat>Экран (4:3)</PresentationFormat>
  <Paragraphs>163</Paragraphs>
  <Slides>15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Дифференциальная диагностика    детей с ЗПР и ОНР в соответствии с ФАОП ДО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Диагностика речевого развития детей от 4 до 6 лет.  Сравнительная характеристика речевых нарушений у детей с ЗПР и ОНР.</dc:title>
  <dc:creator>Alina</dc:creator>
  <cp:lastModifiedBy>2016</cp:lastModifiedBy>
  <cp:revision>152</cp:revision>
  <dcterms:created xsi:type="dcterms:W3CDTF">2022-08-27T07:55:07Z</dcterms:created>
  <dcterms:modified xsi:type="dcterms:W3CDTF">2023-08-27T18:14:18Z</dcterms:modified>
</cp:coreProperties>
</file>