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5143500" cx="9144000"/>
  <p:notesSz cx="6858000" cy="9144000"/>
  <p:embeddedFontLst>
    <p:embeddedFont>
      <p:font typeface="Montserrat"/>
      <p:regular r:id="rId10"/>
      <p:bold r:id="rId11"/>
      <p:italic r:id="rId12"/>
      <p:boldItalic r:id="rId13"/>
    </p:embeddedFont>
    <p:embeddedFont>
      <p:font typeface="Lato"/>
      <p:regular r:id="rId14"/>
      <p:bold r:id="rId15"/>
      <p:italic r:id="rId16"/>
      <p:boldItalic r:id="rId17"/>
    </p:embeddedFont>
    <p:embeddedFont>
      <p:font typeface="Montserrat ExtraBold"/>
      <p:bold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Montserrat-bold.fntdata"/><Relationship Id="rId10" Type="http://schemas.openxmlformats.org/officeDocument/2006/relationships/font" Target="fonts/Montserrat-regular.fntdata"/><Relationship Id="rId13" Type="http://schemas.openxmlformats.org/officeDocument/2006/relationships/font" Target="fonts/Montserrat-boldItalic.fntdata"/><Relationship Id="rId12" Type="http://schemas.openxmlformats.org/officeDocument/2006/relationships/font" Target="fonts/Montserrat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Lato-bold.fntdata"/><Relationship Id="rId14" Type="http://schemas.openxmlformats.org/officeDocument/2006/relationships/font" Target="fonts/Lato-regular.fntdata"/><Relationship Id="rId17" Type="http://schemas.openxmlformats.org/officeDocument/2006/relationships/font" Target="fonts/Lato-boldItalic.fntdata"/><Relationship Id="rId16" Type="http://schemas.openxmlformats.org/officeDocument/2006/relationships/font" Target="fonts/Lato-italic.fntdata"/><Relationship Id="rId5" Type="http://schemas.openxmlformats.org/officeDocument/2006/relationships/slide" Target="slides/slide1.xml"/><Relationship Id="rId19" Type="http://schemas.openxmlformats.org/officeDocument/2006/relationships/font" Target="fonts/MontserratExtraBold-boldItalic.fntdata"/><Relationship Id="rId6" Type="http://schemas.openxmlformats.org/officeDocument/2006/relationships/slide" Target="slides/slide2.xml"/><Relationship Id="rId18" Type="http://schemas.openxmlformats.org/officeDocument/2006/relationships/font" Target="fonts/MontserratExtraBold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40e6e2287f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40e6e2287f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40e6e2287f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40e6e2287f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40e6e2287f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40e6e2287f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40e6e2287f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40e6e2287f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focus">
    <p:bg>
      <p:bgPr>
        <a:solidFill>
          <a:srgbClr val="FF990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jpg"/><Relationship Id="rId4" Type="http://schemas.openxmlformats.org/officeDocument/2006/relationships/image" Target="../media/image8.jpg"/><Relationship Id="rId10" Type="http://schemas.openxmlformats.org/officeDocument/2006/relationships/hyperlink" Target="http://2015kallista.com/" TargetMode="External"/><Relationship Id="rId9" Type="http://schemas.openxmlformats.org/officeDocument/2006/relationships/image" Target="../media/image1.png"/><Relationship Id="rId5" Type="http://schemas.openxmlformats.org/officeDocument/2006/relationships/image" Target="../media/image6.jpg"/><Relationship Id="rId6" Type="http://schemas.openxmlformats.org/officeDocument/2006/relationships/image" Target="../media/image17.png"/><Relationship Id="rId7" Type="http://schemas.openxmlformats.org/officeDocument/2006/relationships/image" Target="../media/image7.jpg"/><Relationship Id="rId8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jpg"/><Relationship Id="rId4" Type="http://schemas.openxmlformats.org/officeDocument/2006/relationships/image" Target="../media/image9.jpg"/><Relationship Id="rId5" Type="http://schemas.openxmlformats.org/officeDocument/2006/relationships/hyperlink" Target="https://kfvideo.ru/index.php/ru/store" TargetMode="External"/><Relationship Id="rId6" Type="http://schemas.openxmlformats.org/officeDocument/2006/relationships/image" Target="../media/image5.jpg"/><Relationship Id="rId7" Type="http://schemas.openxmlformats.org/officeDocument/2006/relationships/hyperlink" Target="http://2015kallista.com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kfvideo.ru/" TargetMode="External"/><Relationship Id="rId4" Type="http://schemas.openxmlformats.org/officeDocument/2006/relationships/image" Target="../media/image20.png"/><Relationship Id="rId9" Type="http://schemas.openxmlformats.org/officeDocument/2006/relationships/image" Target="../media/image11.jpg"/><Relationship Id="rId5" Type="http://schemas.openxmlformats.org/officeDocument/2006/relationships/image" Target="../media/image14.jpg"/><Relationship Id="rId6" Type="http://schemas.openxmlformats.org/officeDocument/2006/relationships/hyperlink" Target="http://2015kallista.com/" TargetMode="External"/><Relationship Id="rId7" Type="http://schemas.openxmlformats.org/officeDocument/2006/relationships/image" Target="../media/image18.jpg"/><Relationship Id="rId8" Type="http://schemas.openxmlformats.org/officeDocument/2006/relationships/image" Target="../media/image1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g"/><Relationship Id="rId4" Type="http://schemas.openxmlformats.org/officeDocument/2006/relationships/hyperlink" Target="http://2015kallista.com/" TargetMode="External"/><Relationship Id="rId5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Relationship Id="rId4" Type="http://schemas.openxmlformats.org/officeDocument/2006/relationships/hyperlink" Target="http://2015kallista.com/" TargetMode="External"/><Relationship Id="rId5" Type="http://schemas.openxmlformats.org/officeDocument/2006/relationships/image" Target="../media/image2.jpg"/><Relationship Id="rId6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2425" y="3069900"/>
            <a:ext cx="990952" cy="140167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35" name="Google Shape;13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95725" y="3016900"/>
            <a:ext cx="1127352" cy="1594623"/>
          </a:xfrm>
          <a:prstGeom prst="rect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6" name="Google Shape;13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81722" y="2843699"/>
            <a:ext cx="1306173" cy="1847602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7" name="Google Shape;137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050" y="1287100"/>
            <a:ext cx="2116675" cy="16561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38" name="Google Shape;138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87900" y="2666276"/>
            <a:ext cx="1546299" cy="2187247"/>
          </a:xfrm>
          <a:prstGeom prst="rect">
            <a:avLst/>
          </a:prstGeom>
          <a:noFill/>
          <a:ln cap="flat" cmpd="sng" w="9525">
            <a:solidFill>
              <a:srgbClr val="00FFFF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39" name="Google Shape;139;p13"/>
          <p:cNvSpPr txBox="1"/>
          <p:nvPr>
            <p:ph type="ctrTitle"/>
          </p:nvPr>
        </p:nvSpPr>
        <p:spPr>
          <a:xfrm>
            <a:off x="2020425" y="84800"/>
            <a:ext cx="6126000" cy="25599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Montserrat ExtraBold"/>
                <a:ea typeface="Montserrat ExtraBold"/>
                <a:cs typeface="Montserrat ExtraBold"/>
                <a:sym typeface="Montserrat ExtraBold"/>
              </a:rPr>
              <a:t>Спортивные секции Зеленограда. </a:t>
            </a:r>
            <a:endParaRPr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>
                <a:latin typeface="Montserrat ExtraBold"/>
                <a:ea typeface="Montserrat ExtraBold"/>
                <a:cs typeface="Montserrat ExtraBold"/>
                <a:sym typeface="Montserrat ExtraBold"/>
              </a:rPr>
              <a:t>Единоборства для всех возрастов.</a:t>
            </a:r>
            <a:endParaRPr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13"/>
          <p:cNvSpPr txBox="1"/>
          <p:nvPr>
            <p:ph idx="1" type="subTitle"/>
          </p:nvPr>
        </p:nvSpPr>
        <p:spPr>
          <a:xfrm>
            <a:off x="5996525" y="2777450"/>
            <a:ext cx="2835900" cy="15012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Центр единоборств Каллиста может предложить для жителей Зеленограда и ближайших населённых пунктов, несколько спортивных направлений.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1" name="Google Shape;141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9048" y="3373850"/>
            <a:ext cx="1293053" cy="880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245175" y="619800"/>
            <a:ext cx="1815725" cy="1951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3"/>
          <p:cNvSpPr txBox="1"/>
          <p:nvPr/>
        </p:nvSpPr>
        <p:spPr>
          <a:xfrm>
            <a:off x="6506650" y="4216200"/>
            <a:ext cx="21168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rgbClr val="0000FF"/>
                </a:solidFill>
                <a:latin typeface="Montserrat ExtraBold"/>
                <a:ea typeface="Montserrat ExtraBold"/>
                <a:cs typeface="Montserrat ExtraBold"/>
                <a:sym typeface="Montserrat ExtraBold"/>
                <a:hlinkClick r:id="rId10"/>
              </a:rPr>
              <a:t>2015kallista.com</a:t>
            </a:r>
            <a:endParaRPr>
              <a:solidFill>
                <a:srgbClr val="0000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4"/>
          <p:cNvSpPr txBox="1"/>
          <p:nvPr>
            <p:ph type="title"/>
          </p:nvPr>
        </p:nvSpPr>
        <p:spPr>
          <a:xfrm>
            <a:off x="984550" y="393750"/>
            <a:ext cx="7894200" cy="6342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Зеленоград. Спортивные секции от 3 до 7 лет.</a:t>
            </a:r>
            <a:endParaRPr b="1"/>
          </a:p>
        </p:txBody>
      </p:sp>
      <p:sp>
        <p:nvSpPr>
          <p:cNvPr id="149" name="Google Shape;149;p14"/>
          <p:cNvSpPr txBox="1"/>
          <p:nvPr>
            <p:ph idx="1" type="body"/>
          </p:nvPr>
        </p:nvSpPr>
        <p:spPr>
          <a:xfrm>
            <a:off x="1061050" y="1027950"/>
            <a:ext cx="4839300" cy="16452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latin typeface="Montserrat"/>
                <a:ea typeface="Montserrat"/>
                <a:cs typeface="Montserrat"/>
                <a:sym typeface="Montserrat"/>
              </a:rPr>
              <a:t>Занятия для этого возраста проходят по следующим направлениям: детское игровое самбо, дзюдо, художественная гимнастика, ушу. В этом возрасте много игровых заданий и упражнений. Основная цель это вовлечение детей в мир спорта.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400"/>
          </a:p>
        </p:txBody>
      </p:sp>
      <p:pic>
        <p:nvPicPr>
          <p:cNvPr id="150" name="Google Shape;15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57525" y="887025"/>
            <a:ext cx="2694030" cy="3810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30900" y="2858750"/>
            <a:ext cx="3269352" cy="1839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5800" y="2858750"/>
            <a:ext cx="1839026" cy="1839026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4"/>
          <p:cNvSpPr txBox="1"/>
          <p:nvPr/>
        </p:nvSpPr>
        <p:spPr>
          <a:xfrm>
            <a:off x="538175" y="160700"/>
            <a:ext cx="1989600" cy="3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rgbClr val="0000FF"/>
                </a:solidFill>
                <a:latin typeface="Montserrat ExtraBold"/>
                <a:ea typeface="Montserrat ExtraBold"/>
                <a:cs typeface="Montserrat ExtraBold"/>
                <a:sym typeface="Montserrat ExtraBold"/>
                <a:hlinkClick r:id="rId7"/>
              </a:rPr>
              <a:t>2015kallista.com</a:t>
            </a:r>
            <a:endParaRPr>
              <a:solidFill>
                <a:srgbClr val="0000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54" name="Google Shape;154;p14"/>
          <p:cNvCxnSpPr/>
          <p:nvPr/>
        </p:nvCxnSpPr>
        <p:spPr>
          <a:xfrm>
            <a:off x="729475" y="4892100"/>
            <a:ext cx="7932600" cy="129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5" name="Google Shape;155;p14"/>
          <p:cNvSpPr txBox="1"/>
          <p:nvPr/>
        </p:nvSpPr>
        <p:spPr>
          <a:xfrm>
            <a:off x="2374625" y="199075"/>
            <a:ext cx="6376500" cy="3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/>
              <a:t>Зеленоград. Центр единоборств Каллиста. 8916-124-59-49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15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200" y="1306200"/>
            <a:ext cx="1890649" cy="1890649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5"/>
          <p:cNvSpPr txBox="1"/>
          <p:nvPr>
            <p:ph type="title"/>
          </p:nvPr>
        </p:nvSpPr>
        <p:spPr>
          <a:xfrm>
            <a:off x="770500" y="434725"/>
            <a:ext cx="8084100" cy="5142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Зеленоград. Спортивные секции от 8 до 12 лет.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162" name="Google Shape;162;p15"/>
          <p:cNvSpPr txBox="1"/>
          <p:nvPr>
            <p:ph idx="1" type="body"/>
          </p:nvPr>
        </p:nvSpPr>
        <p:spPr>
          <a:xfrm>
            <a:off x="1754700" y="1186550"/>
            <a:ext cx="4482300" cy="18579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latin typeface="Montserrat"/>
                <a:ea typeface="Montserrat"/>
                <a:cs typeface="Montserrat"/>
                <a:sym typeface="Montserrat"/>
              </a:rPr>
              <a:t>Занятия для этого возраста проходят по следующим направлениям: спортивное самбо, дзюдо, боевое самбо, кикбоксинг, ушу, самооборона. В этом возрасте начинается первая специализация, проводятся спортивные лагеря, появляются первые соревнования.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3" name="Google Shape;163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69275" y="887025"/>
            <a:ext cx="2692803" cy="3812398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5"/>
          <p:cNvSpPr txBox="1"/>
          <p:nvPr/>
        </p:nvSpPr>
        <p:spPr>
          <a:xfrm>
            <a:off x="766800" y="277200"/>
            <a:ext cx="23211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18000" spcFirstLastPara="1" rIns="91425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rgbClr val="0000FF"/>
                </a:solidFill>
                <a:latin typeface="Montserrat ExtraBold"/>
                <a:ea typeface="Montserrat ExtraBold"/>
                <a:cs typeface="Montserrat ExtraBold"/>
                <a:sym typeface="Montserrat ExtraBold"/>
                <a:hlinkClick r:id="rId6"/>
              </a:rPr>
              <a:t>2015kallista.com</a:t>
            </a:r>
            <a:endParaRPr/>
          </a:p>
        </p:txBody>
      </p:sp>
      <p:pic>
        <p:nvPicPr>
          <p:cNvPr id="165" name="Google Shape;165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2400" y="3196850"/>
            <a:ext cx="1890644" cy="1260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119248" y="3196850"/>
            <a:ext cx="1890644" cy="1260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076551" y="3196850"/>
            <a:ext cx="1890644" cy="1260455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15"/>
          <p:cNvSpPr txBox="1"/>
          <p:nvPr/>
        </p:nvSpPr>
        <p:spPr>
          <a:xfrm>
            <a:off x="2540425" y="313725"/>
            <a:ext cx="3876900" cy="242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18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/>
              <a:t>Зеленоград. Центр единоборств Каллиста. 8916-124-59-49</a:t>
            </a:r>
            <a:endParaRPr sz="1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6"/>
          <p:cNvSpPr txBox="1"/>
          <p:nvPr>
            <p:ph type="title"/>
          </p:nvPr>
        </p:nvSpPr>
        <p:spPr>
          <a:xfrm>
            <a:off x="770500" y="393750"/>
            <a:ext cx="8196600" cy="5652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Зеленоград. Спортивные секции от 13 до 17 лет.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174" name="Google Shape;174;p16"/>
          <p:cNvSpPr txBox="1"/>
          <p:nvPr>
            <p:ph idx="1" type="body"/>
          </p:nvPr>
        </p:nvSpPr>
        <p:spPr>
          <a:xfrm>
            <a:off x="958725" y="825450"/>
            <a:ext cx="4859100" cy="25890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latin typeface="Montserrat"/>
                <a:ea typeface="Montserrat"/>
                <a:cs typeface="Montserrat"/>
                <a:sym typeface="Montserrat"/>
              </a:rPr>
              <a:t>Занятия для этого возраста проходят по следующим направлениям: спортивное самбо, дзюдо, боевое самбо, кикбоксинг, бокс, грэпплинг, джиу-джитсу, смешанные единоборства, ушу, йога, самооборона.   В этом возрасте проходит углублённое изучение своего вида спорта. Активное выступление на соревнованиях российского и международного ранга. Выполнение разрядов и спортивных нормативов.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5" name="Google Shape;1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69275" y="887025"/>
            <a:ext cx="2692803" cy="3812398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16"/>
          <p:cNvSpPr txBox="1"/>
          <p:nvPr/>
        </p:nvSpPr>
        <p:spPr>
          <a:xfrm>
            <a:off x="729475" y="288225"/>
            <a:ext cx="1772700" cy="2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rgbClr val="0000FF"/>
                </a:solidFill>
                <a:latin typeface="Montserrat ExtraBold"/>
                <a:ea typeface="Montserrat ExtraBold"/>
                <a:cs typeface="Montserrat ExtraBold"/>
                <a:sym typeface="Montserrat ExtraBold"/>
                <a:hlinkClick r:id="rId4"/>
              </a:rPr>
              <a:t>2015kallista.com</a:t>
            </a:r>
            <a:endParaRPr/>
          </a:p>
        </p:txBody>
      </p:sp>
      <p:pic>
        <p:nvPicPr>
          <p:cNvPr id="177" name="Google Shape;177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0500" y="3490650"/>
            <a:ext cx="4756926" cy="11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6"/>
          <p:cNvSpPr txBox="1"/>
          <p:nvPr/>
        </p:nvSpPr>
        <p:spPr>
          <a:xfrm>
            <a:off x="2451150" y="237200"/>
            <a:ext cx="6223500" cy="2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/>
              <a:t>Зеленоград. Центр единоборств Каллиста. 8916-124-59-49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7"/>
          <p:cNvSpPr txBox="1"/>
          <p:nvPr>
            <p:ph type="title"/>
          </p:nvPr>
        </p:nvSpPr>
        <p:spPr>
          <a:xfrm>
            <a:off x="125000" y="393750"/>
            <a:ext cx="8914200" cy="5244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/>
              <a:t>Зеленоград. Спортивные секции от 18 лет и старше.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184" name="Google Shape;184;p17"/>
          <p:cNvSpPr txBox="1"/>
          <p:nvPr>
            <p:ph idx="1" type="body"/>
          </p:nvPr>
        </p:nvSpPr>
        <p:spPr>
          <a:xfrm>
            <a:off x="984550" y="826400"/>
            <a:ext cx="4858800" cy="29076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latin typeface="Montserrat"/>
                <a:ea typeface="Montserrat"/>
                <a:cs typeface="Montserrat"/>
                <a:sym typeface="Montserrat"/>
              </a:rPr>
              <a:t>Занятия для этого возраста проходят по следующим направлениям: спортивное самбо, дзюдо, боевое самбо, кикбоксинг, бокс, грэпплинг, джиу-джитсу, смешанные единоборства, ушу, йога, самооборона.  В этом возрасте большинство занимающихся тренируются для своего удовольствия, для поддержания спортивной формы. Некоторые спортсмены продолжают свою карьеру. Есть возможность участвовать в соревнованиях для ветеранов.</a:t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14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5" name="Google Shape;18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69275" y="887025"/>
            <a:ext cx="2692803" cy="3812398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7"/>
          <p:cNvSpPr txBox="1"/>
          <p:nvPr/>
        </p:nvSpPr>
        <p:spPr>
          <a:xfrm>
            <a:off x="742225" y="288225"/>
            <a:ext cx="1836300" cy="2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rgbClr val="0000FF"/>
                </a:solidFill>
                <a:latin typeface="Montserrat ExtraBold"/>
                <a:ea typeface="Montserrat ExtraBold"/>
                <a:cs typeface="Montserrat ExtraBold"/>
                <a:sym typeface="Montserrat ExtraBold"/>
                <a:hlinkClick r:id="rId4"/>
              </a:rPr>
              <a:t>2015kallista.com</a:t>
            </a:r>
            <a:endParaRPr/>
          </a:p>
        </p:txBody>
      </p:sp>
      <p:pic>
        <p:nvPicPr>
          <p:cNvPr id="187" name="Google Shape;187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3400" y="3480948"/>
            <a:ext cx="2219049" cy="121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88225" y="3515420"/>
            <a:ext cx="2219049" cy="121848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7"/>
          <p:cNvSpPr txBox="1"/>
          <p:nvPr/>
        </p:nvSpPr>
        <p:spPr>
          <a:xfrm>
            <a:off x="2438400" y="249800"/>
            <a:ext cx="6159900" cy="2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/>
              <a:t>Зеленоград. Центр единоборств Каллиста. 8916-124-59-49</a:t>
            </a:r>
            <a:endParaRPr sz="1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