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7" r:id="rId11"/>
    <p:sldId id="268" r:id="rId12"/>
    <p:sldId id="265" r:id="rId13"/>
    <p:sldId id="269" r:id="rId14"/>
    <p:sldId id="266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7" r:id="rId23"/>
    <p:sldId id="280" r:id="rId24"/>
    <p:sldId id="279" r:id="rId25"/>
    <p:sldId id="281" r:id="rId26"/>
    <p:sldId id="282" r:id="rId27"/>
    <p:sldId id="283" r:id="rId28"/>
    <p:sldId id="284" r:id="rId29"/>
    <p:sldId id="285" r:id="rId30"/>
    <p:sldId id="295" r:id="rId31"/>
    <p:sldId id="286" r:id="rId32"/>
    <p:sldId id="296" r:id="rId33"/>
    <p:sldId id="297" r:id="rId34"/>
    <p:sldId id="294" r:id="rId35"/>
    <p:sldId id="288" r:id="rId36"/>
    <p:sldId id="287" r:id="rId37"/>
    <p:sldId id="289" r:id="rId38"/>
    <p:sldId id="290" r:id="rId39"/>
    <p:sldId id="292" r:id="rId40"/>
    <p:sldId id="291" r:id="rId41"/>
    <p:sldId id="298" r:id="rId42"/>
    <p:sldId id="293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8901F-8BAC-4203-A541-E58A2D7692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258C1E-C47D-4AA8-A0E5-DC8AA41A10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342359-AD0D-4F19-BA66-82D30BF08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A19BF4-ACF4-40D8-BF0E-D0DE645AF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721F78-FFF2-45A2-8131-E5CE0B918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601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0509F2-5E26-4915-9F6B-0011443C6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D7BC94-5973-4533-9077-FB62F72E31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33B4DF-23A7-4C26-A857-A3AE6A0C5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BAD5B6-4486-40D9-9D1E-506107041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DBA09F-41C0-4F06-8416-E2E75980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141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92EC108-13F4-473D-B708-1207B9071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C8F4DC-CC0E-4365-949E-381225EF75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1C6496-3660-4E18-BB1B-C3B9A0F09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CC9881-DDB2-404A-99C7-E7F5C48FF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E1F39B-B20D-4E0E-A76A-48234B20C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796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50BC1-06B8-4B86-A5F5-E18ADCE81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8C9A77-7AB1-42D5-A453-C0D727A26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889433-8309-4A6B-8EFC-FAD228A6D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E076E8-FA48-44A7-8EFD-6A034006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78A1B7-7113-4576-9B6C-CCB630714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032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A64456-2957-43CF-B94D-6D40ABC6D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A8208E-AD59-44BF-B7D4-F4CAB7200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4EA4E6-5F5F-41DC-9766-47BBDC09F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B8E4AC-045E-4233-9149-25B78DD8F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F38E03-4CA7-40FB-AB90-E646BF06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94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F77B0-4A78-426B-B5F2-31459B835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C877BD-0322-44F2-9C42-83480A0A65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FA3E6B-2255-463E-A02D-85DEE66D1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24F2C8-66C8-4893-9EB5-DE595E26D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802011-9C57-41A2-B494-F371F94D7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62ED6E-648F-45E5-BA9B-6783FB875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7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8A0E9-14C4-4382-8764-235647F37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1B22C5-84C0-41F3-975A-C4A40469A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EFAE65-A608-4E1B-AE27-ACAF2E0DAA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2EB0CFF-4C77-43E2-81A7-8377C34716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5750146-FF5C-4158-A67A-41FF56C5DD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DF8A34E-5630-4E87-A590-32EA266A7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CCF9A4-3C7B-4904-B074-49FC883C0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2C59ED8-6B27-4CF6-8794-B8B6BAE71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87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D4B6B2-3E26-49FD-BB2B-509949A59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C065927-A52B-437D-A2E0-787898CFB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40F8786-1759-4ECC-946C-B9F210118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055C9C-9342-45C0-84FE-904C5D52B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07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27652A-116D-4DFF-BD13-2F059426A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62F6975-3789-4887-A7E0-4CB5E4F16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1BDCF2-4A49-4CFA-9E7B-6AE6FB9DF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227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B6A9F3-28C1-4F3E-BCC6-8E0CF8EAC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B3D94A-E8F3-4A1C-A2C0-3D80147D2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E00B3E-6354-41D5-9301-3D459EAA67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B9F396-0A54-4BBB-A142-2265AF6B8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F7D026-D60B-427F-B9C4-FC62D6392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D53257-3255-41C0-938A-E5C8D43C4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981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3F5DF-6D22-4FAC-93E2-AB7F29E30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BA10A4E-2F84-458D-AB38-AC5CEC70CF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5A5256-6B82-4D78-9D06-8DFA2CD1E2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BA78F5-34BE-4998-84C7-9B60B2264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81AB22-D70B-477F-8C8F-E7BC6E9E0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958ACE-0921-4B2A-8F93-5F9F0977F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977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AC1EE3-57E4-4677-A78E-761E38184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A07F96-54F3-432E-8CBB-124B7FD2F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BB9853-94C5-4331-88A2-9840F01BDE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4475E-FDEA-4200-BFB0-C340E48D095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A3F63B-C97F-470A-B9BB-3B4FA128C1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07E3DF-2177-4D0A-8F75-698C976ECF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89115-C01C-473E-82A8-AF662DE1DD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94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FDEADE-90A0-412E-AFA5-489F9CF3B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5330689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- Доброе утро! Садитесь!</a:t>
            </a: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Прозвенел, друзья, звонок,</a:t>
            </a: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Начинается урок,</a:t>
            </a: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Отдохнуть вы все успели? </a:t>
            </a: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А теперь вперед – за дело!</a:t>
            </a:r>
            <a:b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E7E2EE-6834-4D56-B581-8668D9A411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844059" y="5092504"/>
            <a:ext cx="450167" cy="1652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226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160103C-4950-453D-914B-F79E4CBC4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674845"/>
              </p:ext>
            </p:extLst>
          </p:nvPr>
        </p:nvGraphicFramePr>
        <p:xfrm>
          <a:off x="940526" y="1776549"/>
          <a:ext cx="11887200" cy="4807131"/>
        </p:xfrm>
        <a:graphic>
          <a:graphicData uri="http://schemas.openxmlformats.org/drawingml/2006/table">
            <a:tbl>
              <a:tblPr/>
              <a:tblGrid>
                <a:gridCol w="11887200">
                  <a:extLst>
                    <a:ext uri="{9D8B030D-6E8A-4147-A177-3AD203B41FA5}">
                      <a16:colId xmlns:a16="http://schemas.microsoft.com/office/drawing/2014/main" val="1972314613"/>
                    </a:ext>
                  </a:extLst>
                </a:gridCol>
              </a:tblGrid>
              <a:tr h="4807131">
                <a:tc>
                  <a:txBody>
                    <a:bodyPr/>
                    <a:lstStyle/>
                    <a:p>
                      <a:r>
                        <a:rPr lang="ru-RU" sz="4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Оказание первой помощи при ожоге.</a:t>
                      </a:r>
                      <a:endParaRPr lang="ru-RU" sz="4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ru-RU" sz="4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4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-Доставить в больницу.</a:t>
                      </a:r>
                    </a:p>
                    <a:p>
                      <a:r>
                        <a:rPr lang="ru-RU" sz="4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r>
                        <a:rPr lang="ru-RU" sz="4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Одежду обрезать в месте раны,</a:t>
                      </a:r>
                    </a:p>
                    <a:p>
                      <a:r>
                        <a:rPr lang="ru-RU" sz="4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-Наложить обезболивающую</a:t>
                      </a:r>
                    </a:p>
                    <a:p>
                      <a:r>
                        <a:rPr lang="ru-RU" sz="4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повязку.</a:t>
                      </a:r>
                    </a:p>
                    <a:p>
                      <a:r>
                        <a:rPr lang="ru-RU" sz="4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-Обеспечить обильное питьё.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01232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1AB3781F-63BD-48BF-A84C-BADA74B2F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806" y="475127"/>
            <a:ext cx="2937471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3.</a:t>
            </a:r>
            <a:endParaRPr kumimoji="0" lang="ru-RU" altLang="ru-RU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862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E19877-EE92-4BAC-91B4-04CBCD03C8FC}"/>
              </a:ext>
            </a:extLst>
          </p:cNvPr>
          <p:cNvSpPr txBox="1"/>
          <p:nvPr/>
        </p:nvSpPr>
        <p:spPr>
          <a:xfrm>
            <a:off x="757646" y="1619794"/>
            <a:ext cx="1193945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первой помощи при ожоге.</a:t>
            </a:r>
            <a:endParaRPr lang="ru-RU" sz="400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-Доставить в больницу-4</a:t>
            </a:r>
          </a:p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-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Одежду обрезать в месте раны-1</a:t>
            </a:r>
          </a:p>
          <a:p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-Наложить обезболивающую</a:t>
            </a:r>
          </a:p>
          <a:p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повязку-2</a:t>
            </a:r>
          </a:p>
          <a:p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-Обеспечить обильное питьё-3</a:t>
            </a:r>
          </a:p>
        </p:txBody>
      </p:sp>
    </p:spTree>
    <p:extLst>
      <p:ext uri="{BB962C8B-B14F-4D97-AF65-F5344CB8AC3E}">
        <p14:creationId xmlns:p14="http://schemas.microsoft.com/office/powerpoint/2010/main" val="3155628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4AC27F00-D041-4200-9D22-1224BA744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655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12424D-39B9-4B6E-9465-2792D668B774}"/>
              </a:ext>
            </a:extLst>
          </p:cNvPr>
          <p:cNvSpPr txBox="1"/>
          <p:nvPr/>
        </p:nvSpPr>
        <p:spPr>
          <a:xfrm>
            <a:off x="287384" y="888274"/>
            <a:ext cx="11260182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первой помощи при обморожении.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b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__Не растирать снегом, шерстью  -</a:t>
            </a:r>
          </a:p>
          <a:p>
            <a:pPr algn="l"/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 Повязка и тепло-</a:t>
            </a:r>
          </a:p>
          <a:p>
            <a:pPr algn="l"/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 При сильном обморожении доставить в больницу.</a:t>
            </a:r>
          </a:p>
          <a:p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 Согреть тело (тёплое помещение, горячее питьё)-</a:t>
            </a:r>
          </a:p>
          <a:p>
            <a:pPr algn="l"/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-Обмыть мылом повреждённые части-</a:t>
            </a:r>
          </a:p>
          <a:p>
            <a:br>
              <a:rPr lang="ru-RU" dirty="0"/>
            </a:br>
            <a:endParaRPr lang="ru-RU" dirty="0"/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228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1A3DC9-3072-4FB0-8475-E237E05B3520}"/>
              </a:ext>
            </a:extLst>
          </p:cNvPr>
          <p:cNvSpPr txBox="1"/>
          <p:nvPr/>
        </p:nvSpPr>
        <p:spPr>
          <a:xfrm>
            <a:off x="365760" y="731520"/>
            <a:ext cx="12148457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первой помощи при обморожении.</a:t>
            </a:r>
            <a:endParaRPr lang="ru-RU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b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__Не растирать снегом, шерстью -4</a:t>
            </a:r>
          </a:p>
          <a:p>
            <a:pPr algn="l"/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 Повязка и тепло-2</a:t>
            </a:r>
          </a:p>
          <a:p>
            <a:pPr algn="l"/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 При сильном обморожении доставить в больницу-5</a:t>
            </a:r>
          </a:p>
          <a:p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 Согреть тело (тёплое помещение, горячее питьё)-1</a:t>
            </a:r>
          </a:p>
          <a:p>
            <a:pPr algn="l"/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-Обмыть мылом повреждённые части-3</a:t>
            </a: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575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AC1F7E9F-499E-4401-BC3B-98104D4C8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9" y="0"/>
            <a:ext cx="113908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123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18252C44-C892-480E-BAED-2EE50F5A5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23" y="444137"/>
            <a:ext cx="11652068" cy="600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106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E48864E9-25FE-496E-BC94-0C9BF221B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09" y="261257"/>
            <a:ext cx="11547565" cy="629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5730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74EDE352-460A-4B7D-93F2-7C31AF151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28" y="339635"/>
            <a:ext cx="10293531" cy="651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130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84A6CE00-BF72-418A-8BB7-D573D64AF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0"/>
            <a:ext cx="12009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879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92609C8-3C39-452A-998D-BC9C7196E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71500"/>
            <a:ext cx="97536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6755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95A6D07-ED94-46E9-A7DF-68891096AEA2}"/>
              </a:ext>
            </a:extLst>
          </p:cNvPr>
          <p:cNvSpPr txBox="1"/>
          <p:nvPr/>
        </p:nvSpPr>
        <p:spPr>
          <a:xfrm>
            <a:off x="287383" y="522516"/>
            <a:ext cx="1089442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7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формировать знания о правилах поведения на воде и оказания первой медицинской помощи утопающему.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961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CC0661-4B9A-4A1A-B9A2-8FDEF9AF50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41568"/>
          </a:xfrm>
        </p:spPr>
        <p:txBody>
          <a:bodyPr/>
          <a:lstStyle/>
          <a:p>
            <a:r>
              <a:rPr lang="ru-RU" dirty="0" err="1"/>
              <a:t>Здача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2FE3D9-9B17-4722-8087-81EB5B1997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12571"/>
            <a:ext cx="9144000" cy="3553097"/>
          </a:xfrm>
        </p:spPr>
        <p:txBody>
          <a:bodyPr>
            <a:normAutofit/>
          </a:bodyPr>
          <a:lstStyle/>
          <a:p>
            <a:r>
              <a:rPr lang="ru-RU" sz="7800" dirty="0"/>
              <a:t>Узнать правила поведения на воде.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460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4EA5DD7E-3C14-482D-A143-CE445E1F2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1590675"/>
            <a:ext cx="6153150" cy="367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905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51D122F0-814E-497B-9C23-A8AD35515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6" y="0"/>
            <a:ext cx="112654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177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B4BC5822-8834-42CD-951D-3F68A4AC8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" y="0"/>
            <a:ext cx="119307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6644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5A03E2FD-2A38-4995-8558-CA82C9991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903" y="1306286"/>
            <a:ext cx="9210947" cy="535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984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>
            <a:extLst>
              <a:ext uri="{FF2B5EF4-FFF2-40B4-BE49-F238E27FC236}">
                <a16:creationId xmlns:a16="http://schemas.microsoft.com/office/drawing/2014/main" id="{A78900DB-6AFC-4925-A352-D4C919451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11" y="0"/>
            <a:ext cx="113908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5611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3A2184C0-384F-4C5E-AC78-A5A178FDF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4" y="0"/>
            <a:ext cx="11852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448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5D9D8FB2-A36F-4493-B9F9-7F8AAB65C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" y="0"/>
            <a:ext cx="119568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93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>
            <a:extLst>
              <a:ext uri="{FF2B5EF4-FFF2-40B4-BE49-F238E27FC236}">
                <a16:creationId xmlns:a16="http://schemas.microsoft.com/office/drawing/2014/main" id="{3D21F178-DFEC-4899-80D1-C48F94E22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" y="0"/>
            <a:ext cx="11747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80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1200F5E-8E45-4475-8FBB-878BC2113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95250"/>
            <a:ext cx="8810625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847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A26469-035D-4365-8379-114D55B11F84}"/>
              </a:ext>
            </a:extLst>
          </p:cNvPr>
          <p:cNvSpPr txBox="1"/>
          <p:nvPr/>
        </p:nvSpPr>
        <p:spPr>
          <a:xfrm>
            <a:off x="391886" y="627017"/>
            <a:ext cx="10946674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sz="2800" b="1" i="1" u="sng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Основные правила поведения у водоёмов: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купайтесь только в тех водоёмах, где это разрешено;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не заплывайте за буйки;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не прыгайте в воду вниз головой;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купайтесь только в трезвом виде;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надевайте головной убор, если находитесь в воде больше 15 минут (например, специальную шапочки для плавания);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не оставляйте детей без присмотра;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не приближайтесь к водному транспорту;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в прохладную погоду входите в воду постепенно: помочите ноги, оботрите тело водой и только потом окунайтесь;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не отплывайте далеко от берега на надувных лодках и матрасах; </a:t>
            </a:r>
          </a:p>
          <a:p>
            <a:pPr algn="l" fontAlgn="base"/>
            <a:r>
              <a:rPr lang="ru-RU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• если в воде у вас свело ногу, ущипните себя за неё несколько раз и позовите на помощь.</a:t>
            </a:r>
          </a:p>
        </p:txBody>
      </p:sp>
    </p:spTree>
    <p:extLst>
      <p:ext uri="{BB962C8B-B14F-4D97-AF65-F5344CB8AC3E}">
        <p14:creationId xmlns:p14="http://schemas.microsoft.com/office/powerpoint/2010/main" val="1087811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2A78F90F-F129-46B6-BB2D-5D94F822A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" y="571500"/>
            <a:ext cx="11260183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0683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F72EAA28-31FA-4074-8D76-4F17590CF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0"/>
            <a:ext cx="84089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462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extLst>
              <a:ext uri="{FF2B5EF4-FFF2-40B4-BE49-F238E27FC236}">
                <a16:creationId xmlns:a16="http://schemas.microsoft.com/office/drawing/2014/main" id="{9FC47DC5-ABE9-4947-9161-738A2AD8C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2480" y="709598"/>
            <a:ext cx="12984480" cy="614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5649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2EF169-E18E-4B79-B94B-449DB0594465}"/>
              </a:ext>
            </a:extLst>
          </p:cNvPr>
          <p:cNvSpPr txBox="1"/>
          <p:nvPr/>
        </p:nvSpPr>
        <p:spPr>
          <a:xfrm>
            <a:off x="1123406" y="287383"/>
            <a:ext cx="1050253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Первая</a:t>
            </a: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помощь</a:t>
            </a: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при </a:t>
            </a:r>
            <a:r>
              <a:rPr lang="ru-RU" sz="36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утоплении</a:t>
            </a: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-Проверьте наличие признаков жизни.</a:t>
            </a:r>
          </a:p>
          <a:p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Извлеките пострадавшего из воды. Тонущий человек хватается за все, что попадется под руку. -Положите пострадавшего животом на колено, чтобы голова была внизу. </a:t>
            </a:r>
          </a:p>
          <a:p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осторожны – подплывайте к нему сзади, держите за волосы или подмышки, держа лицо над поверхностью воды. </a:t>
            </a:r>
          </a:p>
          <a:p>
            <a:r>
              <a:rPr lang="ru-RU" sz="36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-Очистите ротовую полость от инородных тел (слизь, рвотные массы, водоросли).</a:t>
            </a:r>
          </a:p>
        </p:txBody>
      </p:sp>
    </p:spTree>
    <p:extLst>
      <p:ext uri="{BB962C8B-B14F-4D97-AF65-F5344CB8AC3E}">
        <p14:creationId xmlns:p14="http://schemas.microsoft.com/office/powerpoint/2010/main" val="38643908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3F2FAD-C281-4BBE-BD0A-765D3C7ABAFA}"/>
              </a:ext>
            </a:extLst>
          </p:cNvPr>
          <p:cNvSpPr txBox="1"/>
          <p:nvPr/>
        </p:nvSpPr>
        <p:spPr>
          <a:xfrm>
            <a:off x="209006" y="313509"/>
            <a:ext cx="1152144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Первая</a:t>
            </a:r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помощь</a:t>
            </a:r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при </a:t>
            </a:r>
            <a:r>
              <a:rPr lang="ru-RU" sz="4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утоплении</a:t>
            </a:r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1. Извлеките пострадавшего из воды. Тонущий человек хватается за все, что попадется под руку. Будьте осторожны – подплывайте к нему сзади, держите за волосы или подмышки, держа лицо над поверхностью воды. </a:t>
            </a:r>
          </a:p>
          <a:p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Положите пострадавшего животом на колено, чтобы голова была внизу. </a:t>
            </a:r>
          </a:p>
          <a:p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Очистите ротовую полость от инородных тел (слизь, рвотные массы, водоросли).</a:t>
            </a:r>
          </a:p>
          <a:p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Проверьте наличие признаков жизни.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1830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581461F6-BC6C-471C-9725-BC1EE7BBE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91" y="0"/>
            <a:ext cx="115911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4066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4E78E-533D-4902-AC1D-865EEB98F9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ПОМНИТЕ правила безопасности на воде!!!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87CC1B3-B2FC-4D75-BB2D-AFB57E8A56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4921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A9178-5A18-4572-A221-957530FA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727CF3-2232-4811-91E6-33E98C898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>
            <a:extLst>
              <a:ext uri="{FF2B5EF4-FFF2-40B4-BE49-F238E27FC236}">
                <a16:creationId xmlns:a16="http://schemas.microsoft.com/office/drawing/2014/main" id="{B2B1C97F-848C-4B99-8DB0-5F281DA02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25"/>
            <a:ext cx="12192000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8330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528F6-22EF-43E5-B8F3-2715019C9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Подведем итог урока:</a:t>
            </a:r>
            <a:br>
              <a:rPr lang="ru-RU" b="1" i="1" dirty="0"/>
            </a:b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- О чем мы сегодня говорили?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E41C646-EC5E-4DE8-AEC5-7884D4518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720386"/>
          </a:xfrm>
        </p:spPr>
        <p:txBody>
          <a:bodyPr>
            <a:normAutofit lnSpcReduction="10000"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Пригодятся ли полученные знания в вашей жизни?</a:t>
            </a:r>
          </a:p>
        </p:txBody>
      </p:sp>
    </p:spTree>
    <p:extLst>
      <p:ext uri="{BB962C8B-B14F-4D97-AF65-F5344CB8AC3E}">
        <p14:creationId xmlns:p14="http://schemas.microsoft.com/office/powerpoint/2010/main" val="3118064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B0366-3CBB-465F-A1A7-7A46EF1029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Ожог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7259B8-6795-4603-91AD-2B840EF9C4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C4E02CE-43F6-4203-8A49-ED5B3CC19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0"/>
            <a:ext cx="97536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7060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id="{F055776A-597D-4381-A84D-700EDE00C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879977" cy="734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0763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282850-9BF0-42E8-9548-BD0EEEE3A2F4}"/>
              </a:ext>
            </a:extLst>
          </p:cNvPr>
          <p:cNvSpPr txBox="1"/>
          <p:nvPr/>
        </p:nvSpPr>
        <p:spPr>
          <a:xfrm>
            <a:off x="966652" y="574766"/>
            <a:ext cx="1092054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Домашняя работа 			  подготовить доклад:</a:t>
            </a:r>
          </a:p>
          <a:p>
            <a:endParaRPr lang="ru-RU" sz="66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ru-RU" sz="6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«Помощь утопающему»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5774466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Спасибо за работу на уроке МОЛОДЦЫ! ">
            <a:extLst>
              <a:ext uri="{FF2B5EF4-FFF2-40B4-BE49-F238E27FC236}">
                <a16:creationId xmlns:a16="http://schemas.microsoft.com/office/drawing/2014/main" id="{8D0D4D6F-1E93-436E-9262-D41538ED1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287383"/>
            <a:ext cx="10633166" cy="616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764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1B34F649-F8BD-4478-B3D3-8BFF0BD1A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" y="209005"/>
            <a:ext cx="11730446" cy="629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921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F21AB66E-E224-464B-9266-BC815C09F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09" y="-1"/>
            <a:ext cx="11521440" cy="726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426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9D751682-AED1-4537-AB1B-DF7153FCB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3" y="0"/>
            <a:ext cx="11416937" cy="73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413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35AF587-33FB-4DF1-BA7A-65E32ED9A9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258844"/>
              </p:ext>
            </p:extLst>
          </p:nvPr>
        </p:nvGraphicFramePr>
        <p:xfrm>
          <a:off x="838200" y="548640"/>
          <a:ext cx="11153502" cy="7124598"/>
        </p:xfrm>
        <a:graphic>
          <a:graphicData uri="http://schemas.openxmlformats.org/drawingml/2006/table">
            <a:tbl>
              <a:tblPr/>
              <a:tblGrid>
                <a:gridCol w="3717834">
                  <a:extLst>
                    <a:ext uri="{9D8B030D-6E8A-4147-A177-3AD203B41FA5}">
                      <a16:colId xmlns:a16="http://schemas.microsoft.com/office/drawing/2014/main" val="2580081701"/>
                    </a:ext>
                  </a:extLst>
                </a:gridCol>
                <a:gridCol w="3717834">
                  <a:extLst>
                    <a:ext uri="{9D8B030D-6E8A-4147-A177-3AD203B41FA5}">
                      <a16:colId xmlns:a16="http://schemas.microsoft.com/office/drawing/2014/main" val="2979994074"/>
                    </a:ext>
                  </a:extLst>
                </a:gridCol>
                <a:gridCol w="3717834">
                  <a:extLst>
                    <a:ext uri="{9D8B030D-6E8A-4147-A177-3AD203B41FA5}">
                      <a16:colId xmlns:a16="http://schemas.microsoft.com/office/drawing/2014/main" val="428168173"/>
                    </a:ext>
                  </a:extLst>
                </a:gridCol>
              </a:tblGrid>
              <a:tr h="6268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несчастного случая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 anchor="ctr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Укажи соответствующие цифры</a:t>
                      </a:r>
                    </a:p>
                  </a:txBody>
                  <a:tcPr marL="73152" marR="73152" marT="66675" marB="66675" anchor="ctr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 возникновения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 anchor="ctr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543208"/>
                  </a:ext>
                </a:extLst>
              </a:tr>
              <a:tr h="1470558">
                <a:tc>
                  <a:txBody>
                    <a:bodyPr/>
                    <a:lstStyle/>
                    <a:p>
                      <a:pPr>
                        <a:buFont typeface="+mj-lt"/>
                        <a:buAutoNum type="arabicPeriod"/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Ожог</a:t>
                      </a:r>
                    </a:p>
                    <a:p>
                      <a:b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Повреждение тканей в результате воздействия низкой температуры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798863"/>
                  </a:ext>
                </a:extLst>
              </a:tr>
              <a:tr h="1048725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Солнечный удар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Воздействие на организм прямого солнечного излучения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244916"/>
                  </a:ext>
                </a:extLst>
              </a:tr>
              <a:tr h="1470558"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Обморожение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Болезненное состояние, возникшее в результате воздействия высокой температуры внешней среды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509658"/>
                  </a:ext>
                </a:extLst>
              </a:tr>
              <a:tr h="1470558"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Тепловой удар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Повреждение тканей, возникшее от теплового или химического воздействия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310082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98B019FC-03CC-405B-885A-E0A03DE6E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561198"/>
            <a:ext cx="129315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534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1A2F7E8-526D-4271-881C-DE919A957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330928"/>
              </p:ext>
            </p:extLst>
          </p:nvPr>
        </p:nvGraphicFramePr>
        <p:xfrm>
          <a:off x="235131" y="1459498"/>
          <a:ext cx="11338560" cy="5398504"/>
        </p:xfrm>
        <a:graphic>
          <a:graphicData uri="http://schemas.openxmlformats.org/drawingml/2006/table">
            <a:tbl>
              <a:tblPr/>
              <a:tblGrid>
                <a:gridCol w="3779520">
                  <a:extLst>
                    <a:ext uri="{9D8B030D-6E8A-4147-A177-3AD203B41FA5}">
                      <a16:colId xmlns:a16="http://schemas.microsoft.com/office/drawing/2014/main" val="3885390682"/>
                    </a:ext>
                  </a:extLst>
                </a:gridCol>
                <a:gridCol w="3779520">
                  <a:extLst>
                    <a:ext uri="{9D8B030D-6E8A-4147-A177-3AD203B41FA5}">
                      <a16:colId xmlns:a16="http://schemas.microsoft.com/office/drawing/2014/main" val="3436563890"/>
                    </a:ext>
                  </a:extLst>
                </a:gridCol>
                <a:gridCol w="3779520">
                  <a:extLst>
                    <a:ext uri="{9D8B030D-6E8A-4147-A177-3AD203B41FA5}">
                      <a16:colId xmlns:a16="http://schemas.microsoft.com/office/drawing/2014/main" val="2541580896"/>
                    </a:ext>
                  </a:extLst>
                </a:gridCol>
              </a:tblGrid>
              <a:tr h="519929"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solidFill>
                            <a:srgbClr val="000000"/>
                          </a:solidFill>
                          <a:effectLst/>
                        </a:rPr>
                        <a:t>Вид несчастного случая</a:t>
                      </a:r>
                      <a:endParaRPr lang="ru-RU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3152" marR="73152" marT="66675" marB="66675" anchor="ctr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Укажи соответствующие цифры</a:t>
                      </a:r>
                    </a:p>
                  </a:txBody>
                  <a:tcPr marL="73152" marR="73152" marT="66675" marB="66675" anchor="ctr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solidFill>
                            <a:srgbClr val="000000"/>
                          </a:solidFill>
                          <a:effectLst/>
                        </a:rPr>
                        <a:t>Причина возникновения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3152" marR="73152" marT="66675" marB="66675" anchor="ctr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54576"/>
                  </a:ext>
                </a:extLst>
              </a:tr>
              <a:tr h="1219644">
                <a:tc>
                  <a:txBody>
                    <a:bodyPr/>
                    <a:lstStyle/>
                    <a:p>
                      <a:pPr>
                        <a:buFont typeface="+mj-lt"/>
                        <a:buAutoNum type="arabicPeriod"/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Ожог</a:t>
                      </a:r>
                    </a:p>
                    <a:p>
                      <a:b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Повреждение тканей в результате воздействия низкой температуры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63677"/>
                  </a:ext>
                </a:extLst>
              </a:tr>
              <a:tr h="869785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Солнечный удар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Воздействие на организм прямого солнечного излучения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2004290"/>
                  </a:ext>
                </a:extLst>
              </a:tr>
              <a:tr h="1569502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Обморожение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Болезненное состояние, возникшее в результате воздействия высокой температуры внешней среды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971790"/>
                  </a:ext>
                </a:extLst>
              </a:tr>
              <a:tr h="1219644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Тепловой удар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Повреждение тканей, возникшее от теплового или химического воздействия</a:t>
                      </a:r>
                    </a:p>
                  </a:txBody>
                  <a:tcPr marL="73152" marR="73152" marT="66675" marB="66675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541614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2FCF316E-F2D1-4468-BBAA-378A90B18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31" y="1000425"/>
            <a:ext cx="9115697" cy="45907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6041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651</Words>
  <Application>Microsoft Office PowerPoint</Application>
  <PresentationFormat>Широкоэкранный</PresentationFormat>
  <Paragraphs>94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Arial</vt:lpstr>
      <vt:lpstr>Arial</vt:lpstr>
      <vt:lpstr>Calibri</vt:lpstr>
      <vt:lpstr>Calibri Light</vt:lpstr>
      <vt:lpstr>PT Sans</vt:lpstr>
      <vt:lpstr>Times New Roman</vt:lpstr>
      <vt:lpstr>Тема Office</vt:lpstr>
      <vt:lpstr>    - Доброе утро! Садитесь! Прозвенел, друзья, звонок, Начинается урок, Отдохнуть вы все успели?  А теперь вперед – за дело! </vt:lpstr>
      <vt:lpstr>Презентация PowerPoint</vt:lpstr>
      <vt:lpstr>Презентация PowerPoint</vt:lpstr>
      <vt:lpstr>Ожог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Здача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ПОМНИТЕ правила безопасности на воде!!!</vt:lpstr>
      <vt:lpstr>Презентация PowerPoint</vt:lpstr>
      <vt:lpstr>Подведем итог урока: - О чем мы сегодня говорили?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- Доброе утро! Садитесь! Прозвенел, друзья, звонок, Начинается урок, Отдохнуть вы все успели?  А теперь вперед – за дело! </dc:title>
  <dc:creator>дмитрий филатов</dc:creator>
  <cp:lastModifiedBy>дмитрий филатов</cp:lastModifiedBy>
  <cp:revision>2</cp:revision>
  <dcterms:created xsi:type="dcterms:W3CDTF">2022-04-28T12:03:31Z</dcterms:created>
  <dcterms:modified xsi:type="dcterms:W3CDTF">2022-04-28T14:48:52Z</dcterms:modified>
</cp:coreProperties>
</file>