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chemeClr val="accent2"/>
                </a:solidFill>
                <a:latin typeface="Times New Roman"/>
                <a:ea typeface="Times New Roman"/>
              </a:rPr>
              <a:t>Времена английских глаголов: 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rgbClr val="FFC000"/>
          </a:solidFill>
        </p:spPr>
        <p:txBody>
          <a:bodyPr/>
          <a:lstStyle/>
          <a:p>
            <a:pPr>
              <a:spcAft>
                <a:spcPts val="0"/>
              </a:spcAft>
            </a:pPr>
            <a:endParaRPr lang="en-US" dirty="0"/>
          </a:p>
          <a:p>
            <a:pPr>
              <a:spcAft>
                <a:spcPts val="0"/>
              </a:spcAft>
            </a:pPr>
            <a:endParaRPr lang="en-US" dirty="0"/>
          </a:p>
          <a:p>
            <a:pPr>
              <a:spcAft>
                <a:spcPts val="0"/>
              </a:spcAft>
            </a:pPr>
            <a:endParaRPr lang="en-US" dirty="0"/>
          </a:p>
          <a:p>
            <a:pPr>
              <a:spcAft>
                <a:spcPts val="0"/>
              </a:spcAft>
            </a:pPr>
            <a:endParaRPr lang="en-US" dirty="0"/>
          </a:p>
          <a:p>
            <a:pPr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Времена английских глаголов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5013176"/>
            <a:ext cx="3960440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Учитель английского языка</a:t>
            </a: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ГБОУ 201</a:t>
            </a: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Кудрявцева Е.А.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409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2927583"/>
              </p:ext>
            </p:extLst>
          </p:nvPr>
        </p:nvGraphicFramePr>
        <p:xfrm>
          <a:off x="107500" y="2"/>
          <a:ext cx="9036499" cy="6857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8394"/>
                <a:gridCol w="849431"/>
                <a:gridCol w="849431"/>
                <a:gridCol w="1355475"/>
                <a:gridCol w="849431"/>
                <a:gridCol w="1355475"/>
                <a:gridCol w="849431"/>
                <a:gridCol w="849431"/>
              </a:tblGrid>
              <a:tr h="274843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Simple (Indefinite)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24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утвердительные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вопросы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отрицания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24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do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does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do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does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not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48424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did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did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2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will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will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will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248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ключевые слова: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 Simple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usually, always, often, every day, never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84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 Simple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last week, yesterday, last month, days ago, the other day, long time ago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24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 Simple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soon, tomorrow, next Monday, in the future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653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примеры: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 Simple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Every day I go to school.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He always goes there as he works as a teacher.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Where do you usually go on hollidays?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65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 Simple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Yesterday we went to the cinema.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When I was young I usually lived in France.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What time did he get up this morning?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365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 Simple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I'll visit my aunt tomorrow.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Will you read this book?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He won't do this as he is too lazy.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1866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пояснения: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Времена группы </a:t>
                      </a:r>
                      <a:r>
                        <a:rPr lang="ru-RU" sz="1200" dirty="0" err="1">
                          <a:effectLst/>
                        </a:rPr>
                        <a:t>Simple</a:t>
                      </a:r>
                      <a:r>
                        <a:rPr lang="ru-RU" sz="1200" dirty="0">
                          <a:effectLst/>
                        </a:rPr>
                        <a:t> (</a:t>
                      </a:r>
                      <a:r>
                        <a:rPr lang="ru-RU" sz="1200" dirty="0" err="1">
                          <a:effectLst/>
                        </a:rPr>
                        <a:t>Indefinite</a:t>
                      </a:r>
                      <a:r>
                        <a:rPr lang="ru-RU" sz="1200" dirty="0">
                          <a:effectLst/>
                        </a:rPr>
                        <a:t>) по праву считаются самыми сложными из всех времён. Только представьте: в утвердительном предложении в настоящем и прошедшем времени мы не используем никаких вспомогательных глаголов, а в вопросе и отрицании они появляются из ниоткуда. Да ещё в настоящем нужно решать "</a:t>
                      </a:r>
                      <a:r>
                        <a:rPr lang="ru-RU" sz="1200" dirty="0" err="1">
                          <a:effectLst/>
                        </a:rPr>
                        <a:t>do</a:t>
                      </a:r>
                      <a:r>
                        <a:rPr lang="ru-RU" sz="1200" dirty="0">
                          <a:effectLst/>
                        </a:rPr>
                        <a:t>" или "</a:t>
                      </a:r>
                      <a:r>
                        <a:rPr lang="ru-RU" sz="1200" dirty="0" err="1">
                          <a:effectLst/>
                        </a:rPr>
                        <a:t>does</a:t>
                      </a:r>
                      <a:r>
                        <a:rPr lang="ru-RU" sz="1200" dirty="0">
                          <a:effectLst/>
                        </a:rPr>
                        <a:t>" использовать. Именно поэтому больше всего ошибок встречается в группе времён с обманчивым названием "</a:t>
                      </a:r>
                      <a:r>
                        <a:rPr lang="ru-RU" sz="1200" dirty="0" err="1">
                          <a:effectLst/>
                        </a:rPr>
                        <a:t>Simple</a:t>
                      </a:r>
                      <a:r>
                        <a:rPr lang="ru-RU" sz="1200" dirty="0">
                          <a:effectLst/>
                        </a:rPr>
                        <a:t>".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368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7669744"/>
              </p:ext>
            </p:extLst>
          </p:nvPr>
        </p:nvGraphicFramePr>
        <p:xfrm>
          <a:off x="1" y="-1"/>
          <a:ext cx="9111559" cy="6858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040"/>
                <a:gridCol w="820040"/>
                <a:gridCol w="2095658"/>
                <a:gridCol w="5375821"/>
              </a:tblGrid>
              <a:tr h="348293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29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утвердительные / вопросы / отрицания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614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have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has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34829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had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will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have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293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ключевые слова: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 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since, for, ever, never, just, already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34829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 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when we arrived, yesterday at four, before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34829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 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by the time, tomorrow at eight.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616142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примеры: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 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 have never seen her before.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We've just had lunch.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616142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 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 didn't know who she was. I'd never seen her before.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Had he already gone when you arrived?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616142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 Perfect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 film will already have started by the time we get to the cinema.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Next year they will have been married for 25 years.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</a:tr>
              <a:tr h="195538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пояснения: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Как правило, при переводе на русский язык мы отбрасываем вспомогательные глаголы за ненадобностью. Однако попытки их переводить, могут быть очень полезны для понимания употребления времён групп "</a:t>
                      </a:r>
                      <a:r>
                        <a:rPr lang="ru-RU" sz="1200" dirty="0" err="1">
                          <a:effectLst/>
                        </a:rPr>
                        <a:t>Continuous</a:t>
                      </a:r>
                      <a:r>
                        <a:rPr lang="ru-RU" sz="1200" dirty="0">
                          <a:effectLst/>
                        </a:rPr>
                        <a:t>" и "</a:t>
                      </a:r>
                      <a:r>
                        <a:rPr lang="ru-RU" sz="1200" dirty="0" err="1">
                          <a:effectLst/>
                        </a:rPr>
                        <a:t>Perfect</a:t>
                      </a:r>
                      <a:r>
                        <a:rPr lang="ru-RU" sz="1200" dirty="0">
                          <a:effectLst/>
                        </a:rPr>
                        <a:t>". Давайте попробуем:</a:t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ru-RU" sz="1200" dirty="0" err="1">
                          <a:effectLst/>
                        </a:rPr>
                        <a:t>I'm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sitting</a:t>
                      </a:r>
                      <a:r>
                        <a:rPr lang="ru-RU" sz="1200" dirty="0">
                          <a:effectLst/>
                        </a:rPr>
                        <a:t> - "я есть сидящий". </a:t>
                      </a:r>
                      <a:r>
                        <a:rPr lang="ru-RU" sz="1200" dirty="0" err="1">
                          <a:effectLst/>
                        </a:rPr>
                        <a:t>What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are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you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looking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for</a:t>
                      </a:r>
                      <a:r>
                        <a:rPr lang="ru-RU" sz="1200" dirty="0">
                          <a:effectLst/>
                        </a:rPr>
                        <a:t>? - "Что есть ты ищущий?"</a:t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ru-RU" sz="1200" dirty="0" err="1">
                          <a:effectLst/>
                        </a:rPr>
                        <a:t>I've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done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the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exercises</a:t>
                      </a:r>
                      <a:r>
                        <a:rPr lang="ru-RU" sz="1200" dirty="0">
                          <a:effectLst/>
                        </a:rPr>
                        <a:t> - "Я имею сделанными упражнения". </a:t>
                      </a:r>
                      <a:r>
                        <a:rPr lang="ru-RU" sz="1200" dirty="0" err="1">
                          <a:effectLst/>
                        </a:rPr>
                        <a:t>Have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you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ever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been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to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the</a:t>
                      </a:r>
                      <a:r>
                        <a:rPr lang="ru-RU" sz="1200" dirty="0">
                          <a:effectLst/>
                        </a:rPr>
                        <a:t> USA? - "Ты имел когда-нибудь побывать в США? (ты имеешь такой опыт?)"</a:t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ru-RU" sz="1200" dirty="0">
                          <a:effectLst/>
                        </a:rPr>
                        <a:t>Ну, как, помогает? Тренируйтесь и у вас всё получиться.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463" marR="27463" marT="27463" marB="2746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13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5473401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1520"/>
                <a:gridCol w="914400"/>
                <a:gridCol w="2011680"/>
                <a:gridCol w="640080"/>
                <a:gridCol w="4846320"/>
              </a:tblGrid>
              <a:tr h="395654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Perfect Continuous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65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утвердительные / вопросы / отрицания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10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have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has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been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V</a:t>
                      </a:r>
                      <a:r>
                        <a:rPr lang="ru-RU" sz="1000">
                          <a:effectLst/>
                        </a:rPr>
                        <a:t>ing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9565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had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6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will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have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104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ключевые слова: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Present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Perfect</a:t>
                      </a:r>
                      <a:r>
                        <a:rPr lang="ru-RU" sz="1200" dirty="0">
                          <a:effectLst/>
                        </a:rPr>
                        <a:t/>
                      </a:r>
                      <a:br>
                        <a:rPr lang="ru-RU" sz="1200" dirty="0">
                          <a:effectLst/>
                        </a:rPr>
                      </a:br>
                      <a:r>
                        <a:rPr lang="ru-RU" sz="1200" dirty="0" err="1">
                          <a:effectLst/>
                        </a:rPr>
                        <a:t>Continuous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how long, for, since, all day, before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9565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 Perfect Continuous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10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 Perfect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Continuous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104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примеры: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Present Perfect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Continuous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My hands are dirty. I've been repairing the car.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What have you been doing since we last met?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9565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Past Perfect Continuous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 ground was wet. It had been raining before.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9565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Future Perfect Continuous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Tomorrow I'll be tired as I'll have been working hard this evening.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1300005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пояснения: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Времена</a:t>
                      </a:r>
                      <a:r>
                        <a:rPr lang="en-US" sz="1200" dirty="0">
                          <a:effectLst/>
                        </a:rPr>
                        <a:t> "Past Perfect Continuous" </a:t>
                      </a:r>
                      <a:r>
                        <a:rPr lang="ru-RU" sz="1200" dirty="0">
                          <a:effectLst/>
                        </a:rPr>
                        <a:t>и</a:t>
                      </a:r>
                      <a:r>
                        <a:rPr lang="en-US" sz="1200" dirty="0">
                          <a:effectLst/>
                        </a:rPr>
                        <a:t> "Future Perfect Continuous" </a:t>
                      </a:r>
                      <a:r>
                        <a:rPr lang="ru-RU" sz="1200" dirty="0">
                          <a:effectLst/>
                        </a:rPr>
                        <a:t>встречаются довольно редко</a:t>
                      </a:r>
                      <a:r>
                        <a:rPr lang="en-US" sz="1200" dirty="0">
                          <a:effectLst/>
                        </a:rPr>
                        <a:t>. </a:t>
                      </a:r>
                      <a:r>
                        <a:rPr lang="ru-RU" sz="1200" dirty="0">
                          <a:effectLst/>
                        </a:rPr>
                        <a:t>Обычные пользователи английского языка стараются заменить их чем-нибудь более простым и приемлемым для ежедневного обихода. Однако понимание их может помочь вам разобраться в структуре образования времён английских глаголов в целом.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6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5996655"/>
              </p:ext>
            </p:extLst>
          </p:nvPr>
        </p:nvGraphicFramePr>
        <p:xfrm>
          <a:off x="-2" y="2"/>
          <a:ext cx="9144001" cy="69573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"/>
                <a:gridCol w="822960"/>
                <a:gridCol w="2194560"/>
                <a:gridCol w="5303521"/>
              </a:tblGrid>
              <a:tr h="295777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77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утвердительные / вопросы / отрицания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0185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Present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am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is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are 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900" dirty="0" err="1">
                          <a:effectLst/>
                        </a:rPr>
                        <a:t>V</a:t>
                      </a:r>
                      <a:r>
                        <a:rPr lang="ru-RU" sz="800" dirty="0" err="1">
                          <a:effectLst/>
                        </a:rPr>
                        <a:t>ing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52298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Past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was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were 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7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Future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will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be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777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ключевые слова: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Present 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still, at the moment, at present, this minute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29577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Past 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at six o'clock yesterday, when my father came, while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29577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Future 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when she arrives, at 7 next Monday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750185"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примеры: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Present 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We are sitting at the moment.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en-US" sz="1000">
                          <a:effectLst/>
                        </a:rPr>
                        <a:t>What are you doing under the table?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She isn't working at the moment.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52298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Past 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We were playing tennis when the rain started.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en-US" sz="1000">
                          <a:effectLst/>
                        </a:rPr>
                        <a:t>He was doing test while I was reading a book.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52298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Future Continuous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Will you be playing tennis when I come?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en-US" sz="1000">
                          <a:effectLst/>
                        </a:rPr>
                        <a:t>Tomorrow at six I'll be writing letters.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</a:tr>
              <a:tr h="211341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пояснения: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Я не зря сделал таблицы несколько неудобными на первый взгляд, постарался поместить все вспомогательные глаголы в одну колонку, "</a:t>
                      </a:r>
                      <a:r>
                        <a:rPr lang="ru-RU" sz="1000" dirty="0" err="1">
                          <a:effectLst/>
                        </a:rPr>
                        <a:t>will</a:t>
                      </a:r>
                      <a:r>
                        <a:rPr lang="ru-RU" sz="1000" dirty="0">
                          <a:effectLst/>
                        </a:rPr>
                        <a:t>" вынес отдельно от всего остального. Это всё было сделано только для того, чтобы дать вам понять, что у времён "</a:t>
                      </a:r>
                      <a:r>
                        <a:rPr lang="ru-RU" sz="1000" dirty="0" err="1">
                          <a:effectLst/>
                        </a:rPr>
                        <a:t>Continuous</a:t>
                      </a:r>
                      <a:r>
                        <a:rPr lang="ru-RU" sz="1000" dirty="0">
                          <a:effectLst/>
                        </a:rPr>
                        <a:t>" и "</a:t>
                      </a:r>
                      <a:r>
                        <a:rPr lang="ru-RU" sz="1000" dirty="0" err="1">
                          <a:effectLst/>
                        </a:rPr>
                        <a:t>Perfect</a:t>
                      </a:r>
                      <a:r>
                        <a:rPr lang="ru-RU" sz="1000" dirty="0">
                          <a:effectLst/>
                        </a:rPr>
                        <a:t>" вспомогательных глаголов, в сущности, только два: "</a:t>
                      </a:r>
                      <a:r>
                        <a:rPr lang="ru-RU" sz="1000" dirty="0" err="1">
                          <a:effectLst/>
                        </a:rPr>
                        <a:t>to</a:t>
                      </a: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1000" dirty="0" err="1">
                          <a:effectLst/>
                        </a:rPr>
                        <a:t>be</a:t>
                      </a:r>
                      <a:r>
                        <a:rPr lang="ru-RU" sz="1000" dirty="0">
                          <a:effectLst/>
                        </a:rPr>
                        <a:t>" и "</a:t>
                      </a:r>
                      <a:r>
                        <a:rPr lang="ru-RU" sz="1000" dirty="0" err="1">
                          <a:effectLst/>
                        </a:rPr>
                        <a:t>to</a:t>
                      </a: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1000" dirty="0" err="1">
                          <a:effectLst/>
                        </a:rPr>
                        <a:t>have</a:t>
                      </a:r>
                      <a:r>
                        <a:rPr lang="ru-RU" sz="1000" dirty="0">
                          <a:effectLst/>
                        </a:rPr>
                        <a:t>". Всевозможные "</a:t>
                      </a:r>
                      <a:r>
                        <a:rPr lang="ru-RU" sz="1000" dirty="0" err="1">
                          <a:effectLst/>
                        </a:rPr>
                        <a:t>am</a:t>
                      </a:r>
                      <a:r>
                        <a:rPr lang="ru-RU" sz="1000" dirty="0">
                          <a:effectLst/>
                        </a:rPr>
                        <a:t>","</a:t>
                      </a:r>
                      <a:r>
                        <a:rPr lang="ru-RU" sz="1000" dirty="0" err="1">
                          <a:effectLst/>
                        </a:rPr>
                        <a:t>were</a:t>
                      </a:r>
                      <a:r>
                        <a:rPr lang="ru-RU" sz="1000" dirty="0">
                          <a:effectLst/>
                        </a:rPr>
                        <a:t>" или "</a:t>
                      </a:r>
                      <a:r>
                        <a:rPr lang="ru-RU" sz="1000" dirty="0" err="1">
                          <a:effectLst/>
                        </a:rPr>
                        <a:t>had</a:t>
                      </a:r>
                      <a:r>
                        <a:rPr lang="ru-RU" sz="1000" dirty="0">
                          <a:effectLst/>
                        </a:rPr>
                        <a:t>" - это не более чем их формы. С осознанием этого понимать времена английских глаголов становиться на порядок легче.</a:t>
                      </a:r>
                      <a:br>
                        <a:rPr lang="ru-RU" sz="1000" dirty="0">
                          <a:effectLst/>
                        </a:rPr>
                      </a:br>
                      <a:r>
                        <a:rPr lang="ru-RU" sz="1000" dirty="0">
                          <a:effectLst/>
                        </a:rPr>
                        <a:t>При образовании вопросов и отрицаний ничего нового в этих временах не происходит, используется тот же вспомогательный, что был в утвердительном предложении, только может измениться порядок слов в предложении.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998" marR="22998" marT="22998" marB="22998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121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Microsoft Office PowerPoint</Application>
  <PresentationFormat>Экран (4:3)</PresentationFormat>
  <Paragraphs>126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Времена английских глаголов: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английских глаголов:  </dc:title>
  <dc:creator>Елена А. Кудрявцева</dc:creator>
  <cp:lastModifiedBy>Елена А. Кудрявцева</cp:lastModifiedBy>
  <cp:revision>1</cp:revision>
  <dcterms:created xsi:type="dcterms:W3CDTF">2023-10-02T15:25:04Z</dcterms:created>
  <dcterms:modified xsi:type="dcterms:W3CDTF">2023-10-02T15:34:22Z</dcterms:modified>
</cp:coreProperties>
</file>