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030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336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822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6849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105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653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2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787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502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698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21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256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10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912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89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57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79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74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64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  <p:sldLayoutId id="2147483926" r:id="rId13"/>
    <p:sldLayoutId id="2147483927" r:id="rId14"/>
    <p:sldLayoutId id="2147483928" r:id="rId15"/>
    <p:sldLayoutId id="2147483929" r:id="rId16"/>
    <p:sldLayoutId id="2147483930" r:id="rId17"/>
    <p:sldLayoutId id="2147483931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резентация проекта &quot;Я не знаю большей красоты, чем здоровье!&quot;">
            <a:extLst>
              <a:ext uri="{FF2B5EF4-FFF2-40B4-BE49-F238E27FC236}">
                <a16:creationId xmlns:a16="http://schemas.microsoft.com/office/drawing/2014/main" id="{3E185E20-0CDE-490C-A7CF-BD81CA9D1BC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04664"/>
            <a:ext cx="7920880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9901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4A844C3-6144-4C68-B7F6-D0C507D3E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47260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tg-Cyrl-TJ" sz="1900" dirty="0"/>
              <a:t>      </a:t>
            </a:r>
            <a:r>
              <a:rPr lang="tg-Cyrl-TJ" sz="1400" b="1" dirty="0">
                <a:solidFill>
                  <a:srgbClr val="FF0000"/>
                </a:solidFill>
              </a:rPr>
              <a:t>Человек</a:t>
            </a:r>
            <a:r>
              <a:rPr lang="tg-Cyrl-TJ" sz="1400" dirty="0"/>
              <a:t> не только </a:t>
            </a:r>
            <a:r>
              <a:rPr lang="tg-Cyrl-TJ" sz="1400" b="1" dirty="0">
                <a:solidFill>
                  <a:srgbClr val="FF0000"/>
                </a:solidFill>
              </a:rPr>
              <a:t>сам </a:t>
            </a:r>
            <a:r>
              <a:rPr lang="tg-Cyrl-TJ" sz="1400" dirty="0"/>
              <a:t>приспосабливается к </a:t>
            </a:r>
            <a:r>
              <a:rPr lang="tg-Cyrl-TJ" sz="1400" b="1" dirty="0">
                <a:solidFill>
                  <a:srgbClr val="FF0000"/>
                </a:solidFill>
              </a:rPr>
              <a:t>разнообразным</a:t>
            </a:r>
            <a:r>
              <a:rPr lang="tg-Cyrl-TJ" sz="1400" dirty="0"/>
              <a:t> условиям внешней среды, но и </a:t>
            </a:r>
            <a:r>
              <a:rPr lang="tg-Cyrl-TJ" sz="1400" b="1" dirty="0">
                <a:solidFill>
                  <a:srgbClr val="FF0000"/>
                </a:solidFill>
              </a:rPr>
              <a:t>приспосабливает</a:t>
            </a:r>
            <a:r>
              <a:rPr lang="tg-Cyrl-TJ" sz="1400" dirty="0"/>
              <a:t> ее к себе, </a:t>
            </a:r>
            <a:r>
              <a:rPr lang="tg-Cyrl-TJ" sz="1400" b="1" dirty="0">
                <a:solidFill>
                  <a:srgbClr val="FF0000"/>
                </a:solidFill>
              </a:rPr>
              <a:t>активно пребразуя. </a:t>
            </a:r>
            <a:r>
              <a:rPr lang="tg-Cyrl-TJ" sz="1400" dirty="0"/>
              <a:t>При этом </a:t>
            </a:r>
            <a:r>
              <a:rPr lang="tg-Cyrl-TJ" sz="1400" b="1" dirty="0">
                <a:solidFill>
                  <a:srgbClr val="FF0000"/>
                </a:solidFill>
              </a:rPr>
              <a:t>необходимо</a:t>
            </a:r>
            <a:r>
              <a:rPr lang="tg-Cyrl-TJ" sz="1400" dirty="0"/>
              <a:t> знать, </a:t>
            </a:r>
            <a:r>
              <a:rPr lang="tg-Cyrl-TJ" sz="1400" b="1" dirty="0">
                <a:solidFill>
                  <a:srgbClr val="FF0000"/>
                </a:solidFill>
              </a:rPr>
              <a:t>что в</a:t>
            </a:r>
            <a:r>
              <a:rPr lang="tg-Cyrl-TJ" sz="1400" dirty="0"/>
              <a:t> окружающей среде полезно для организама, а что вредно, какие </a:t>
            </a:r>
            <a:r>
              <a:rPr lang="tg-Cyrl-TJ" sz="1400" b="1" dirty="0">
                <a:solidFill>
                  <a:srgbClr val="FF0000"/>
                </a:solidFill>
              </a:rPr>
              <a:t>перобразования среды  благоприятны для здоровья, </a:t>
            </a:r>
            <a:r>
              <a:rPr lang="tg-Cyrl-TJ" sz="1400" dirty="0"/>
              <a:t>а какие неблагоприятны. Изучением всех вопросов занимается особая отрасть </a:t>
            </a:r>
            <a:r>
              <a:rPr lang="tg-Cyrl-TJ" sz="1400" b="1" dirty="0">
                <a:solidFill>
                  <a:srgbClr val="FF0000"/>
                </a:solidFill>
              </a:rPr>
              <a:t>медиуины-гигиена. </a:t>
            </a:r>
            <a:endParaRPr lang="ru-RU" sz="1400" b="1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tg-Cyrl-TJ" sz="1400" dirty="0"/>
              <a:t>       По характеру </a:t>
            </a:r>
            <a:r>
              <a:rPr lang="tg-Cyrl-TJ" sz="1400" b="1" dirty="0">
                <a:solidFill>
                  <a:srgbClr val="FF0000"/>
                </a:solidFill>
              </a:rPr>
              <a:t>воздействия на </a:t>
            </a:r>
            <a:r>
              <a:rPr lang="tg-Cyrl-TJ" sz="1400" dirty="0"/>
              <a:t>организм выделяют </a:t>
            </a:r>
            <a:r>
              <a:rPr lang="tg-Cyrl-TJ" sz="1400" b="1" dirty="0">
                <a:solidFill>
                  <a:srgbClr val="FF0000"/>
                </a:solidFill>
              </a:rPr>
              <a:t>три группы факторов серды.</a:t>
            </a:r>
            <a:r>
              <a:rPr lang="tg-Cyrl-TJ" sz="1400" dirty="0"/>
              <a:t> Первую группу составляют безусловно вредные для здороья факторы: </a:t>
            </a:r>
            <a:r>
              <a:rPr lang="tg-Cyrl-TJ" sz="1400" b="1" dirty="0">
                <a:solidFill>
                  <a:srgbClr val="FF0000"/>
                </a:solidFill>
              </a:rPr>
              <a:t>возбудители различных заболеваний</a:t>
            </a:r>
            <a:r>
              <a:rPr lang="tg-Cyrl-TJ" sz="1400" dirty="0"/>
              <a:t>, </a:t>
            </a:r>
            <a:r>
              <a:rPr lang="tg-Cyrl-TJ" sz="1400" b="1" dirty="0">
                <a:solidFill>
                  <a:srgbClr val="FF0000"/>
                </a:solidFill>
              </a:rPr>
              <a:t>ядовитые вещества</a:t>
            </a:r>
            <a:r>
              <a:rPr lang="tg-Cyrl-TJ" sz="1400" dirty="0"/>
              <a:t>, пыль во вдыхаемом воздухе. Ко второй группе относят безусловно </a:t>
            </a:r>
            <a:r>
              <a:rPr lang="tg-Cyrl-TJ" sz="1400" b="1" dirty="0">
                <a:solidFill>
                  <a:srgbClr val="FF0000"/>
                </a:solidFill>
              </a:rPr>
              <a:t>полезные факторы</a:t>
            </a:r>
            <a:r>
              <a:rPr lang="tg-Cyrl-TJ" sz="1400" dirty="0"/>
              <a:t>, например чистый </a:t>
            </a:r>
            <a:r>
              <a:rPr lang="tg-Cyrl-TJ" sz="1400" b="1" dirty="0">
                <a:solidFill>
                  <a:srgbClr val="FF0000"/>
                </a:solidFill>
              </a:rPr>
              <a:t>свежий воздух.</a:t>
            </a:r>
            <a:r>
              <a:rPr lang="tg-Cyrl-TJ" sz="1400" dirty="0"/>
              <a:t> В третью группу входят факторы, </a:t>
            </a:r>
            <a:r>
              <a:rPr lang="tg-Cyrl-TJ" sz="1400" b="1" dirty="0">
                <a:solidFill>
                  <a:srgbClr val="FF0000"/>
                </a:solidFill>
              </a:rPr>
              <a:t>которые</a:t>
            </a:r>
            <a:r>
              <a:rPr lang="tg-Cyrl-TJ" sz="1400" dirty="0"/>
              <a:t> могут быть и полезными и вредными, в </a:t>
            </a:r>
            <a:r>
              <a:rPr lang="tg-Cyrl-TJ" sz="1400" b="1" dirty="0">
                <a:solidFill>
                  <a:srgbClr val="FF0000"/>
                </a:solidFill>
              </a:rPr>
              <a:t>зависимоти </a:t>
            </a:r>
            <a:r>
              <a:rPr lang="tg-Cyrl-TJ" sz="1400" dirty="0"/>
              <a:t>от кого, </a:t>
            </a:r>
            <a:r>
              <a:rPr lang="tg-Cyrl-TJ" sz="1400" b="1" dirty="0">
                <a:solidFill>
                  <a:srgbClr val="FF0000"/>
                </a:solidFill>
              </a:rPr>
              <a:t>как человек их </a:t>
            </a:r>
            <a:r>
              <a:rPr lang="tg-Cyrl-TJ" sz="1400" dirty="0"/>
              <a:t>использует. </a:t>
            </a:r>
            <a:r>
              <a:rPr lang="tg-Cyrl-TJ" sz="1400" b="1" dirty="0">
                <a:solidFill>
                  <a:srgbClr val="FF0000"/>
                </a:solidFill>
              </a:rPr>
              <a:t>Например,</a:t>
            </a:r>
            <a:r>
              <a:rPr lang="tg-Cyrl-TJ" sz="1400" dirty="0"/>
              <a:t> солнечные </a:t>
            </a:r>
            <a:r>
              <a:rPr lang="tg-Cyrl-TJ" sz="1400" b="1" dirty="0">
                <a:solidFill>
                  <a:srgbClr val="FF0000"/>
                </a:solidFill>
              </a:rPr>
              <a:t>лучи,</a:t>
            </a:r>
            <a:r>
              <a:rPr lang="tg-Cyrl-TJ" sz="1400" dirty="0"/>
              <a:t> необходимые для нормальной деятельности организма, при немеренном их </a:t>
            </a:r>
            <a:r>
              <a:rPr lang="tg-Cyrl-TJ" sz="1400" b="1" dirty="0">
                <a:solidFill>
                  <a:srgbClr val="FF0000"/>
                </a:solidFill>
              </a:rPr>
              <a:t>использовании</a:t>
            </a:r>
            <a:r>
              <a:rPr lang="tg-Cyrl-TJ" sz="1400" dirty="0"/>
              <a:t> наносят </a:t>
            </a:r>
            <a:r>
              <a:rPr lang="tg-Cyrl-TJ" sz="1400" b="1" dirty="0">
                <a:solidFill>
                  <a:srgbClr val="FF0000"/>
                </a:solidFill>
              </a:rPr>
              <a:t>вред здоровью.</a:t>
            </a:r>
            <a:endParaRPr lang="ru-RU" sz="14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33AEC35-3C42-4268-B6A8-CCA1D1A3045E}"/>
              </a:ext>
            </a:extLst>
          </p:cNvPr>
          <p:cNvSpPr/>
          <p:nvPr/>
        </p:nvSpPr>
        <p:spPr>
          <a:xfrm>
            <a:off x="452734" y="106964"/>
            <a:ext cx="8705268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tg-Cyrl-TJ" sz="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tg-Cyrl-TJ" sz="36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Внешняя среда и здоровье человека</a:t>
            </a:r>
            <a:endParaRPr lang="ru-RU" sz="3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430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0B8FF-5306-492C-81F6-4ECDB7FA5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rmAutofit/>
          </a:bodyPr>
          <a:lstStyle/>
          <a:p>
            <a:pPr algn="ctr"/>
            <a:r>
              <a:rPr lang="tg-Cyrl-TJ" sz="28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Гигиена -наука о сохранении и укреплении здоровья.</a:t>
            </a:r>
            <a:endParaRPr lang="ru-RU" sz="2800" b="1" cap="none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43F11F-1B74-4A2B-A745-A96CD7C9B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400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tg-Cyrl-TJ" sz="1600" b="1" dirty="0">
                <a:solidFill>
                  <a:srgbClr val="FF0000"/>
                </a:solidFill>
              </a:rPr>
              <a:t>гигиена</a:t>
            </a:r>
            <a:r>
              <a:rPr lang="tg-Cyrl-TJ" sz="1600" dirty="0"/>
              <a:t> </a:t>
            </a:r>
            <a:r>
              <a:rPr lang="tg-Cyrl-TJ" sz="1600" b="1" cap="none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-</a:t>
            </a:r>
            <a:r>
              <a:rPr lang="tg-Cyrl-TJ" sz="1600" dirty="0"/>
              <a:t>сравнительно </a:t>
            </a:r>
            <a:r>
              <a:rPr lang="tg-Cyrl-TJ" sz="1600" b="1" dirty="0">
                <a:solidFill>
                  <a:srgbClr val="FF0000"/>
                </a:solidFill>
              </a:rPr>
              <a:t>молодая</a:t>
            </a:r>
            <a:r>
              <a:rPr lang="tg-Cyrl-TJ" sz="1600" dirty="0"/>
              <a:t> наука, хотя ее истоки уходят в глубокую старину. это </a:t>
            </a:r>
            <a:r>
              <a:rPr lang="tg-Cyrl-TJ" sz="1600" b="1" dirty="0">
                <a:solidFill>
                  <a:srgbClr val="FF0000"/>
                </a:solidFill>
              </a:rPr>
              <a:t>результат работы </a:t>
            </a:r>
            <a:r>
              <a:rPr lang="tg-Cyrl-TJ" sz="1600" dirty="0"/>
              <a:t>ученых и врачей, </a:t>
            </a:r>
            <a:r>
              <a:rPr lang="tg-Cyrl-TJ" sz="1600" b="1" dirty="0">
                <a:solidFill>
                  <a:srgbClr val="FF0000"/>
                </a:solidFill>
              </a:rPr>
              <a:t>заинтересованных </a:t>
            </a:r>
            <a:r>
              <a:rPr lang="tg-Cyrl-TJ" sz="1600" dirty="0"/>
              <a:t>в здоровье и благополочуии </a:t>
            </a:r>
            <a:r>
              <a:rPr lang="tg-Cyrl-TJ" sz="1600" b="1" dirty="0">
                <a:solidFill>
                  <a:srgbClr val="FF0000"/>
                </a:solidFill>
              </a:rPr>
              <a:t>людей.... еще до </a:t>
            </a:r>
            <a:r>
              <a:rPr lang="tg-Cyrl-TJ" sz="1600" dirty="0"/>
              <a:t>зарождения гигиены как самостоятельной науки древние  народы индии, китая, </a:t>
            </a:r>
            <a:r>
              <a:rPr lang="tg-Cyrl-TJ" sz="1600" b="1" dirty="0">
                <a:solidFill>
                  <a:srgbClr val="FF0000"/>
                </a:solidFill>
              </a:rPr>
              <a:t>египта и других стран знали </a:t>
            </a:r>
            <a:r>
              <a:rPr lang="tg-Cyrl-TJ" sz="1600" dirty="0"/>
              <a:t>простейшие правила пелупреждения некоторых инфекционных болезней и т.д. </a:t>
            </a:r>
            <a:r>
              <a:rPr lang="tg-Cyrl-TJ" sz="1600" b="1" dirty="0">
                <a:solidFill>
                  <a:srgbClr val="FF0000"/>
                </a:solidFill>
              </a:rPr>
              <a:t>гигиена как набор </a:t>
            </a:r>
            <a:r>
              <a:rPr lang="tg-Cyrl-TJ" sz="1600" dirty="0"/>
              <a:t>парктических рекомендаций, </a:t>
            </a:r>
            <a:r>
              <a:rPr lang="tg-Cyrl-TJ" sz="1600" b="1" dirty="0">
                <a:solidFill>
                  <a:srgbClr val="FF0000"/>
                </a:solidFill>
              </a:rPr>
              <a:t>обычаев</a:t>
            </a:r>
            <a:r>
              <a:rPr lang="tg-Cyrl-TJ" sz="1600" dirty="0"/>
              <a:t> и навыков существовала </a:t>
            </a:r>
            <a:r>
              <a:rPr lang="tg-Cyrl-TJ" sz="1600" b="1" dirty="0">
                <a:solidFill>
                  <a:srgbClr val="FF0000"/>
                </a:solidFill>
              </a:rPr>
              <a:t>в древнем риме, </a:t>
            </a:r>
            <a:r>
              <a:rPr lang="tg-Cyrl-TJ" sz="1600" dirty="0"/>
              <a:t>прославившемся своим водопроводом и общественными банями.</a:t>
            </a:r>
            <a:endParaRPr lang="ru-RU" sz="1600" dirty="0"/>
          </a:p>
          <a:p>
            <a:pPr algn="just">
              <a:lnSpc>
                <a:spcPct val="150000"/>
              </a:lnSpc>
            </a:pPr>
            <a:r>
              <a:rPr lang="tg-Cyrl-TJ" sz="1600" dirty="0"/>
              <a:t>	</a:t>
            </a:r>
            <a:r>
              <a:rPr lang="tg-Cyrl-TJ" sz="1600" b="1" dirty="0">
                <a:solidFill>
                  <a:srgbClr val="FF0000"/>
                </a:solidFill>
              </a:rPr>
              <a:t>Гигиенические рекомен</a:t>
            </a:r>
            <a:r>
              <a:rPr lang="tg-Cyrl-TJ" sz="1600" dirty="0"/>
              <a:t>дации поялялись </a:t>
            </a:r>
            <a:r>
              <a:rPr lang="tg-Cyrl-TJ" sz="1600" b="1" dirty="0">
                <a:solidFill>
                  <a:srgbClr val="FF0000"/>
                </a:solidFill>
              </a:rPr>
              <a:t>в процесс </a:t>
            </a:r>
            <a:r>
              <a:rPr lang="tg-Cyrl-TJ" sz="1600" dirty="0"/>
              <a:t>наблюдений, обобщения и передачи последующим поколениям </a:t>
            </a:r>
            <a:r>
              <a:rPr lang="tg-Cyrl-TJ" sz="1600" b="1" dirty="0">
                <a:solidFill>
                  <a:srgbClr val="FF0000"/>
                </a:solidFill>
              </a:rPr>
              <a:t>жизненного</a:t>
            </a:r>
            <a:r>
              <a:rPr lang="tg-Cyrl-TJ" sz="1600" dirty="0"/>
              <a:t> опыта. Так,  </a:t>
            </a:r>
            <a:r>
              <a:rPr lang="tg-Cyrl-TJ" sz="1600" b="1" dirty="0">
                <a:solidFill>
                  <a:srgbClr val="FF0000"/>
                </a:solidFill>
              </a:rPr>
              <a:t>по известному </a:t>
            </a:r>
            <a:r>
              <a:rPr lang="tg-Cyrl-TJ" sz="1600" dirty="0"/>
              <a:t>народному </a:t>
            </a:r>
            <a:r>
              <a:rPr lang="tg-Cyrl-TJ" sz="1600" b="1" dirty="0">
                <a:solidFill>
                  <a:srgbClr val="FF0000"/>
                </a:solidFill>
              </a:rPr>
              <a:t>обычаю на </a:t>
            </a:r>
            <a:r>
              <a:rPr lang="tg-Cyrl-TJ" sz="1600" dirty="0"/>
              <a:t>свадьбе молодоженам не дают спиртногою многие люди понимают </a:t>
            </a:r>
            <a:r>
              <a:rPr lang="tg-Cyrl-TJ" sz="1600" b="1" dirty="0">
                <a:solidFill>
                  <a:srgbClr val="FF0000"/>
                </a:solidFill>
              </a:rPr>
              <a:t>вредное действие алкоголя </a:t>
            </a:r>
            <a:r>
              <a:rPr lang="tg-Cyrl-TJ" sz="1600" dirty="0"/>
              <a:t>на потомство </a:t>
            </a:r>
            <a:r>
              <a:rPr lang="tg-Cyrl-TJ" sz="1600" b="1" dirty="0">
                <a:solidFill>
                  <a:srgbClr val="FF0000"/>
                </a:solidFill>
              </a:rPr>
              <a:t>не только </a:t>
            </a:r>
            <a:r>
              <a:rPr lang="tg-Cyrl-TJ" sz="1600" dirty="0"/>
              <a:t>при длительном, но и при </a:t>
            </a:r>
            <a:r>
              <a:rPr lang="tg-Cyrl-TJ" sz="1600" b="1" dirty="0">
                <a:solidFill>
                  <a:srgbClr val="FF0000"/>
                </a:solidFill>
              </a:rPr>
              <a:t>кратковременном его </a:t>
            </a:r>
            <a:r>
              <a:rPr lang="tg-Cyrl-TJ" sz="1600" dirty="0"/>
              <a:t>употреблении.</a:t>
            </a:r>
            <a:endParaRPr lang="ru-RU" sz="1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3905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26FE72-D429-4004-B764-D563DBB10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400600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tg-Cyrl-TJ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tg-Cyrl-TJ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гигиены-создание</a:t>
            </a:r>
            <a:r>
              <a:rPr lang="tg-Cyrl-TJ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наиболее благоприятных условий для нормального развития организма, для полного расцвета физических и </a:t>
            </a:r>
            <a:r>
              <a:rPr lang="tg-Cyrl-TJ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духовных сил человека</a:t>
            </a:r>
            <a:r>
              <a:rPr lang="tg-Cyrl-TJ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обеспечения условий высокопроизводительного труда и здорового быта людей. Для это необходимо, чтобы неблагоприятные факторы своевременно устранялись или же  </a:t>
            </a:r>
            <a:r>
              <a:rPr lang="tg-Cyrl-TJ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действие максимально </a:t>
            </a:r>
            <a:r>
              <a:rPr lang="tg-Cyrl-TJ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ослаблялось, а полезные факторы использовались с наибольшей полнотой и эффективностью.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tg-Cyrl-TJ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Гигиенисты призваны давать </a:t>
            </a:r>
            <a:r>
              <a:rPr lang="tg-Cyrl-TJ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научную оценку характеру влияния, степенивреда или пользы для человека тех или иных факторов окружающей среды. Учитывая особенности повеления и образа жизни человека, они разрабатывают правила и рекомендации, помогающие устранить </a:t>
            </a:r>
            <a:r>
              <a:rPr lang="tg-Cyrl-TJ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неблагоприятные воздействия</a:t>
            </a:r>
            <a:r>
              <a:rPr lang="tg-Cyrl-TJ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эффективно использовать полезные факторысреды. Гигиена опирается на знания, добытые другими науками и особенно такими науками о человеке, как анатомия и физиология.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F40B8E6-9E39-481A-B839-D1CFD33A4D69}"/>
              </a:ext>
            </a:extLst>
          </p:cNvPr>
          <p:cNvSpPr/>
          <p:nvPr/>
        </p:nvSpPr>
        <p:spPr>
          <a:xfrm>
            <a:off x="1403648" y="188640"/>
            <a:ext cx="59766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g-Cyrl-TJ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Задачи гигиены. 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042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авила личной гигиены и здоровья - презентация онлайн">
            <a:extLst>
              <a:ext uri="{FF2B5EF4-FFF2-40B4-BE49-F238E27FC236}">
                <a16:creationId xmlns:a16="http://schemas.microsoft.com/office/drawing/2014/main" id="{78798B64-C3D1-4A8F-9067-6DA7D03E0A07}"/>
              </a:ext>
            </a:extLst>
          </p:cNvPr>
          <p:cNvPicPr/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6652"/>
            <a:ext cx="8496943" cy="62646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2539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чная гигиена — залог здоровья». Официальный сайт Государственного  учреждения образования &quot;Горской детский сад Горецкого района&quot;">
            <a:extLst>
              <a:ext uri="{FF2B5EF4-FFF2-40B4-BE49-F238E27FC236}">
                <a16:creationId xmlns:a16="http://schemas.microsoft.com/office/drawing/2014/main" id="{0564C3D3-05ED-4D4D-A1BC-ACA00B81FD7A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09754" cy="626469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9291485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248</TotalTime>
  <Words>361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Times New Roman</vt:lpstr>
      <vt:lpstr>Tw Cen MT</vt:lpstr>
      <vt:lpstr>Капля</vt:lpstr>
      <vt:lpstr>Презентация PowerPoint</vt:lpstr>
      <vt:lpstr>Презентация PowerPoint</vt:lpstr>
      <vt:lpstr>Гигиена -наука о сохранении и укреплении здоровья.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КОРТИ ФАРОГИР</dc:title>
  <dc:creator>008</dc:creator>
  <cp:lastModifiedBy>lenovo</cp:lastModifiedBy>
  <cp:revision>41</cp:revision>
  <dcterms:created xsi:type="dcterms:W3CDTF">2023-03-18T06:29:42Z</dcterms:created>
  <dcterms:modified xsi:type="dcterms:W3CDTF">2023-10-02T15:18:16Z</dcterms:modified>
</cp:coreProperties>
</file>