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81" r:id="rId4"/>
    <p:sldId id="283" r:id="rId5"/>
    <p:sldId id="291" r:id="rId6"/>
    <p:sldId id="285" r:id="rId7"/>
    <p:sldId id="286" r:id="rId8"/>
    <p:sldId id="287" r:id="rId9"/>
    <p:sldId id="288" r:id="rId10"/>
    <p:sldId id="290" r:id="rId11"/>
    <p:sldId id="292" r:id="rId12"/>
    <p:sldId id="293" r:id="rId13"/>
    <p:sldId id="259" r:id="rId14"/>
    <p:sldId id="260" r:id="rId15"/>
    <p:sldId id="261" r:id="rId16"/>
    <p:sldId id="262" r:id="rId17"/>
    <p:sldId id="263" r:id="rId18"/>
    <p:sldId id="264" r:id="rId19"/>
    <p:sldId id="267" r:id="rId20"/>
    <p:sldId id="265" r:id="rId21"/>
    <p:sldId id="266" r:id="rId22"/>
    <p:sldId id="268" r:id="rId23"/>
    <p:sldId id="294" r:id="rId24"/>
    <p:sldId id="295" r:id="rId25"/>
    <p:sldId id="296" r:id="rId26"/>
    <p:sldId id="297" r:id="rId27"/>
    <p:sldId id="302" r:id="rId28"/>
    <p:sldId id="258" r:id="rId29"/>
    <p:sldId id="300" r:id="rId30"/>
    <p:sldId id="298" r:id="rId31"/>
    <p:sldId id="299" r:id="rId32"/>
    <p:sldId id="301" r:id="rId33"/>
    <p:sldId id="282" r:id="rId34"/>
    <p:sldId id="269" r:id="rId35"/>
    <p:sldId id="270" r:id="rId36"/>
    <p:sldId id="271" r:id="rId37"/>
    <p:sldId id="272" r:id="rId38"/>
    <p:sldId id="273" r:id="rId39"/>
    <p:sldId id="274" r:id="rId40"/>
    <p:sldId id="275" r:id="rId41"/>
    <p:sldId id="276" r:id="rId42"/>
    <p:sldId id="277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5008" autoAdjust="0"/>
    <p:restoredTop sz="94660"/>
  </p:normalViewPr>
  <p:slideViewPr>
    <p:cSldViewPr>
      <p:cViewPr varScale="1">
        <p:scale>
          <a:sx n="37" d="100"/>
          <a:sy n="37" d="100"/>
        </p:scale>
        <p:origin x="6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rchi.ru/photo/komlev/murom/images/090_2001-08-27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eng.namonitore.ru/uploads/catalog/bears/tri_belih_medvedya_i_iglu_600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b="1" dirty="0"/>
              <a:t>Жилые помещения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tx1"/>
                </a:solidFill>
              </a:rPr>
              <a:t>Виды жилых помещений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43108" y="4857760"/>
            <a:ext cx="5000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/>
              <a:t>осж</a:t>
            </a:r>
            <a:r>
              <a:rPr lang="ru-RU" dirty="0"/>
              <a:t> 5 КЛАСС.</a:t>
            </a:r>
          </a:p>
          <a:p>
            <a:r>
              <a:rPr lang="ru-RU" dirty="0"/>
              <a:t>Выполнила : Филатова Д.А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CEE49256-AC33-4F98-AD1B-35D020719D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800600" y="274638"/>
            <a:ext cx="3886200" cy="1143000"/>
          </a:xfrm>
        </p:spPr>
        <p:txBody>
          <a:bodyPr/>
          <a:lstStyle/>
          <a:p>
            <a:r>
              <a:rPr lang="ru-RU" altLang="ru-RU">
                <a:latin typeface="Georgia" panose="02040502050405020303" pitchFamily="18" charset="0"/>
              </a:rPr>
              <a:t>Мазанка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C7504A9F-2A5F-4D2F-AD06-6EACB28F9A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038600" y="1371600"/>
            <a:ext cx="4648200" cy="2438400"/>
          </a:xfrm>
        </p:spPr>
        <p:txBody>
          <a:bodyPr/>
          <a:lstStyle/>
          <a:p>
            <a:pPr marL="187325" indent="-76200" algn="ctr">
              <a:buFontTx/>
              <a:buNone/>
            </a:pPr>
            <a:r>
              <a:rPr lang="ru-RU" altLang="ru-RU" sz="2000" dirty="0">
                <a:solidFill>
                  <a:srgbClr val="000000"/>
                </a:solidFill>
                <a:latin typeface="Georgia" panose="02040502050405020303" pitchFamily="18" charset="0"/>
              </a:rPr>
              <a:t>Строились на основе тщательно подготовленного  каркаса </a:t>
            </a:r>
          </a:p>
          <a:p>
            <a:pPr marL="187325" indent="-76200" algn="ctr">
              <a:buFontTx/>
              <a:buNone/>
            </a:pPr>
            <a:r>
              <a:rPr lang="ru-RU" altLang="ru-RU" sz="2000" dirty="0">
                <a:solidFill>
                  <a:srgbClr val="000000"/>
                </a:solidFill>
                <a:latin typeface="Georgia" panose="02040502050405020303" pitchFamily="18" charset="0"/>
              </a:rPr>
              <a:t>из тонких веток, утеплённых прослойкой  из камыша, поверх которой накладывалась слой за слоем глина с соломой.</a:t>
            </a:r>
          </a:p>
        </p:txBody>
      </p:sp>
      <p:pic>
        <p:nvPicPr>
          <p:cNvPr id="14341" name="Picture 2" descr="Украинская мазанка.">
            <a:extLst>
              <a:ext uri="{FF2B5EF4-FFF2-40B4-BE49-F238E27FC236}">
                <a16:creationId xmlns:a16="http://schemas.microsoft.com/office/drawing/2014/main" id="{11618E4C-ED44-44E7-8FF9-36B901CE9F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609600"/>
            <a:ext cx="3527425" cy="367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6">
            <a:extLst>
              <a:ext uri="{FF2B5EF4-FFF2-40B4-BE49-F238E27FC236}">
                <a16:creationId xmlns:a16="http://schemas.microsoft.com/office/drawing/2014/main" id="{29DD73B9-AEE1-4095-810E-8D65493032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850" y="3716338"/>
            <a:ext cx="5010150" cy="3141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>
            <a:extLst>
              <a:ext uri="{FF2B5EF4-FFF2-40B4-BE49-F238E27FC236}">
                <a16:creationId xmlns:a16="http://schemas.microsoft.com/office/drawing/2014/main" id="{596C8B69-8A34-4D99-9A10-45B33CEA9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4095750" cy="302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5" name="Picture 5">
            <a:extLst>
              <a:ext uri="{FF2B5EF4-FFF2-40B4-BE49-F238E27FC236}">
                <a16:creationId xmlns:a16="http://schemas.microsoft.com/office/drawing/2014/main" id="{A843904C-B057-432E-AB3B-7ACFEFEE18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28600"/>
            <a:ext cx="4343400" cy="325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7" name="Picture 7" descr="https://encrypted-tbn1.gstatic.com/images?q=tbn:ANd9GcQnZgdc-YtauKEZwLk-wSTZln7ZquoLKWrwFYC75gev-UWMiYDsskaUmzltvw">
            <a:extLst>
              <a:ext uri="{FF2B5EF4-FFF2-40B4-BE49-F238E27FC236}">
                <a16:creationId xmlns:a16="http://schemas.microsoft.com/office/drawing/2014/main" id="{1361E51D-CA85-4B4F-A539-F0FDA082BA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505200"/>
            <a:ext cx="3429000" cy="3090863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8">
            <a:extLst>
              <a:ext uri="{FF2B5EF4-FFF2-40B4-BE49-F238E27FC236}">
                <a16:creationId xmlns:a16="http://schemas.microsoft.com/office/drawing/2014/main" id="{6350B26F-7318-4F82-9D91-CD4662D6E4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733800"/>
            <a:ext cx="3810000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C45720-60CD-49BB-8355-57138F6189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990601"/>
            <a:ext cx="7772400" cy="854223"/>
          </a:xfrm>
        </p:spPr>
        <p:txBody>
          <a:bodyPr>
            <a:normAutofit/>
          </a:bodyPr>
          <a:lstStyle/>
          <a:p>
            <a:r>
              <a:rPr lang="ru-RU" dirty="0"/>
              <a:t>Городская квартира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D056A2F-D119-4F8D-A1E4-5F04BDE27F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1844824"/>
            <a:ext cx="6584776" cy="46805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5" descr="copy_copy_copy_copy_copy_copy_copy_copy_copy_copy_copy_copy_copy_copy_copy_copy_copy_copy_copy_copy_copy_1.jpg">
            <a:extLst>
              <a:ext uri="{FF2B5EF4-FFF2-40B4-BE49-F238E27FC236}">
                <a16:creationId xmlns:a16="http://schemas.microsoft.com/office/drawing/2014/main" id="{3AAEE9B6-870F-4338-9BD5-BCAA1D83524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619672" y="2060848"/>
            <a:ext cx="5976664" cy="4392488"/>
          </a:xfrm>
        </p:spPr>
      </p:pic>
    </p:spTree>
    <p:extLst>
      <p:ext uri="{BB962C8B-B14F-4D97-AF65-F5344CB8AC3E}">
        <p14:creationId xmlns:p14="http://schemas.microsoft.com/office/powerpoint/2010/main" val="10651419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Прихожая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dirty="0"/>
              <a:t>Прихожей</a:t>
            </a:r>
            <a:r>
              <a:rPr lang="ru-RU" dirty="0"/>
              <a:t> или коридор называют помещение, расположенное после входа, в котором можно снять верхнюю одежду и обувь.</a:t>
            </a:r>
          </a:p>
        </p:txBody>
      </p:sp>
      <p:pic>
        <p:nvPicPr>
          <p:cNvPr id="5" name="Содержимое 4" descr="dizajn-prihozhej-11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43438" y="1488282"/>
            <a:ext cx="3929062" cy="4610099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Кухня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Кухня</a:t>
            </a:r>
            <a:r>
              <a:rPr lang="ru-RU" dirty="0"/>
              <a:t>  — помещение для приготовления пищи.</a:t>
            </a:r>
          </a:p>
          <a:p>
            <a:endParaRPr lang="ru-RU" dirty="0"/>
          </a:p>
          <a:p>
            <a:r>
              <a:rPr lang="ru-RU" dirty="0"/>
              <a:t>Кухня — важное помещение в доме. В современных квартирах как правило совмещена со столовой.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Содержимое 4" descr="bavy-blue-french-woven-barstools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429124" y="1785926"/>
            <a:ext cx="4493913" cy="3429024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Гостиная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Гостиная</a:t>
            </a:r>
            <a:r>
              <a:rPr lang="ru-RU" dirty="0"/>
              <a:t> – комната в доме, квартире, где принимают гостей. </a:t>
            </a:r>
          </a:p>
          <a:p>
            <a:endParaRPr lang="ru-RU" dirty="0"/>
          </a:p>
        </p:txBody>
      </p:sp>
      <p:pic>
        <p:nvPicPr>
          <p:cNvPr id="5" name="Содержимое 4" descr="9-29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857620" y="2786058"/>
            <a:ext cx="5084948" cy="3500462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Спальня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Спальня</a:t>
            </a:r>
            <a:r>
              <a:rPr lang="ru-RU" dirty="0"/>
              <a:t> (спальная комната) — место в доме для сна.</a:t>
            </a:r>
          </a:p>
        </p:txBody>
      </p:sp>
      <p:pic>
        <p:nvPicPr>
          <p:cNvPr id="5" name="Содержимое 4" descr="15111_original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993077" y="1857364"/>
            <a:ext cx="5048286" cy="3786214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Детская</a:t>
            </a:r>
            <a:r>
              <a:rPr lang="ru-RU" dirty="0"/>
              <a:t> – комната для детей.</a:t>
            </a:r>
            <a:br>
              <a:rPr lang="ru-RU" dirty="0"/>
            </a:br>
            <a:endParaRPr lang="ru-RU" dirty="0"/>
          </a:p>
        </p:txBody>
      </p:sp>
      <p:pic>
        <p:nvPicPr>
          <p:cNvPr id="5" name="Содержимое 4" descr="D-32-1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5720" y="1142984"/>
            <a:ext cx="4038600" cy="3028950"/>
          </a:xfrm>
        </p:spPr>
      </p:pic>
      <p:pic>
        <p:nvPicPr>
          <p:cNvPr id="6" name="Содержимое 5" descr="573de787c8e25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286248" y="3571876"/>
            <a:ext cx="4673678" cy="3043222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Кабинет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Кабинет</a:t>
            </a:r>
            <a:r>
              <a:rPr lang="ru-RU" dirty="0"/>
              <a:t> — рабочая комната в квартире, предназначенная для письменных занятий и интеллектуальной работы. </a:t>
            </a:r>
          </a:p>
          <a:p>
            <a:endParaRPr lang="ru-RU" dirty="0"/>
          </a:p>
        </p:txBody>
      </p:sp>
      <p:pic>
        <p:nvPicPr>
          <p:cNvPr id="5" name="Содержимое 4" descr="kab2-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429124" y="1928802"/>
            <a:ext cx="4691283" cy="3753027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Гардеробная комната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/>
              <a:t>Гардеробная комната</a:t>
            </a:r>
            <a:r>
              <a:rPr lang="ru-RU" dirty="0"/>
              <a:t> – пространство в каком-либо помещении, квартире или загородном доме, организованное специальным образом под удобное хранилище повседневной, сезонной одежды, обуви, постельных аксессуаров и даже некоторой мелкой бытовой техники.</a:t>
            </a:r>
          </a:p>
        </p:txBody>
      </p:sp>
      <p:pic>
        <p:nvPicPr>
          <p:cNvPr id="5" name="Содержимое 4" descr="traditional-closet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449144" y="1785926"/>
            <a:ext cx="4527349" cy="3786214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3DF68E0E-E20C-443A-9D06-ECCFEE3E54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>
                <a:latin typeface="Georgia" panose="02040502050405020303" pitchFamily="18" charset="0"/>
              </a:rPr>
              <a:t>Пещера </a:t>
            </a:r>
          </a:p>
        </p:txBody>
      </p:sp>
      <p:sp>
        <p:nvSpPr>
          <p:cNvPr id="7173" name="Rectangle 5">
            <a:extLst>
              <a:ext uri="{FF2B5EF4-FFF2-40B4-BE49-F238E27FC236}">
                <a16:creationId xmlns:a16="http://schemas.microsoft.com/office/drawing/2014/main" id="{4EC3FB0F-7EAB-4C13-B421-1A54AC44C7F3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5943600" y="2286000"/>
            <a:ext cx="3200400" cy="3840163"/>
          </a:xfrm>
        </p:spPr>
        <p:txBody>
          <a:bodyPr/>
          <a:lstStyle/>
          <a:p>
            <a:pPr marL="88900" indent="22225" algn="ctr">
              <a:buFontTx/>
              <a:buNone/>
            </a:pPr>
            <a:r>
              <a:rPr lang="ru-RU" altLang="ru-RU" sz="2000">
                <a:latin typeface="Georgia" panose="02040502050405020303" pitchFamily="18" charset="0"/>
              </a:rPr>
              <a:t>Пещера – это пустое пространство, которое постепенно образуется в горе под воздействием ветра, воды, колебаний температуры воздуха.</a:t>
            </a:r>
          </a:p>
        </p:txBody>
      </p:sp>
      <p:pic>
        <p:nvPicPr>
          <p:cNvPr id="7174" name="Picture 6">
            <a:extLst>
              <a:ext uri="{FF2B5EF4-FFF2-40B4-BE49-F238E27FC236}">
                <a16:creationId xmlns:a16="http://schemas.microsoft.com/office/drawing/2014/main" id="{588506CF-8346-4016-8819-B1FAD18A3B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54864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Ванная комната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ru-RU" b="1" dirty="0"/>
              <a:t>Ванная комната</a:t>
            </a:r>
            <a:r>
              <a:rPr lang="ru-RU" dirty="0"/>
              <a:t> — помещение в квартире или жилом доме, предназначенное для купания или принятия душа. </a:t>
            </a:r>
          </a:p>
        </p:txBody>
      </p:sp>
      <p:pic>
        <p:nvPicPr>
          <p:cNvPr id="5" name="Содержимое 4" descr="Foto-malenkoj-vannoj-komnaty-v-postelnyh-tonah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48199" y="2071678"/>
            <a:ext cx="4407971" cy="3305978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Санузел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ru-RU" b="1" dirty="0"/>
              <a:t>Санузел</a:t>
            </a:r>
            <a:r>
              <a:rPr lang="ru-RU" dirty="0"/>
              <a:t> (</a:t>
            </a:r>
            <a:r>
              <a:rPr lang="ru-RU" i="1" dirty="0"/>
              <a:t>санитарный узел</a:t>
            </a:r>
            <a:r>
              <a:rPr lang="ru-RU" dirty="0"/>
              <a:t>) — помещение, где человек может справить свои естественные физиологические потребности и привести себя в порядок после данной процедуры. </a:t>
            </a:r>
          </a:p>
        </p:txBody>
      </p:sp>
      <p:pic>
        <p:nvPicPr>
          <p:cNvPr id="5" name="Содержимое 4" descr="b99b2f086eb3db103d37afd44ccd5046--cloakroom-ideas-bathroom-ideas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921250" y="1815277"/>
            <a:ext cx="3794154" cy="3794154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Балкон, лоджия.</a:t>
            </a:r>
          </a:p>
        </p:txBody>
      </p:sp>
      <p:pic>
        <p:nvPicPr>
          <p:cNvPr id="5" name="Содержимое 4" descr="kovanye_balkony_057-1-650x488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2347153"/>
            <a:ext cx="4038600" cy="3032057"/>
          </a:xfrm>
        </p:spPr>
      </p:pic>
      <p:pic>
        <p:nvPicPr>
          <p:cNvPr id="6" name="Содержимое 5" descr="lodzhiya_i_balkon_v_chem_raznica_2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2333430"/>
            <a:ext cx="4138642" cy="2987291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C7EF47-C122-4A1E-B81B-2DB7FB7A71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886543"/>
          </a:xfrm>
        </p:spPr>
        <p:txBody>
          <a:bodyPr/>
          <a:lstStyle/>
          <a:p>
            <a:r>
              <a:rPr lang="ru-RU" dirty="0"/>
              <a:t>Однокомнатная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40221DD-433C-425F-81E2-B31C395C28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F2DC427-86E8-4D13-A69A-0E736796D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36" y="1219200"/>
            <a:ext cx="7754064" cy="487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5327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C2C3EE-426D-4F85-ABDF-EDD1B9E25A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458347"/>
            <a:ext cx="7772400" cy="760853"/>
          </a:xfrm>
        </p:spPr>
        <p:txBody>
          <a:bodyPr>
            <a:normAutofit fontScale="90000"/>
          </a:bodyPr>
          <a:lstStyle/>
          <a:p>
            <a:r>
              <a:rPr lang="ru-RU" dirty="0"/>
              <a:t>двухкомнатная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A90D7DB-53E5-4332-A0EE-F3A792BA9E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574A04B-7A9D-4CAF-B8FB-B85D52DEEE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9144000" cy="513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2384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944102-3E95-4533-8D99-5FAB71155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747565"/>
            <a:ext cx="7772400" cy="809227"/>
          </a:xfrm>
        </p:spPr>
        <p:txBody>
          <a:bodyPr/>
          <a:lstStyle/>
          <a:p>
            <a:r>
              <a:rPr lang="ru-RU" dirty="0"/>
              <a:t>трёхкомнатная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3B14AEC-883E-477B-A628-A4F45BAE77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C993972-ED3E-461C-B09B-4E2C586469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556792"/>
            <a:ext cx="7772400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4833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84EE6E-3E66-4B9E-9C5B-417B08E8C0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838199"/>
          </a:xfrm>
        </p:spPr>
        <p:txBody>
          <a:bodyPr/>
          <a:lstStyle/>
          <a:p>
            <a:r>
              <a:rPr lang="ru-RU" dirty="0"/>
              <a:t>Деревенский дом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8D384C1-D402-4735-AB58-1B8B41E4B0A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CE6C5A9-555A-4324-B64B-A203FAD68D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9200"/>
            <a:ext cx="9144000" cy="525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44828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6" name="Rectangle 6">
            <a:extLst>
              <a:ext uri="{FF2B5EF4-FFF2-40B4-BE49-F238E27FC236}">
                <a16:creationId xmlns:a16="http://schemas.microsoft.com/office/drawing/2014/main" id="{CEEE47AD-942A-4BE2-895F-CE36CD41DC1D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724400" y="609600"/>
            <a:ext cx="4419600" cy="2362200"/>
          </a:xfrm>
        </p:spPr>
        <p:txBody>
          <a:bodyPr/>
          <a:lstStyle/>
          <a:p>
            <a:r>
              <a:rPr lang="ru-RU" altLang="ru-RU" sz="2800" dirty="0">
                <a:latin typeface="Georgia" panose="02040502050405020303" pitchFamily="18" charset="0"/>
              </a:rPr>
              <a:t>Где изображён город, </a:t>
            </a:r>
            <a:br>
              <a:rPr lang="ru-RU" altLang="ru-RU" sz="2800" dirty="0">
                <a:latin typeface="Georgia" panose="02040502050405020303" pitchFamily="18" charset="0"/>
              </a:rPr>
            </a:br>
            <a:r>
              <a:rPr lang="ru-RU" altLang="ru-RU" sz="2800" dirty="0">
                <a:latin typeface="Georgia" panose="02040502050405020303" pitchFamily="18" charset="0"/>
              </a:rPr>
              <a:t>а где село? </a:t>
            </a:r>
            <a:br>
              <a:rPr lang="ru-RU" altLang="ru-RU" sz="2800" dirty="0">
                <a:latin typeface="Georgia" panose="02040502050405020303" pitchFamily="18" charset="0"/>
              </a:rPr>
            </a:br>
            <a:r>
              <a:rPr lang="ru-RU" altLang="ru-RU" sz="2800" dirty="0">
                <a:latin typeface="Georgia" panose="02040502050405020303" pitchFamily="18" charset="0"/>
              </a:rPr>
              <a:t>Почему ты так думаешь?</a:t>
            </a:r>
          </a:p>
        </p:txBody>
      </p:sp>
      <p:pic>
        <p:nvPicPr>
          <p:cNvPr id="25610" name="Picture 10">
            <a:extLst>
              <a:ext uri="{FF2B5EF4-FFF2-40B4-BE49-F238E27FC236}">
                <a16:creationId xmlns:a16="http://schemas.microsoft.com/office/drawing/2014/main" id="{D389CAA2-2628-4900-A2F3-73E005268B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6800"/>
            <a:ext cx="42672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2" name="Picture 12">
            <a:extLst>
              <a:ext uri="{FF2B5EF4-FFF2-40B4-BE49-F238E27FC236}">
                <a16:creationId xmlns:a16="http://schemas.microsoft.com/office/drawing/2014/main" id="{E173C817-A850-4E7F-8D3C-941814CEDE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609975"/>
            <a:ext cx="4800600" cy="324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Жилищами человека являются:</a:t>
            </a:r>
            <a:br>
              <a:rPr lang="ru-RU" dirty="0"/>
            </a:br>
            <a:r>
              <a:rPr lang="ru-RU" dirty="0"/>
              <a:t> дом, квартира, общежитие.</a:t>
            </a:r>
          </a:p>
        </p:txBody>
      </p:sp>
      <p:pic>
        <p:nvPicPr>
          <p:cNvPr id="5" name="Содержимое 4" descr="22_0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76250" y="2529681"/>
            <a:ext cx="4000500" cy="2667000"/>
          </a:xfrm>
        </p:spPr>
      </p:pic>
      <p:pic>
        <p:nvPicPr>
          <p:cNvPr id="6" name="Содержимое 5" descr="copy_copy_copy_copy_copy_copy_copy_copy_copy_copy_copy_copy_copy_copy_copy_copy_copy_copy_copy_copy_copy_1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175250" y="2872581"/>
            <a:ext cx="2984500" cy="1981200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348A5A-0F4B-470D-A849-019CD0DF1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Дом, общежитие, квартира</a:t>
            </a:r>
          </a:p>
        </p:txBody>
      </p:sp>
      <p:pic>
        <p:nvPicPr>
          <p:cNvPr id="6" name="Содержимое 4">
            <a:extLst>
              <a:ext uri="{FF2B5EF4-FFF2-40B4-BE49-F238E27FC236}">
                <a16:creationId xmlns:a16="http://schemas.microsoft.com/office/drawing/2014/main" id="{AC391AC8-118A-4493-AADF-55F6FAF2DB62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3365" y="1862930"/>
            <a:ext cx="2984499" cy="472043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CF858F3-D164-4121-AA5A-F440D9690C9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3" y="1862931"/>
            <a:ext cx="2797599" cy="4720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Содержимое 5">
            <a:extLst>
              <a:ext uri="{FF2B5EF4-FFF2-40B4-BE49-F238E27FC236}">
                <a16:creationId xmlns:a16="http://schemas.microsoft.com/office/drawing/2014/main" id="{F8220EE1-E022-4BEE-902E-BA2934B5513D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45463" y="1862931"/>
            <a:ext cx="2984500" cy="4720430"/>
          </a:xfrm>
          <a:prstGeom prst="rect">
            <a:avLst/>
          </a:prstGeom>
        </p:spPr>
      </p:pic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94FF48F6-0CEE-4F1E-9A7D-4012CEBDF6CB}"/>
              </a:ext>
            </a:extLst>
          </p:cNvPr>
          <p:cNvCxnSpPr>
            <a:endCxn id="6" idx="0"/>
          </p:cNvCxnSpPr>
          <p:nvPr/>
        </p:nvCxnSpPr>
        <p:spPr>
          <a:xfrm flipH="1">
            <a:off x="1855615" y="1052736"/>
            <a:ext cx="268113" cy="8101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45F97E06-27A1-402F-AC7D-A7167413A840}"/>
              </a:ext>
            </a:extLst>
          </p:cNvPr>
          <p:cNvCxnSpPr/>
          <p:nvPr/>
        </p:nvCxnSpPr>
        <p:spPr>
          <a:xfrm>
            <a:off x="4067944" y="1052736"/>
            <a:ext cx="0" cy="8101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4C906F7B-A40A-4D25-B644-2773E75CDDB9}"/>
              </a:ext>
            </a:extLst>
          </p:cNvPr>
          <p:cNvCxnSpPr/>
          <p:nvPr/>
        </p:nvCxnSpPr>
        <p:spPr>
          <a:xfrm>
            <a:off x="6660232" y="1052736"/>
            <a:ext cx="1368152" cy="8101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9758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62D24932-880F-470E-AFA1-256E3DF32E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191000" y="274638"/>
            <a:ext cx="4495800" cy="1143000"/>
          </a:xfrm>
        </p:spPr>
        <p:txBody>
          <a:bodyPr/>
          <a:lstStyle/>
          <a:p>
            <a:r>
              <a:rPr lang="ru-RU" altLang="ru-RU">
                <a:latin typeface="Georgia" panose="02040502050405020303" pitchFamily="18" charset="0"/>
              </a:rPr>
              <a:t>Изба</a:t>
            </a: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AB6B49A1-C246-4457-86BD-9B4E9B5F1E3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181600" y="1295400"/>
            <a:ext cx="3352800" cy="1981200"/>
          </a:xfrm>
        </p:spPr>
        <p:txBody>
          <a:bodyPr/>
          <a:lstStyle/>
          <a:p>
            <a:pPr marL="84138" indent="0">
              <a:lnSpc>
                <a:spcPct val="90000"/>
              </a:lnSpc>
              <a:buFontTx/>
              <a:buNone/>
            </a:pPr>
            <a:r>
              <a:rPr lang="ru-RU" altLang="ru-RU" sz="2000" dirty="0">
                <a:latin typeface="Georgia" panose="02040502050405020303" pitchFamily="18" charset="0"/>
              </a:rPr>
              <a:t>Деревянный срубный (бревенчатый) жилой дом в сельской лесистой местности.</a:t>
            </a:r>
          </a:p>
        </p:txBody>
      </p:sp>
      <p:pic>
        <p:nvPicPr>
          <p:cNvPr id="19460" name="Picture 4">
            <a:extLst>
              <a:ext uri="{FF2B5EF4-FFF2-40B4-BE49-F238E27FC236}">
                <a16:creationId xmlns:a16="http://schemas.microsoft.com/office/drawing/2014/main" id="{B4477457-CBCE-42AE-A427-80338B7055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5800" cy="3243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1" name="Picture 5" descr="Картинка 13 из 8784">
            <a:hlinkClick r:id="rId3"/>
            <a:extLst>
              <a:ext uri="{FF2B5EF4-FFF2-40B4-BE49-F238E27FC236}">
                <a16:creationId xmlns:a16="http://schemas.microsoft.com/office/drawing/2014/main" id="{76BAE23F-6543-491E-BCE1-C12A223A1E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788" y="3389313"/>
            <a:ext cx="4621212" cy="3468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2" descr="1 (599)">
            <a:extLst>
              <a:ext uri="{FF2B5EF4-FFF2-40B4-BE49-F238E27FC236}">
                <a16:creationId xmlns:a16="http://schemas.microsoft.com/office/drawing/2014/main" id="{9E4583B1-A0C3-499C-9FC7-76510B43E7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" b="-12"/>
          <a:stretch>
            <a:fillRect/>
          </a:stretch>
        </p:blipFill>
        <p:spPr bwMode="auto">
          <a:xfrm>
            <a:off x="838200" y="4038600"/>
            <a:ext cx="3124200" cy="236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971D05-B016-4428-8DE4-82D04E7093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384175"/>
            <a:ext cx="7772400" cy="1172617"/>
          </a:xfrm>
        </p:spPr>
        <p:txBody>
          <a:bodyPr/>
          <a:lstStyle/>
          <a:p>
            <a:r>
              <a:rPr lang="ru-RU" dirty="0"/>
              <a:t>Государственное жилье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87FCAD9-7E20-43D5-B4FD-257A31A49B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5301408"/>
            <a:ext cx="6400800" cy="337391"/>
          </a:xfrm>
        </p:spPr>
        <p:txBody>
          <a:bodyPr>
            <a:normAutofit fontScale="55000" lnSpcReduction="20000"/>
          </a:bodyPr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9FD2A858-215B-46BB-BF6F-31A5AD7920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9144000" cy="4917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25951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163A45-0410-42AF-A313-790587C974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152127"/>
          </a:xfrm>
        </p:spPr>
        <p:txBody>
          <a:bodyPr/>
          <a:lstStyle/>
          <a:p>
            <a:r>
              <a:rPr lang="ru-RU" dirty="0"/>
              <a:t>Собственное жилье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26066CD-4D0F-409F-9B09-7ADEA47293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182912"/>
            <a:ext cx="6400800" cy="145588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506F69A0-63A2-45AE-A946-79FAFB537D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9144000" cy="506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52042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>
            <a:extLst>
              <a:ext uri="{FF2B5EF4-FFF2-40B4-BE49-F238E27FC236}">
                <a16:creationId xmlns:a16="http://schemas.microsoft.com/office/drawing/2014/main" id="{473F57B8-6058-4B92-B96A-C165F62E48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57200"/>
            <a:ext cx="3352800" cy="2513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7" name="Picture 5">
            <a:extLst>
              <a:ext uri="{FF2B5EF4-FFF2-40B4-BE49-F238E27FC236}">
                <a16:creationId xmlns:a16="http://schemas.microsoft.com/office/drawing/2014/main" id="{93AB6EC2-2AEF-4EBC-A462-F9EA2963F6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38150"/>
            <a:ext cx="3505200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8" name="Picture 6">
            <a:extLst>
              <a:ext uri="{FF2B5EF4-FFF2-40B4-BE49-F238E27FC236}">
                <a16:creationId xmlns:a16="http://schemas.microsoft.com/office/drawing/2014/main" id="{B494913E-8F15-48D0-B63E-C9FF58BEAC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657600"/>
            <a:ext cx="5181600" cy="252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9" name="Rectangle 7">
            <a:extLst>
              <a:ext uri="{FF2B5EF4-FFF2-40B4-BE49-F238E27FC236}">
                <a16:creationId xmlns:a16="http://schemas.microsoft.com/office/drawing/2014/main" id="{EA91C959-4A11-47D6-A428-2300F899E8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3125788"/>
            <a:ext cx="2185988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altLang="ru-RU" b="1">
                <a:latin typeface="Georgia" panose="02040502050405020303" pitchFamily="18" charset="0"/>
              </a:rPr>
              <a:t>кирпичный дом</a:t>
            </a:r>
          </a:p>
        </p:txBody>
      </p:sp>
      <p:sp>
        <p:nvSpPr>
          <p:cNvPr id="28680" name="Rectangle 8">
            <a:extLst>
              <a:ext uri="{FF2B5EF4-FFF2-40B4-BE49-F238E27FC236}">
                <a16:creationId xmlns:a16="http://schemas.microsoft.com/office/drawing/2014/main" id="{96D07818-3E17-4999-BE1B-F098AF80AF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3048000"/>
            <a:ext cx="2124075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altLang="ru-RU" b="1">
                <a:latin typeface="Georgia" panose="02040502050405020303" pitchFamily="18" charset="0"/>
              </a:rPr>
              <a:t>панельный дом</a:t>
            </a:r>
          </a:p>
        </p:txBody>
      </p:sp>
      <p:sp>
        <p:nvSpPr>
          <p:cNvPr id="28681" name="Rectangle 9">
            <a:extLst>
              <a:ext uri="{FF2B5EF4-FFF2-40B4-BE49-F238E27FC236}">
                <a16:creationId xmlns:a16="http://schemas.microsoft.com/office/drawing/2014/main" id="{C1F304F7-DA72-4C7C-BE83-69A21AC530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6172200"/>
            <a:ext cx="2251075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altLang="ru-RU" b="1">
                <a:latin typeface="Georgia" panose="02040502050405020303" pitchFamily="18" charset="0"/>
              </a:rPr>
              <a:t>деревянный дом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/>
      <p:bldP spid="28680" grpId="0"/>
      <p:bldP spid="2868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D4618D3D-008E-4186-8235-15B969DF93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>
                <a:latin typeface="Georgia" panose="02040502050405020303" pitchFamily="18" charset="0"/>
              </a:rPr>
              <a:t>Тест «Какой твой дом?»</a:t>
            </a:r>
          </a:p>
        </p:txBody>
      </p:sp>
      <p:pic>
        <p:nvPicPr>
          <p:cNvPr id="33796" name="Picture 4">
            <a:extLst>
              <a:ext uri="{FF2B5EF4-FFF2-40B4-BE49-F238E27FC236}">
                <a16:creationId xmlns:a16="http://schemas.microsoft.com/office/drawing/2014/main" id="{100A7AAB-750D-464E-94B1-79121194ED4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295400"/>
            <a:ext cx="4116388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b="1" dirty="0"/>
            </a:br>
            <a:r>
              <a:rPr lang="ru-RU" b="1" dirty="0"/>
              <a:t>Тест-анкета по теме «Жилище»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1. В каком доме ты живёшь?</a:t>
            </a:r>
            <a:endParaRPr lang="ru-RU" dirty="0"/>
          </a:p>
          <a:p>
            <a:r>
              <a:rPr lang="ru-RU" dirty="0"/>
              <a:t>А) в каменном</a:t>
            </a:r>
          </a:p>
          <a:p>
            <a:r>
              <a:rPr lang="ru-RU" dirty="0"/>
              <a:t>Б) в деревянном</a:t>
            </a:r>
          </a:p>
          <a:p>
            <a:r>
              <a:rPr lang="ru-RU" dirty="0"/>
              <a:t>В) в панельном</a:t>
            </a: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2. Сколько этажей в твоём доме?</a:t>
            </a:r>
            <a:endParaRPr lang="ru-RU" dirty="0"/>
          </a:p>
          <a:p>
            <a:r>
              <a:rPr lang="ru-RU" dirty="0"/>
              <a:t>А) один</a:t>
            </a:r>
          </a:p>
          <a:p>
            <a:r>
              <a:rPr lang="ru-RU" dirty="0"/>
              <a:t>Б) два</a:t>
            </a:r>
          </a:p>
          <a:p>
            <a:r>
              <a:rPr lang="ru-RU" dirty="0"/>
              <a:t>В) много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3. Как называется твоё жилище?</a:t>
            </a:r>
            <a:endParaRPr lang="ru-RU" dirty="0"/>
          </a:p>
          <a:p>
            <a:r>
              <a:rPr lang="ru-RU" dirty="0"/>
              <a:t>А) собственный дом</a:t>
            </a:r>
          </a:p>
          <a:p>
            <a:r>
              <a:rPr lang="ru-RU" dirty="0"/>
              <a:t>Б) квартира</a:t>
            </a:r>
          </a:p>
          <a:p>
            <a:r>
              <a:rPr lang="ru-RU" dirty="0"/>
              <a:t>В) общежитие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4. Какое у тебя отопление?</a:t>
            </a:r>
            <a:endParaRPr lang="ru-RU" dirty="0"/>
          </a:p>
          <a:p>
            <a:r>
              <a:rPr lang="ru-RU" dirty="0"/>
              <a:t>А) печное</a:t>
            </a:r>
          </a:p>
          <a:p>
            <a:r>
              <a:rPr lang="ru-RU" dirty="0"/>
              <a:t>Б) газовое</a:t>
            </a:r>
          </a:p>
          <a:p>
            <a:r>
              <a:rPr lang="ru-RU" dirty="0"/>
              <a:t>В) централизованное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5. Где ты берёшь воду для пользования?</a:t>
            </a:r>
            <a:endParaRPr lang="ru-RU" dirty="0"/>
          </a:p>
          <a:p>
            <a:r>
              <a:rPr lang="ru-RU" dirty="0"/>
              <a:t>А) из колодца</a:t>
            </a:r>
          </a:p>
          <a:p>
            <a:r>
              <a:rPr lang="ru-RU" dirty="0"/>
              <a:t>Б) с колонки</a:t>
            </a:r>
          </a:p>
          <a:p>
            <a:r>
              <a:rPr lang="ru-RU" dirty="0"/>
              <a:t>В) с водопровода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6. Какой водопровод у тебя дома?</a:t>
            </a:r>
            <a:endParaRPr lang="ru-RU" dirty="0"/>
          </a:p>
          <a:p>
            <a:r>
              <a:rPr lang="ru-RU" dirty="0"/>
              <a:t>А) только холодная вода</a:t>
            </a:r>
          </a:p>
          <a:p>
            <a:r>
              <a:rPr lang="ru-RU" dirty="0"/>
              <a:t>Б) горячая и холодная вода</a:t>
            </a:r>
          </a:p>
          <a:p>
            <a:r>
              <a:rPr lang="ru-RU" dirty="0"/>
              <a:t>В) никакой</a:t>
            </a:r>
          </a:p>
          <a:p>
            <a:pPr>
              <a:buNone/>
            </a:pP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FE8E65A4-5253-4654-8431-1ECDCD3C230D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3505200" y="274638"/>
            <a:ext cx="4724400" cy="563562"/>
          </a:xfrm>
        </p:spPr>
        <p:txBody>
          <a:bodyPr>
            <a:normAutofit fontScale="90000"/>
          </a:bodyPr>
          <a:lstStyle/>
          <a:p>
            <a:r>
              <a:rPr lang="ru-RU" altLang="ru-RU" sz="4000">
                <a:latin typeface="Georgia" panose="02040502050405020303" pitchFamily="18" charset="0"/>
              </a:rPr>
              <a:t>Чум</a:t>
            </a:r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76F152C2-E66B-4451-9298-61A29326FBE9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657600" y="990600"/>
            <a:ext cx="5029200" cy="2743200"/>
          </a:xfrm>
        </p:spPr>
        <p:txBody>
          <a:bodyPr/>
          <a:lstStyle/>
          <a:p>
            <a:pPr marL="187325" indent="22225" algn="ctr">
              <a:buFontTx/>
              <a:buNone/>
            </a:pPr>
            <a:r>
              <a:rPr lang="ru-RU" altLang="ru-RU" sz="2000" b="1" dirty="0">
                <a:solidFill>
                  <a:srgbClr val="000000"/>
                </a:solidFill>
                <a:latin typeface="Georgia" panose="02040502050405020303" pitchFamily="18" charset="0"/>
              </a:rPr>
              <a:t>Чум</a:t>
            </a:r>
            <a:r>
              <a:rPr lang="ru-RU" altLang="ru-RU" sz="2000" dirty="0">
                <a:solidFill>
                  <a:srgbClr val="000000"/>
                </a:solidFill>
                <a:latin typeface="Georgia" panose="02040502050405020303" pitchFamily="18" charset="0"/>
              </a:rPr>
              <a:t> (шалаш) - конический шалаш из жердей, покрываемый берестой, войлоком или оленьими шкурами. Первообразом чума могли служить прислоненные наклонно к дереву ветви.</a:t>
            </a:r>
            <a:r>
              <a:rPr lang="ru-RU" altLang="ru-RU" sz="2000" dirty="0">
                <a:latin typeface="Georgia" panose="02040502050405020303" pitchFamily="18" charset="0"/>
              </a:rPr>
              <a:t> </a:t>
            </a:r>
          </a:p>
        </p:txBody>
      </p:sp>
      <p:pic>
        <p:nvPicPr>
          <p:cNvPr id="9222" name="Picture 2" descr="http://www.lovozero.ru/img.phtml?image=02710017__3.jpg&amp;w=230&amp;h=230">
            <a:extLst>
              <a:ext uri="{FF2B5EF4-FFF2-40B4-BE49-F238E27FC236}">
                <a16:creationId xmlns:a16="http://schemas.microsoft.com/office/drawing/2014/main" id="{86476934-3544-4F65-BE31-CAB50CA744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124200"/>
            <a:ext cx="3124200" cy="2973388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2" descr="Чум">
            <a:extLst>
              <a:ext uri="{FF2B5EF4-FFF2-40B4-BE49-F238E27FC236}">
                <a16:creationId xmlns:a16="http://schemas.microsoft.com/office/drawing/2014/main" id="{1E6870E7-7949-4A46-8DF3-4A8DA083EF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52600"/>
            <a:ext cx="3868738" cy="4038600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br>
              <a:rPr lang="ru-RU" b="1" dirty="0"/>
            </a:br>
            <a:r>
              <a:rPr lang="ru-RU" b="1" dirty="0"/>
              <a:t>7. Где ты моешься?</a:t>
            </a:r>
            <a:endParaRPr lang="ru-RU" dirty="0"/>
          </a:p>
          <a:p>
            <a:r>
              <a:rPr lang="ru-RU" dirty="0"/>
              <a:t>А) в бане</a:t>
            </a:r>
          </a:p>
          <a:p>
            <a:r>
              <a:rPr lang="ru-RU" dirty="0"/>
              <a:t>Б) в ванне</a:t>
            </a:r>
          </a:p>
          <a:p>
            <a:r>
              <a:rPr lang="ru-RU" dirty="0"/>
              <a:t>В) нигде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8. Где находится туалет?</a:t>
            </a:r>
            <a:endParaRPr lang="ru-RU" dirty="0"/>
          </a:p>
          <a:p>
            <a:r>
              <a:rPr lang="ru-RU" dirty="0"/>
              <a:t>А) в доме</a:t>
            </a:r>
          </a:p>
          <a:p>
            <a:r>
              <a:rPr lang="ru-RU" dirty="0"/>
              <a:t>Б) на улице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br>
              <a:rPr lang="ru-RU" b="1" dirty="0"/>
            </a:br>
            <a:r>
              <a:rPr lang="ru-RU" b="1" dirty="0"/>
              <a:t>9. Какие удобства у тебя дома?</a:t>
            </a:r>
            <a:endParaRPr lang="ru-RU" dirty="0"/>
          </a:p>
          <a:p>
            <a:r>
              <a:rPr lang="ru-RU" dirty="0"/>
              <a:t>А) без удобств</a:t>
            </a:r>
          </a:p>
          <a:p>
            <a:r>
              <a:rPr lang="ru-RU" dirty="0"/>
              <a:t>Б) частичные</a:t>
            </a:r>
          </a:p>
          <a:p>
            <a:r>
              <a:rPr lang="ru-RU" dirty="0"/>
              <a:t>В) все удобства</a:t>
            </a:r>
          </a:p>
          <a:p>
            <a:pPr>
              <a:buNone/>
            </a:pPr>
            <a:br>
              <a:rPr lang="ru-RU" dirty="0"/>
            </a:br>
            <a:endParaRPr lang="ru-RU" dirty="0"/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FDCF0A74-CAFA-4C9C-B16E-29AC4EF2DB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9634863F-91BA-4819-8A48-8270764A9F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257800" y="274638"/>
            <a:ext cx="3429000" cy="1143000"/>
          </a:xfrm>
        </p:spPr>
        <p:txBody>
          <a:bodyPr/>
          <a:lstStyle/>
          <a:p>
            <a:r>
              <a:rPr lang="ru-RU" altLang="ru-RU">
                <a:latin typeface="Georgia" panose="02040502050405020303" pitchFamily="18" charset="0"/>
              </a:rPr>
              <a:t>Иглу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E11124E1-8FE9-4C6E-AE30-A9FAED1EF4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029200" y="1600200"/>
            <a:ext cx="4114800" cy="4525963"/>
          </a:xfrm>
        </p:spPr>
        <p:txBody>
          <a:bodyPr/>
          <a:lstStyle/>
          <a:p>
            <a:pPr indent="22225">
              <a:lnSpc>
                <a:spcPct val="80000"/>
              </a:lnSpc>
              <a:buFontTx/>
              <a:buNone/>
            </a:pPr>
            <a:r>
              <a:rPr lang="ru-RU" altLang="ru-RU" sz="1800" dirty="0">
                <a:latin typeface="Georgia" panose="02040502050405020303" pitchFamily="18" charset="0"/>
              </a:rPr>
              <a:t> Так называется эскимосская хижина, построенная из снега. Это купол в человеческий рост, состоящий из снежных блоков и снабжённый низко пропиленной «дверью». </a:t>
            </a:r>
          </a:p>
          <a:p>
            <a:pPr indent="22225">
              <a:lnSpc>
                <a:spcPct val="80000"/>
              </a:lnSpc>
              <a:buFontTx/>
              <a:buNone/>
            </a:pPr>
            <a:r>
              <a:rPr lang="ru-RU" altLang="ru-RU" sz="1800" dirty="0">
                <a:latin typeface="Georgia" panose="02040502050405020303" pitchFamily="18" charset="0"/>
              </a:rPr>
              <a:t>Иглу, пожалуй, можно сравнить с копной сена, приспособленной под ночёвку. Внутри иглу тоже романтично, уютно и тепло. Чтобы согреть воздух внутри, не тратя собственное тепло понапрасну, достаточно одной маленькой свечки. </a:t>
            </a:r>
          </a:p>
          <a:p>
            <a:pPr indent="22225">
              <a:lnSpc>
                <a:spcPct val="80000"/>
              </a:lnSpc>
              <a:buFontTx/>
              <a:buNone/>
            </a:pPr>
            <a:r>
              <a:rPr lang="ru-RU" altLang="ru-RU" sz="1800" dirty="0">
                <a:latin typeface="Georgia" panose="02040502050405020303" pitchFamily="18" charset="0"/>
              </a:rPr>
              <a:t>Эскимосы умеют делать из снега целые деревни, используя одни иглу как жильё, другие – как подсобные помещения. </a:t>
            </a:r>
            <a:br>
              <a:rPr lang="ru-RU" altLang="ru-RU" sz="1800" dirty="0">
                <a:latin typeface="Georgia" panose="02040502050405020303" pitchFamily="18" charset="0"/>
              </a:rPr>
            </a:br>
            <a:br>
              <a:rPr lang="ru-RU" altLang="ru-RU" sz="1200" dirty="0"/>
            </a:br>
            <a:endParaRPr lang="ru-RU" altLang="ru-RU" sz="1200" dirty="0"/>
          </a:p>
        </p:txBody>
      </p:sp>
      <p:pic>
        <p:nvPicPr>
          <p:cNvPr id="13316" name="Picture 4" descr="Картинка 14 из 4853">
            <a:hlinkClick r:id="rId2"/>
            <a:extLst>
              <a:ext uri="{FF2B5EF4-FFF2-40B4-BE49-F238E27FC236}">
                <a16:creationId xmlns:a16="http://schemas.microsoft.com/office/drawing/2014/main" id="{561036EE-9499-4359-AA9F-43BB83FC2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632200"/>
            <a:ext cx="4298950" cy="322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>
            <a:extLst>
              <a:ext uri="{FF2B5EF4-FFF2-40B4-BE49-F238E27FC236}">
                <a16:creationId xmlns:a16="http://schemas.microsoft.com/office/drawing/2014/main" id="{B9AA96CD-BEAE-4AD2-8FE5-AFC879FAD5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5095875" cy="319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8" name="Text Box 6">
            <a:extLst>
              <a:ext uri="{FF2B5EF4-FFF2-40B4-BE49-F238E27FC236}">
                <a16:creationId xmlns:a16="http://schemas.microsoft.com/office/drawing/2014/main" id="{DC047A2D-84F9-44D3-A0EB-F243078183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925" y="1889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 altLang="ru-RU"/>
          </a:p>
        </p:txBody>
      </p:sp>
      <p:sp>
        <p:nvSpPr>
          <p:cNvPr id="13319" name="AutoShape 7">
            <a:extLst>
              <a:ext uri="{FF2B5EF4-FFF2-40B4-BE49-F238E27FC236}">
                <a16:creationId xmlns:a16="http://schemas.microsoft.com/office/drawing/2014/main" id="{95613FB3-BB11-485E-BF18-C4463B0A25AC}"/>
              </a:ext>
            </a:extLst>
          </p:cNvPr>
          <p:cNvSpPr>
            <a:spLocks noChangeArrowheads="1"/>
          </p:cNvSpPr>
          <p:nvPr/>
        </p:nvSpPr>
        <p:spPr bwMode="auto">
          <a:xfrm rot="7158574">
            <a:off x="6515100" y="342900"/>
            <a:ext cx="304800" cy="76200"/>
          </a:xfrm>
          <a:prstGeom prst="rtTriangl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77BD1086-EFF3-47CE-921F-92171E6DBF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800600" y="304800"/>
            <a:ext cx="4343400" cy="1143000"/>
          </a:xfrm>
        </p:spPr>
        <p:txBody>
          <a:bodyPr/>
          <a:lstStyle/>
          <a:p>
            <a:r>
              <a:rPr lang="ru-RU" altLang="ru-RU">
                <a:latin typeface="Georgia" panose="02040502050405020303" pitchFamily="18" charset="0"/>
              </a:rPr>
              <a:t>Юрта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D06FE201-6D88-4B91-B2FD-358BDA0715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181600" y="1371600"/>
            <a:ext cx="3657600" cy="1600200"/>
          </a:xfrm>
        </p:spPr>
        <p:txBody>
          <a:bodyPr/>
          <a:lstStyle/>
          <a:p>
            <a:pPr marL="88900" indent="-76200">
              <a:buFontTx/>
              <a:buNone/>
            </a:pPr>
            <a:r>
              <a:rPr lang="ru-RU" altLang="ru-RU" sz="2000" dirty="0">
                <a:solidFill>
                  <a:srgbClr val="000000"/>
                </a:solidFill>
                <a:latin typeface="Georgia" panose="02040502050405020303" pitchFamily="18" charset="0"/>
              </a:rPr>
              <a:t>переносное жилище у кочевников, </a:t>
            </a:r>
            <a:r>
              <a:rPr lang="ru-RU" altLang="ru-RU" sz="2000" dirty="0">
                <a:latin typeface="Georgia" panose="02040502050405020303" pitchFamily="18" charset="0"/>
              </a:rPr>
              <a:t>легкий дом, который можно построить за несколько часов.</a:t>
            </a:r>
            <a:r>
              <a:rPr lang="ru-RU" altLang="ru-RU" dirty="0"/>
              <a:t> </a:t>
            </a:r>
          </a:p>
        </p:txBody>
      </p:sp>
      <p:pic>
        <p:nvPicPr>
          <p:cNvPr id="11268" name="Picture 4">
            <a:extLst>
              <a:ext uri="{FF2B5EF4-FFF2-40B4-BE49-F238E27FC236}">
                <a16:creationId xmlns:a16="http://schemas.microsoft.com/office/drawing/2014/main" id="{A5CEE2FE-E212-4DAF-93C6-B17D84A327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42900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>
            <a:extLst>
              <a:ext uri="{FF2B5EF4-FFF2-40B4-BE49-F238E27FC236}">
                <a16:creationId xmlns:a16="http://schemas.microsoft.com/office/drawing/2014/main" id="{B2AFAEA1-E7AD-48CF-A6BF-DBD0DA1505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92075"/>
            <a:ext cx="45720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>
            <a:extLst>
              <a:ext uri="{FF2B5EF4-FFF2-40B4-BE49-F238E27FC236}">
                <a16:creationId xmlns:a16="http://schemas.microsoft.com/office/drawing/2014/main" id="{4E7AFB05-C4B1-401B-859F-F8D647DB28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446463"/>
            <a:ext cx="4038600" cy="3097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7A8B525D-F047-49F8-B813-306A317202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495800" y="274638"/>
            <a:ext cx="4191000" cy="1143000"/>
          </a:xfrm>
        </p:spPr>
        <p:txBody>
          <a:bodyPr/>
          <a:lstStyle/>
          <a:p>
            <a:r>
              <a:rPr lang="ru-RU" altLang="ru-RU">
                <a:solidFill>
                  <a:schemeClr val="tx1"/>
                </a:solidFill>
                <a:latin typeface="Georgia" panose="02040502050405020303" pitchFamily="18" charset="0"/>
              </a:rPr>
              <a:t>Сакля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E3454C76-BA5D-4C36-8501-EEB55A7550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105400" y="1600200"/>
            <a:ext cx="3581400" cy="2057400"/>
          </a:xfrm>
        </p:spPr>
        <p:txBody>
          <a:bodyPr/>
          <a:lstStyle/>
          <a:p>
            <a:pPr marL="4763" indent="22225">
              <a:buFontTx/>
              <a:buNone/>
            </a:pPr>
            <a:r>
              <a:rPr lang="ru-RU" altLang="ru-RU" sz="2000" dirty="0">
                <a:latin typeface="Georgia" panose="02040502050405020303" pitchFamily="18" charset="0"/>
              </a:rPr>
              <a:t>Жилища у горцев Кавказа с каменными  стенами и плоской крышей.</a:t>
            </a:r>
          </a:p>
        </p:txBody>
      </p:sp>
      <p:pic>
        <p:nvPicPr>
          <p:cNvPr id="12292" name="Picture 4">
            <a:extLst>
              <a:ext uri="{FF2B5EF4-FFF2-40B4-BE49-F238E27FC236}">
                <a16:creationId xmlns:a16="http://schemas.microsoft.com/office/drawing/2014/main" id="{9DBD1BC3-C6CD-43BF-B2F8-47BFC54647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42672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>
            <a:extLst>
              <a:ext uri="{FF2B5EF4-FFF2-40B4-BE49-F238E27FC236}">
                <a16:creationId xmlns:a16="http://schemas.microsoft.com/office/drawing/2014/main" id="{C1287141-674D-4F66-BD23-D008949775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371850"/>
            <a:ext cx="4648200" cy="348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>
            <a:extLst>
              <a:ext uri="{FF2B5EF4-FFF2-40B4-BE49-F238E27FC236}">
                <a16:creationId xmlns:a16="http://schemas.microsoft.com/office/drawing/2014/main" id="{891EBD75-04AF-4870-B1C4-A7D33E092A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0"/>
            <a:ext cx="3657600" cy="2646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>
            <a:extLst>
              <a:ext uri="{FF2B5EF4-FFF2-40B4-BE49-F238E27FC236}">
                <a16:creationId xmlns:a16="http://schemas.microsoft.com/office/drawing/2014/main" id="{AF1AE9D4-B679-4774-B93A-22DC57604F4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0" y="1447800"/>
            <a:ext cx="4343400" cy="868363"/>
          </a:xfrm>
        </p:spPr>
        <p:txBody>
          <a:bodyPr/>
          <a:lstStyle/>
          <a:p>
            <a:r>
              <a:rPr lang="ru-RU" altLang="ru-RU">
                <a:latin typeface="Georgia" panose="02040502050405020303" pitchFamily="18" charset="0"/>
              </a:rPr>
              <a:t>Дом на сваях</a:t>
            </a:r>
          </a:p>
        </p:txBody>
      </p:sp>
      <p:pic>
        <p:nvPicPr>
          <p:cNvPr id="15366" name="Picture 6">
            <a:extLst>
              <a:ext uri="{FF2B5EF4-FFF2-40B4-BE49-F238E27FC236}">
                <a16:creationId xmlns:a16="http://schemas.microsoft.com/office/drawing/2014/main" id="{2157A062-1719-40D5-8DFE-D0F4163101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768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7" name="Picture 7">
            <a:extLst>
              <a:ext uri="{FF2B5EF4-FFF2-40B4-BE49-F238E27FC236}">
                <a16:creationId xmlns:a16="http://schemas.microsoft.com/office/drawing/2014/main" id="{7EA08B94-F8CC-46C9-99DB-D28C6BAE50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3429000"/>
            <a:ext cx="51435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0E479720-0F91-42C6-99E1-CAE74D58B0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038600" y="1524000"/>
            <a:ext cx="5486400" cy="563563"/>
          </a:xfrm>
        </p:spPr>
        <p:txBody>
          <a:bodyPr>
            <a:normAutofit fontScale="90000"/>
          </a:bodyPr>
          <a:lstStyle/>
          <a:p>
            <a:r>
              <a:rPr lang="ru-RU" altLang="ru-RU">
                <a:latin typeface="Georgia" panose="02040502050405020303" pitchFamily="18" charset="0"/>
              </a:rPr>
              <a:t>Дом на деревьях</a:t>
            </a:r>
          </a:p>
        </p:txBody>
      </p:sp>
      <p:pic>
        <p:nvPicPr>
          <p:cNvPr id="17413" name="Picture 5">
            <a:extLst>
              <a:ext uri="{FF2B5EF4-FFF2-40B4-BE49-F238E27FC236}">
                <a16:creationId xmlns:a16="http://schemas.microsoft.com/office/drawing/2014/main" id="{041F53A1-2495-456E-BD41-A4CBF44DEF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762000"/>
            <a:ext cx="3824288" cy="586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>
            <a:extLst>
              <a:ext uri="{FF2B5EF4-FFF2-40B4-BE49-F238E27FC236}">
                <a16:creationId xmlns:a16="http://schemas.microsoft.com/office/drawing/2014/main" id="{747E5BFC-6029-4814-A1D9-98E4B3D02C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352800"/>
            <a:ext cx="4953000" cy="329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637</Words>
  <Application>Microsoft Office PowerPoint</Application>
  <PresentationFormat>Экран (4:3)</PresentationFormat>
  <Paragraphs>95</Paragraphs>
  <Slides>42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6" baseType="lpstr">
      <vt:lpstr>Arial</vt:lpstr>
      <vt:lpstr>Calibri</vt:lpstr>
      <vt:lpstr>Georgia</vt:lpstr>
      <vt:lpstr>Тема Office</vt:lpstr>
      <vt:lpstr>Жилые помещения</vt:lpstr>
      <vt:lpstr>Пещера </vt:lpstr>
      <vt:lpstr>Изба</vt:lpstr>
      <vt:lpstr>Чум</vt:lpstr>
      <vt:lpstr>Иглу</vt:lpstr>
      <vt:lpstr>Юрта</vt:lpstr>
      <vt:lpstr>Сакля</vt:lpstr>
      <vt:lpstr>Дом на сваях</vt:lpstr>
      <vt:lpstr>Дом на деревьях</vt:lpstr>
      <vt:lpstr>Мазанка</vt:lpstr>
      <vt:lpstr>Презентация PowerPoint</vt:lpstr>
      <vt:lpstr>Городская квартира</vt:lpstr>
      <vt:lpstr>Прихожая</vt:lpstr>
      <vt:lpstr>Кухня</vt:lpstr>
      <vt:lpstr>Гостиная</vt:lpstr>
      <vt:lpstr>Спальня</vt:lpstr>
      <vt:lpstr>Детская – комната для детей. </vt:lpstr>
      <vt:lpstr>Кабинет</vt:lpstr>
      <vt:lpstr>Гардеробная комната</vt:lpstr>
      <vt:lpstr>Ванная комната</vt:lpstr>
      <vt:lpstr>Санузел</vt:lpstr>
      <vt:lpstr>Балкон, лоджия.</vt:lpstr>
      <vt:lpstr>Однокомнатная </vt:lpstr>
      <vt:lpstr>двухкомнатная</vt:lpstr>
      <vt:lpstr>трёхкомнатная</vt:lpstr>
      <vt:lpstr>Деревенский дом</vt:lpstr>
      <vt:lpstr>Где изображён город,  а где село?  Почему ты так думаешь?</vt:lpstr>
      <vt:lpstr>Жилищами человека являются:  дом, квартира, общежитие.</vt:lpstr>
      <vt:lpstr>Дом, общежитие, квартира</vt:lpstr>
      <vt:lpstr>Государственное жилье</vt:lpstr>
      <vt:lpstr>Собственное жилье</vt:lpstr>
      <vt:lpstr>Презентация PowerPoint</vt:lpstr>
      <vt:lpstr>Тест «Какой твой дом?»</vt:lpstr>
      <vt:lpstr> Тест-анкета по теме «Жилище»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Жилые помещения</dc:title>
  <dc:creator>Artur Plotnikov</dc:creator>
  <cp:lastModifiedBy>1</cp:lastModifiedBy>
  <cp:revision>15</cp:revision>
  <dcterms:created xsi:type="dcterms:W3CDTF">2018-01-15T16:11:03Z</dcterms:created>
  <dcterms:modified xsi:type="dcterms:W3CDTF">2021-05-13T13:09:49Z</dcterms:modified>
</cp:coreProperties>
</file>