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0" r:id="rId4"/>
    <p:sldId id="262" r:id="rId5"/>
    <p:sldId id="263" r:id="rId6"/>
    <p:sldId id="264" r:id="rId7"/>
    <p:sldId id="265" r:id="rId8"/>
    <p:sldId id="266" r:id="rId9"/>
    <p:sldId id="267" r:id="rId10"/>
    <p:sldId id="274" r:id="rId11"/>
    <p:sldId id="273" r:id="rId12"/>
    <p:sldId id="275" r:id="rId13"/>
    <p:sldId id="268" r:id="rId14"/>
    <p:sldId id="271" r:id="rId15"/>
    <p:sldId id="270" r:id="rId16"/>
    <p:sldId id="269" r:id="rId17"/>
    <p:sldId id="261" r:id="rId18"/>
    <p:sldId id="272"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349AD88-8291-4FDF-AFD5-F6200D79BE43}" type="datetimeFigureOut">
              <a:rPr lang="ru-RU" smtClean="0"/>
              <a:t>30.09.2023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2509471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349AD88-8291-4FDF-AFD5-F6200D79BE43}" type="datetimeFigureOut">
              <a:rPr lang="ru-RU" smtClean="0"/>
              <a:t>30.09.2023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440733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349AD88-8291-4FDF-AFD5-F6200D79BE43}" type="datetimeFigureOut">
              <a:rPr lang="ru-RU" smtClean="0"/>
              <a:t>30.09.2023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2258072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349AD88-8291-4FDF-AFD5-F6200D79BE43}" type="datetimeFigureOut">
              <a:rPr lang="ru-RU" smtClean="0"/>
              <a:t>30.09.2023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416433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349AD88-8291-4FDF-AFD5-F6200D79BE43}" type="datetimeFigureOut">
              <a:rPr lang="ru-RU" smtClean="0"/>
              <a:t>30.09.2023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1631594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349AD88-8291-4FDF-AFD5-F6200D79BE43}" type="datetimeFigureOut">
              <a:rPr lang="ru-RU" smtClean="0"/>
              <a:t>30.09.2023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3883176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349AD88-8291-4FDF-AFD5-F6200D79BE43}" type="datetimeFigureOut">
              <a:rPr lang="ru-RU" smtClean="0"/>
              <a:t>30.09.2023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237534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349AD88-8291-4FDF-AFD5-F6200D79BE43}" type="datetimeFigureOut">
              <a:rPr lang="ru-RU" smtClean="0"/>
              <a:t>30.09.2023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3543739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349AD88-8291-4FDF-AFD5-F6200D79BE43}" type="datetimeFigureOut">
              <a:rPr lang="ru-RU" smtClean="0"/>
              <a:t>30.09.2023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2803885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349AD88-8291-4FDF-AFD5-F6200D79BE43}" type="datetimeFigureOut">
              <a:rPr lang="ru-RU" smtClean="0"/>
              <a:t>30.09.2023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3338013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349AD88-8291-4FDF-AFD5-F6200D79BE43}" type="datetimeFigureOut">
              <a:rPr lang="ru-RU" smtClean="0"/>
              <a:t>30.09.2023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22E6255-9EB8-4B37-84AC-768E9AFEC07C}" type="slidenum">
              <a:rPr lang="ru-RU" smtClean="0"/>
              <a:t>‹#›</a:t>
            </a:fld>
            <a:endParaRPr lang="ru-RU"/>
          </a:p>
        </p:txBody>
      </p:sp>
    </p:spTree>
    <p:extLst>
      <p:ext uri="{BB962C8B-B14F-4D97-AF65-F5344CB8AC3E}">
        <p14:creationId xmlns:p14="http://schemas.microsoft.com/office/powerpoint/2010/main" val="3686156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49AD88-8291-4FDF-AFD5-F6200D79BE43}" type="datetimeFigureOut">
              <a:rPr lang="ru-RU" smtClean="0"/>
              <a:t>30.09.2023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2E6255-9EB8-4B37-84AC-768E9AFEC07C}" type="slidenum">
              <a:rPr lang="ru-RU" smtClean="0"/>
              <a:t>‹#›</a:t>
            </a:fld>
            <a:endParaRPr lang="ru-RU"/>
          </a:p>
        </p:txBody>
      </p:sp>
    </p:spTree>
    <p:extLst>
      <p:ext uri="{BB962C8B-B14F-4D97-AF65-F5344CB8AC3E}">
        <p14:creationId xmlns:p14="http://schemas.microsoft.com/office/powerpoint/2010/main" val="126249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7"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8.png"/><Relationship Id="rId5" Type="http://schemas.microsoft.com/office/2007/relationships/hdphoto" Target="../media/hdphoto1.wdp"/><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2.png"/><Relationship Id="rId7" Type="http://schemas.microsoft.com/office/2007/relationships/hdphoto" Target="../media/hdphoto5.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microsoft.com/office/2007/relationships/hdphoto" Target="../media/hdphoto6.wdp"/></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437882" y="1893194"/>
            <a:ext cx="11513712" cy="2308324"/>
          </a:xfrm>
          <a:prstGeom prst="rect">
            <a:avLst/>
          </a:prstGeom>
        </p:spPr>
        <p:txBody>
          <a:bodyPr wrap="square">
            <a:spAutoFit/>
          </a:bodyPr>
          <a:lstStyle/>
          <a:p>
            <a:pPr algn="ctr"/>
            <a:r>
              <a:rPr lang="ru-RU" sz="7200" dirty="0" smtClean="0">
                <a:latin typeface="Times New Roman" panose="02020603050405020304" pitchFamily="18" charset="0"/>
                <a:cs typeface="Times New Roman" panose="02020603050405020304" pitchFamily="18" charset="0"/>
              </a:rPr>
              <a:t>«Бионика в одежде.</a:t>
            </a:r>
          </a:p>
          <a:p>
            <a:pPr algn="ctr"/>
            <a:r>
              <a:rPr lang="ru-RU" sz="7200" smtClean="0">
                <a:latin typeface="Times New Roman" panose="02020603050405020304" pitchFamily="18" charset="0"/>
                <a:cs typeface="Times New Roman" panose="02020603050405020304" pitchFamily="18" charset="0"/>
              </a:rPr>
              <a:t>Источники вдохновения»</a:t>
            </a:r>
            <a:endParaRPr lang="ru-RU" sz="7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6040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592428" y="288322"/>
            <a:ext cx="11127347" cy="400110"/>
          </a:xfrm>
          <a:prstGeom prst="rect">
            <a:avLst/>
          </a:prstGeom>
        </p:spPr>
        <p:txBody>
          <a:bodyPr wrap="square">
            <a:spAutoFit/>
          </a:bodyPr>
          <a:lstStyle/>
          <a:p>
            <a:pPr algn="ctr"/>
            <a:r>
              <a:rPr lang="ru-RU" sz="2000" b="1" dirty="0"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a:t>
            </a:r>
            <a:r>
              <a:rPr lang="ru-RU" sz="2000" b="1" i="0" dirty="0"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орма в моделях</a:t>
            </a:r>
            <a:endParaRPr lang="ru-RU"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stretch>
            <a:fillRect/>
          </a:stretch>
        </p:blipFill>
        <p:spPr>
          <a:xfrm>
            <a:off x="1139512" y="1118023"/>
            <a:ext cx="4527192" cy="4585399"/>
          </a:xfrm>
          <a:prstGeom prst="rect">
            <a:avLst/>
          </a:prstGeom>
        </p:spPr>
      </p:pic>
      <p:pic>
        <p:nvPicPr>
          <p:cNvPr id="6" name="Рисунок 5"/>
          <p:cNvPicPr>
            <a:picLocks noChangeAspect="1"/>
          </p:cNvPicPr>
          <p:nvPr/>
        </p:nvPicPr>
        <p:blipFill>
          <a:blip r:embed="rId4"/>
          <a:stretch>
            <a:fillRect/>
          </a:stretch>
        </p:blipFill>
        <p:spPr>
          <a:xfrm>
            <a:off x="6547039" y="1118023"/>
            <a:ext cx="4528790" cy="4585399"/>
          </a:xfrm>
          <a:prstGeom prst="rect">
            <a:avLst/>
          </a:prstGeom>
        </p:spPr>
      </p:pic>
    </p:spTree>
    <p:extLst>
      <p:ext uri="{BB962C8B-B14F-4D97-AF65-F5344CB8AC3E}">
        <p14:creationId xmlns:p14="http://schemas.microsoft.com/office/powerpoint/2010/main" val="37705129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592428" y="288322"/>
            <a:ext cx="11127347" cy="400110"/>
          </a:xfrm>
          <a:prstGeom prst="rect">
            <a:avLst/>
          </a:prstGeom>
        </p:spPr>
        <p:txBody>
          <a:bodyPr wrap="square">
            <a:spAutoFit/>
          </a:bodyPr>
          <a:lstStyle/>
          <a:p>
            <a:pPr algn="ctr"/>
            <a:r>
              <a:rPr lang="ru-RU" sz="2000" b="1" dirty="0" err="1"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Принт</a:t>
            </a:r>
            <a:r>
              <a:rPr lang="ru-RU" sz="2000" b="1" dirty="0"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(окрас)</a:t>
            </a:r>
            <a:endParaRPr lang="ru-RU"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1" name="Рисунок 10"/>
          <p:cNvPicPr>
            <a:picLocks noChangeAspect="1"/>
          </p:cNvPicPr>
          <p:nvPr/>
        </p:nvPicPr>
        <p:blipFill>
          <a:blip r:embed="rId3"/>
          <a:stretch>
            <a:fillRect/>
          </a:stretch>
        </p:blipFill>
        <p:spPr>
          <a:xfrm>
            <a:off x="1050948" y="1117719"/>
            <a:ext cx="4489499" cy="4585703"/>
          </a:xfrm>
          <a:prstGeom prst="rect">
            <a:avLst/>
          </a:prstGeom>
        </p:spPr>
      </p:pic>
      <p:pic>
        <p:nvPicPr>
          <p:cNvPr id="5" name="Рисунок 4"/>
          <p:cNvPicPr>
            <a:picLocks noChangeAspect="1"/>
          </p:cNvPicPr>
          <p:nvPr/>
        </p:nvPicPr>
        <p:blipFill rotWithShape="1">
          <a:blip r:embed="rId4"/>
          <a:srcRect l="1124" t="1184" r="1095" b="754"/>
          <a:stretch/>
        </p:blipFill>
        <p:spPr>
          <a:xfrm>
            <a:off x="6604274" y="1117719"/>
            <a:ext cx="4574589" cy="4587734"/>
          </a:xfrm>
          <a:prstGeom prst="rect">
            <a:avLst/>
          </a:prstGeom>
        </p:spPr>
      </p:pic>
    </p:spTree>
    <p:extLst>
      <p:ext uri="{BB962C8B-B14F-4D97-AF65-F5344CB8AC3E}">
        <p14:creationId xmlns:p14="http://schemas.microsoft.com/office/powerpoint/2010/main" val="24162665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592428" y="288322"/>
            <a:ext cx="11127347" cy="400110"/>
          </a:xfrm>
          <a:prstGeom prst="rect">
            <a:avLst/>
          </a:prstGeom>
        </p:spPr>
        <p:txBody>
          <a:bodyPr wrap="square">
            <a:spAutoFit/>
          </a:bodyPr>
          <a:lstStyle/>
          <a:p>
            <a:pPr algn="ctr"/>
            <a:r>
              <a:rPr lang="ru-RU" sz="2000" b="1" dirty="0"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Цветы в моделях</a:t>
            </a:r>
            <a:endParaRPr lang="ru-RU"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3"/>
          <a:stretch>
            <a:fillRect/>
          </a:stretch>
        </p:blipFill>
        <p:spPr>
          <a:xfrm>
            <a:off x="701630" y="1118023"/>
            <a:ext cx="4527192" cy="4585399"/>
          </a:xfrm>
          <a:prstGeom prst="rect">
            <a:avLst/>
          </a:prstGeom>
        </p:spPr>
      </p:pic>
      <p:pic>
        <p:nvPicPr>
          <p:cNvPr id="3" name="Рисунок 2"/>
          <p:cNvPicPr>
            <a:picLocks noChangeAspect="1"/>
          </p:cNvPicPr>
          <p:nvPr/>
        </p:nvPicPr>
        <p:blipFill>
          <a:blip r:embed="rId4"/>
          <a:stretch>
            <a:fillRect/>
          </a:stretch>
        </p:blipFill>
        <p:spPr>
          <a:xfrm>
            <a:off x="5680376" y="1118022"/>
            <a:ext cx="6113865" cy="4585399"/>
          </a:xfrm>
          <a:prstGeom prst="rect">
            <a:avLst/>
          </a:prstGeom>
        </p:spPr>
      </p:pic>
    </p:spTree>
    <p:extLst>
      <p:ext uri="{BB962C8B-B14F-4D97-AF65-F5344CB8AC3E}">
        <p14:creationId xmlns:p14="http://schemas.microsoft.com/office/powerpoint/2010/main" val="3914168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pic>
        <p:nvPicPr>
          <p:cNvPr id="3" name="Рисунок 2"/>
          <p:cNvPicPr>
            <a:picLocks noChangeAspect="1"/>
          </p:cNvPicPr>
          <p:nvPr/>
        </p:nvPicPr>
        <p:blipFill>
          <a:blip r:embed="rId3"/>
          <a:stretch>
            <a:fillRect/>
          </a:stretch>
        </p:blipFill>
        <p:spPr>
          <a:xfrm>
            <a:off x="654921" y="818246"/>
            <a:ext cx="3104367" cy="5184954"/>
          </a:xfrm>
          <a:prstGeom prst="rect">
            <a:avLst/>
          </a:prstGeom>
        </p:spPr>
      </p:pic>
      <p:pic>
        <p:nvPicPr>
          <p:cNvPr id="5" name="Рисунок 4"/>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4287321" y="818246"/>
            <a:ext cx="2912663" cy="5184954"/>
          </a:xfrm>
          <a:prstGeom prst="rect">
            <a:avLst/>
          </a:prstGeom>
        </p:spPr>
      </p:pic>
      <p:pic>
        <p:nvPicPr>
          <p:cNvPr id="6" name="Рисунок 5"/>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Lst>
          </a:blip>
          <a:srcRect l="17459" r="16558" b="5448"/>
          <a:stretch/>
        </p:blipFill>
        <p:spPr>
          <a:xfrm>
            <a:off x="7547020" y="818246"/>
            <a:ext cx="3618964" cy="5185884"/>
          </a:xfrm>
          <a:prstGeom prst="rect">
            <a:avLst/>
          </a:prstGeom>
        </p:spPr>
      </p:pic>
    </p:spTree>
    <p:extLst>
      <p:ext uri="{BB962C8B-B14F-4D97-AF65-F5344CB8AC3E}">
        <p14:creationId xmlns:p14="http://schemas.microsoft.com/office/powerpoint/2010/main" val="41258139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pic>
        <p:nvPicPr>
          <p:cNvPr id="3" name="Рисунок 2"/>
          <p:cNvPicPr>
            <a:picLocks noChangeAspect="1"/>
          </p:cNvPicPr>
          <p:nvPr/>
        </p:nvPicPr>
        <p:blipFill rotWithShape="1">
          <a:blip r:embed="rId3"/>
          <a:srcRect r="10563"/>
          <a:stretch/>
        </p:blipFill>
        <p:spPr>
          <a:xfrm>
            <a:off x="115910" y="313074"/>
            <a:ext cx="3760631" cy="6195297"/>
          </a:xfrm>
          <a:prstGeom prst="rect">
            <a:avLst/>
          </a:prstGeom>
        </p:spPr>
      </p:pic>
      <p:pic>
        <p:nvPicPr>
          <p:cNvPr id="5" name="Рисунок 4"/>
          <p:cNvPicPr>
            <a:picLocks noChangeAspect="1"/>
          </p:cNvPicPr>
          <p:nvPr/>
        </p:nvPicPr>
        <p:blipFill>
          <a:blip r:embed="rId4"/>
          <a:stretch>
            <a:fillRect/>
          </a:stretch>
        </p:blipFill>
        <p:spPr>
          <a:xfrm>
            <a:off x="4034567" y="313074"/>
            <a:ext cx="3564302" cy="6180652"/>
          </a:xfrm>
          <a:prstGeom prst="rect">
            <a:avLst/>
          </a:prstGeom>
        </p:spPr>
      </p:pic>
      <p:pic>
        <p:nvPicPr>
          <p:cNvPr id="6" name="Рисунок 5"/>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contrast="-40000"/>
                    </a14:imgEffect>
                  </a14:imgLayer>
                </a14:imgProps>
              </a:ext>
            </a:extLst>
          </a:blip>
          <a:srcRect l="31631" r="3811"/>
          <a:stretch/>
        </p:blipFill>
        <p:spPr>
          <a:xfrm>
            <a:off x="7907627" y="271614"/>
            <a:ext cx="4026320" cy="6236757"/>
          </a:xfrm>
          <a:prstGeom prst="rect">
            <a:avLst/>
          </a:prstGeom>
        </p:spPr>
      </p:pic>
    </p:spTree>
    <p:extLst>
      <p:ext uri="{BB962C8B-B14F-4D97-AF65-F5344CB8AC3E}">
        <p14:creationId xmlns:p14="http://schemas.microsoft.com/office/powerpoint/2010/main" val="8997279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66676" y="0"/>
            <a:ext cx="12258675" cy="6847205"/>
          </a:xfrm>
          <a:prstGeom prst="rect">
            <a:avLst/>
          </a:prstGeom>
        </p:spPr>
      </p:pic>
      <p:pic>
        <p:nvPicPr>
          <p:cNvPr id="2" name="Рисунок 1"/>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Lst>
          </a:blip>
          <a:srcRect l="3076" t="13937" r="7172" b="8809"/>
          <a:stretch/>
        </p:blipFill>
        <p:spPr>
          <a:xfrm>
            <a:off x="116497" y="480779"/>
            <a:ext cx="3601823" cy="5507897"/>
          </a:xfrm>
          <a:prstGeom prst="rect">
            <a:avLst/>
          </a:prstGeom>
        </p:spPr>
      </p:pic>
      <p:pic>
        <p:nvPicPr>
          <p:cNvPr id="7" name="Рисунок 6"/>
          <p:cNvPicPr>
            <a:picLocks noChangeAspect="1"/>
          </p:cNvPicPr>
          <p:nvPr/>
        </p:nvPicPr>
        <p:blipFill>
          <a:blip r:embed="rId5"/>
          <a:stretch>
            <a:fillRect/>
          </a:stretch>
        </p:blipFill>
        <p:spPr>
          <a:xfrm flipH="1">
            <a:off x="10238704" y="480779"/>
            <a:ext cx="1744124" cy="5472188"/>
          </a:xfrm>
          <a:prstGeom prst="rect">
            <a:avLst/>
          </a:prstGeom>
        </p:spPr>
      </p:pic>
      <p:pic>
        <p:nvPicPr>
          <p:cNvPr id="11" name="Рисунок 10"/>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20000" contrast="40000"/>
                    </a14:imgEffect>
                  </a14:imgLayer>
                </a14:imgProps>
              </a:ext>
            </a:extLst>
          </a:blip>
          <a:srcRect l="17980" t="3490" r="19098" b="2200"/>
          <a:stretch/>
        </p:blipFill>
        <p:spPr>
          <a:xfrm>
            <a:off x="3876058" y="480779"/>
            <a:ext cx="3038041" cy="5507898"/>
          </a:xfrm>
          <a:prstGeom prst="rect">
            <a:avLst/>
          </a:prstGeom>
        </p:spPr>
      </p:pic>
      <p:pic>
        <p:nvPicPr>
          <p:cNvPr id="12" name="Рисунок 11"/>
          <p:cNvPicPr>
            <a:picLocks noChangeAspect="1"/>
          </p:cNvPicPr>
          <p:nvPr/>
        </p:nvPicPr>
        <p:blipFill rotWithShape="1">
          <a:blip r:embed="rId8"/>
          <a:srcRect l="7628" r="8097"/>
          <a:stretch/>
        </p:blipFill>
        <p:spPr>
          <a:xfrm>
            <a:off x="7046300" y="480779"/>
            <a:ext cx="3094535" cy="5507897"/>
          </a:xfrm>
          <a:prstGeom prst="rect">
            <a:avLst/>
          </a:prstGeom>
        </p:spPr>
      </p:pic>
    </p:spTree>
    <p:extLst>
      <p:ext uri="{BB962C8B-B14F-4D97-AF65-F5344CB8AC3E}">
        <p14:creationId xmlns:p14="http://schemas.microsoft.com/office/powerpoint/2010/main" val="2330147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pic>
        <p:nvPicPr>
          <p:cNvPr id="7" name="Рисунок 6"/>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Effect>
                      <a14:saturation sat="200000"/>
                    </a14:imgEffect>
                  </a14:imgLayer>
                </a14:imgProps>
              </a:ext>
            </a:extLst>
          </a:blip>
          <a:srcRect l="51457" t="5114" b="9614"/>
          <a:stretch/>
        </p:blipFill>
        <p:spPr>
          <a:xfrm>
            <a:off x="218937" y="296213"/>
            <a:ext cx="2425954" cy="6014435"/>
          </a:xfrm>
          <a:prstGeom prst="rect">
            <a:avLst/>
          </a:prstGeom>
        </p:spPr>
      </p:pic>
      <p:pic>
        <p:nvPicPr>
          <p:cNvPr id="8" name="Рисунок 7"/>
          <p:cNvPicPr>
            <a:picLocks noChangeAspect="1"/>
          </p:cNvPicPr>
          <p:nvPr/>
        </p:nvPicPr>
        <p:blipFill rotWithShape="1">
          <a:blip r:embed="rId5"/>
          <a:srcRect l="26905" t="5070" r="15318" b="2936"/>
          <a:stretch/>
        </p:blipFill>
        <p:spPr>
          <a:xfrm>
            <a:off x="2807592" y="296213"/>
            <a:ext cx="2922338" cy="6014435"/>
          </a:xfrm>
          <a:prstGeom prst="rect">
            <a:avLst/>
          </a:prstGeom>
        </p:spPr>
      </p:pic>
      <p:pic>
        <p:nvPicPr>
          <p:cNvPr id="9" name="Рисунок 8"/>
          <p:cNvPicPr>
            <a:picLocks noChangeAspect="1"/>
          </p:cNvPicPr>
          <p:nvPr/>
        </p:nvPicPr>
        <p:blipFill rotWithShape="1">
          <a:blip r:embed="rId6"/>
          <a:srcRect l="8792" t="5402" r="27105"/>
          <a:stretch/>
        </p:blipFill>
        <p:spPr>
          <a:xfrm>
            <a:off x="5859879" y="296213"/>
            <a:ext cx="2962142" cy="6014435"/>
          </a:xfrm>
          <a:prstGeom prst="rect">
            <a:avLst/>
          </a:prstGeom>
        </p:spPr>
      </p:pic>
      <p:pic>
        <p:nvPicPr>
          <p:cNvPr id="10" name="Рисунок 9"/>
          <p:cNvPicPr>
            <a:picLocks noChangeAspect="1"/>
          </p:cNvPicPr>
          <p:nvPr/>
        </p:nvPicPr>
        <p:blipFill rotWithShape="1">
          <a:blip r:embed="rId7">
            <a:extLst>
              <a:ext uri="{BEBA8EAE-BF5A-486C-A8C5-ECC9F3942E4B}">
                <a14:imgProps xmlns:a14="http://schemas.microsoft.com/office/drawing/2010/main">
                  <a14:imgLayer r:embed="rId8">
                    <a14:imgEffect>
                      <a14:sharpenSoften amount="25000"/>
                    </a14:imgEffect>
                    <a14:imgEffect>
                      <a14:saturation sat="200000"/>
                    </a14:imgEffect>
                    <a14:imgEffect>
                      <a14:brightnessContrast contrast="20000"/>
                    </a14:imgEffect>
                  </a14:imgLayer>
                </a14:imgProps>
              </a:ext>
            </a:extLst>
          </a:blip>
          <a:srcRect l="13471" r="14950" b="1788"/>
          <a:stretch/>
        </p:blipFill>
        <p:spPr>
          <a:xfrm>
            <a:off x="8926660" y="296212"/>
            <a:ext cx="3063572" cy="6014436"/>
          </a:xfrm>
          <a:prstGeom prst="rect">
            <a:avLst/>
          </a:prstGeom>
        </p:spPr>
      </p:pic>
    </p:spTree>
    <p:extLst>
      <p:ext uri="{BB962C8B-B14F-4D97-AF65-F5344CB8AC3E}">
        <p14:creationId xmlns:p14="http://schemas.microsoft.com/office/powerpoint/2010/main" val="33947757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618186" y="311115"/>
            <a:ext cx="10908406" cy="830997"/>
          </a:xfrm>
          <a:prstGeom prst="rect">
            <a:avLst/>
          </a:prstGeom>
        </p:spPr>
        <p:txBody>
          <a:bodyPr wrap="square">
            <a:spAutoFit/>
          </a:bodyPr>
          <a:lstStyle/>
          <a:p>
            <a:pPr algn="ctr"/>
            <a:r>
              <a:rPr lang="ru-RU" sz="2400" b="1" i="0" dirty="0" smtClean="0">
                <a:solidFill>
                  <a:srgbClr val="3B3835"/>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Задание: </a:t>
            </a:r>
            <a:r>
              <a:rPr lang="ru-RU" sz="2400" b="0" i="0" dirty="0" smtClean="0">
                <a:solidFill>
                  <a:srgbClr val="3B3835"/>
                </a:solidFill>
                <a:effectLst/>
                <a:latin typeface="Times New Roman" panose="02020603050405020304" pitchFamily="18" charset="0"/>
                <a:cs typeface="Times New Roman" panose="02020603050405020304" pitchFamily="18" charset="0"/>
              </a:rPr>
              <a:t>создать эскиз модели (платья или костюма), с применением принципов бионики и метода функциональных аналогий или метода фокальных объектов.</a:t>
            </a:r>
          </a:p>
        </p:txBody>
      </p:sp>
      <p:sp>
        <p:nvSpPr>
          <p:cNvPr id="5" name="Прямоугольник 4"/>
          <p:cNvSpPr/>
          <p:nvPr/>
        </p:nvSpPr>
        <p:spPr>
          <a:xfrm>
            <a:off x="618185" y="1415117"/>
            <a:ext cx="11256135" cy="5016758"/>
          </a:xfrm>
          <a:prstGeom prst="rect">
            <a:avLst/>
          </a:prstGeom>
        </p:spPr>
        <p:txBody>
          <a:bodyPr wrap="square">
            <a:spAutoFit/>
          </a:bodyPr>
          <a:lstStyle/>
          <a:p>
            <a:r>
              <a:rPr lang="ru-RU" sz="2000" u="sng" dirty="0" smtClean="0">
                <a:latin typeface="Times New Roman" panose="02020603050405020304" pitchFamily="18" charset="0"/>
                <a:cs typeface="Times New Roman" panose="02020603050405020304" pitchFamily="18" charset="0"/>
              </a:rPr>
              <a:t>Последовательность выполнения</a:t>
            </a:r>
            <a:r>
              <a:rPr lang="ru-RU" sz="2000" dirty="0" smtClean="0">
                <a:latin typeface="Times New Roman" panose="02020603050405020304" pitchFamily="18" charset="0"/>
                <a:cs typeface="Times New Roman" panose="02020603050405020304" pitchFamily="18" charset="0"/>
              </a:rPr>
              <a:t>:</a:t>
            </a:r>
          </a:p>
          <a:p>
            <a:r>
              <a:rPr lang="ru-RU" sz="2000" dirty="0" smtClean="0">
                <a:latin typeface="Times New Roman" panose="02020603050405020304" pitchFamily="18" charset="0"/>
                <a:cs typeface="Times New Roman" panose="02020603050405020304" pitchFamily="18" charset="0"/>
              </a:rPr>
              <a:t>1) Рассмотри и проанализируй основные характеристики природного объекта: общая форма отдельных элементов, ритм, пропорции.</a:t>
            </a:r>
          </a:p>
          <a:p>
            <a:r>
              <a:rPr lang="ru-RU" sz="2000" dirty="0" smtClean="0">
                <a:latin typeface="Times New Roman" panose="02020603050405020304" pitchFamily="18" charset="0"/>
                <a:cs typeface="Times New Roman" panose="02020603050405020304" pitchFamily="18" charset="0"/>
              </a:rPr>
              <a:t>2) Прими решение о целесообразности использования определенных характеристик природного объекта для разработки новой модели изделия.</a:t>
            </a:r>
          </a:p>
          <a:p>
            <a:r>
              <a:rPr lang="ru-RU" sz="2000" dirty="0" smtClean="0">
                <a:latin typeface="Times New Roman" panose="02020603050405020304" pitchFamily="18" charset="0"/>
                <a:cs typeface="Times New Roman" panose="02020603050405020304" pitchFamily="18" charset="0"/>
              </a:rPr>
              <a:t>3) Разработай эскиз новой модели (платье, костюм).</a:t>
            </a:r>
          </a:p>
          <a:p>
            <a:r>
              <a:rPr lang="ru-RU" sz="2000" dirty="0" smtClean="0">
                <a:latin typeface="Times New Roman" panose="02020603050405020304" pitchFamily="18" charset="0"/>
                <a:cs typeface="Times New Roman" panose="02020603050405020304" pitchFamily="18" charset="0"/>
              </a:rPr>
              <a:t>4) Подумай, какой материал лучше использовать для твоей модели?</a:t>
            </a:r>
          </a:p>
          <a:p>
            <a:r>
              <a:rPr lang="ru-RU" sz="2000" dirty="0" smtClean="0">
                <a:latin typeface="Times New Roman" panose="02020603050405020304" pitchFamily="18" charset="0"/>
                <a:cs typeface="Times New Roman" panose="02020603050405020304" pitchFamily="18" charset="0"/>
              </a:rPr>
              <a:t>(лёгкие, тонкие, легко драпирующиеся ткани или ткани костюмного, платьевого ассортимента, которые хорошо держат форму ).</a:t>
            </a:r>
          </a:p>
          <a:p>
            <a:r>
              <a:rPr lang="ru-RU" sz="2000" dirty="0" smtClean="0">
                <a:latin typeface="Times New Roman" panose="02020603050405020304" pitchFamily="18" charset="0"/>
                <a:cs typeface="Times New Roman" panose="02020603050405020304" pitchFamily="18" charset="0"/>
              </a:rPr>
              <a:t>5) Обоснуй выбор модели (соответствие модным тенденциям, оптимальность форм, эстетичность).</a:t>
            </a:r>
          </a:p>
          <a:p>
            <a:endParaRPr lang="ru-RU" sz="2000" dirty="0" smtClean="0">
              <a:latin typeface="Times New Roman" panose="02020603050405020304" pitchFamily="18" charset="0"/>
              <a:cs typeface="Times New Roman" panose="02020603050405020304" pitchFamily="18" charset="0"/>
            </a:endParaRPr>
          </a:p>
          <a:p>
            <a:r>
              <a:rPr lang="ru-RU" sz="2000" u="sng" dirty="0" smtClean="0">
                <a:latin typeface="Times New Roman" panose="02020603050405020304" pitchFamily="18" charset="0"/>
                <a:cs typeface="Times New Roman" panose="02020603050405020304" pitchFamily="18" charset="0"/>
              </a:rPr>
              <a:t>Критерии оценки:</a:t>
            </a:r>
          </a:p>
          <a:p>
            <a:pPr marL="285750" indent="-285750">
              <a:buFont typeface="Wingdings" panose="05000000000000000000" pitchFamily="2" charset="2"/>
              <a:buChar char="Ø"/>
            </a:pPr>
            <a:r>
              <a:rPr lang="ru-RU" sz="2000" dirty="0" smtClean="0">
                <a:latin typeface="Times New Roman" panose="02020603050405020304" pitchFamily="18" charset="0"/>
                <a:cs typeface="Times New Roman" panose="02020603050405020304" pitchFamily="18" charset="0"/>
              </a:rPr>
              <a:t>Общая художественная выразительность, самостоятельность и оригинальность замысла.</a:t>
            </a:r>
          </a:p>
          <a:p>
            <a:pPr marL="285750" indent="-285750">
              <a:buFont typeface="Wingdings" panose="05000000000000000000" pitchFamily="2" charset="2"/>
              <a:buChar char="Ø"/>
            </a:pPr>
            <a:r>
              <a:rPr lang="ru-RU" sz="2000" dirty="0" smtClean="0">
                <a:latin typeface="Times New Roman" panose="02020603050405020304" pitchFamily="18" charset="0"/>
                <a:cs typeface="Times New Roman" panose="02020603050405020304" pitchFamily="18" charset="0"/>
              </a:rPr>
              <a:t>Успешность решения поставленной задачи на уроке.</a:t>
            </a:r>
          </a:p>
          <a:p>
            <a:pPr marL="285750" indent="-285750">
              <a:buFont typeface="Wingdings" panose="05000000000000000000" pitchFamily="2" charset="2"/>
              <a:buChar char="Ø"/>
            </a:pPr>
            <a:r>
              <a:rPr lang="ru-RU" sz="2000" dirty="0" smtClean="0">
                <a:latin typeface="Times New Roman" panose="02020603050405020304" pitchFamily="18" charset="0"/>
                <a:cs typeface="Times New Roman" panose="02020603050405020304" pitchFamily="18" charset="0"/>
              </a:rPr>
              <a:t>Владение художественной техникой, чувство материала.</a:t>
            </a:r>
          </a:p>
          <a:p>
            <a:pPr marL="285750" indent="-285750">
              <a:buFont typeface="Wingdings" panose="05000000000000000000" pitchFamily="2" charset="2"/>
              <a:buChar char="Ø"/>
            </a:pPr>
            <a:r>
              <a:rPr lang="ru-RU" sz="2000" dirty="0" smtClean="0">
                <a:latin typeface="Times New Roman" panose="02020603050405020304" pitchFamily="18" charset="0"/>
                <a:cs typeface="Times New Roman" panose="02020603050405020304" pitchFamily="18" charset="0"/>
              </a:rPr>
              <a:t>Аккуратность и добросовестность выполнения задания.</a:t>
            </a:r>
          </a:p>
        </p:txBody>
      </p:sp>
    </p:spTree>
    <p:extLst>
      <p:ext uri="{BB962C8B-B14F-4D97-AF65-F5344CB8AC3E}">
        <p14:creationId xmlns:p14="http://schemas.microsoft.com/office/powerpoint/2010/main" val="25289745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618186" y="311115"/>
            <a:ext cx="10908406" cy="523220"/>
          </a:xfrm>
          <a:prstGeom prst="rect">
            <a:avLst/>
          </a:prstGeom>
        </p:spPr>
        <p:txBody>
          <a:bodyPr wrap="square">
            <a:spAutoFit/>
          </a:bodyPr>
          <a:lstStyle/>
          <a:p>
            <a:pPr algn="ctr"/>
            <a:r>
              <a:rPr lang="ru-RU" sz="2800" b="1" i="0" dirty="0" smtClean="0">
                <a:solidFill>
                  <a:srgbClr val="3B3835"/>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Природные объекты</a:t>
            </a:r>
            <a:endParaRPr lang="ru-RU" sz="2800" dirty="0">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a:blip r:embed="rId3"/>
          <a:stretch>
            <a:fillRect/>
          </a:stretch>
        </p:blipFill>
        <p:spPr>
          <a:xfrm>
            <a:off x="1388030" y="3955299"/>
            <a:ext cx="3825025" cy="2550017"/>
          </a:xfrm>
          <a:prstGeom prst="rect">
            <a:avLst/>
          </a:prstGeom>
        </p:spPr>
      </p:pic>
      <p:pic>
        <p:nvPicPr>
          <p:cNvPr id="9" name="Рисунок 8"/>
          <p:cNvPicPr>
            <a:picLocks noChangeAspect="1"/>
          </p:cNvPicPr>
          <p:nvPr/>
        </p:nvPicPr>
        <p:blipFill rotWithShape="1">
          <a:blip r:embed="rId4"/>
          <a:srcRect t="5593" b="5518"/>
          <a:stretch/>
        </p:blipFill>
        <p:spPr>
          <a:xfrm>
            <a:off x="6613964" y="3955300"/>
            <a:ext cx="3825025" cy="2550016"/>
          </a:xfrm>
          <a:prstGeom prst="rect">
            <a:avLst/>
          </a:prstGeom>
        </p:spPr>
      </p:pic>
      <p:pic>
        <p:nvPicPr>
          <p:cNvPr id="11" name="Рисунок 10"/>
          <p:cNvPicPr>
            <a:picLocks noChangeAspect="1"/>
          </p:cNvPicPr>
          <p:nvPr/>
        </p:nvPicPr>
        <p:blipFill>
          <a:blip r:embed="rId5"/>
          <a:stretch>
            <a:fillRect/>
          </a:stretch>
        </p:blipFill>
        <p:spPr>
          <a:xfrm>
            <a:off x="746642" y="711225"/>
            <a:ext cx="2550681" cy="2550681"/>
          </a:xfrm>
          <a:prstGeom prst="rect">
            <a:avLst/>
          </a:prstGeom>
        </p:spPr>
      </p:pic>
      <p:pic>
        <p:nvPicPr>
          <p:cNvPr id="12" name="Рисунок 11"/>
          <p:cNvPicPr>
            <a:picLocks noChangeAspect="1"/>
          </p:cNvPicPr>
          <p:nvPr/>
        </p:nvPicPr>
        <p:blipFill>
          <a:blip r:embed="rId6"/>
          <a:stretch>
            <a:fillRect/>
          </a:stretch>
        </p:blipFill>
        <p:spPr>
          <a:xfrm>
            <a:off x="8935161" y="711890"/>
            <a:ext cx="2550016" cy="2550016"/>
          </a:xfrm>
          <a:prstGeom prst="rect">
            <a:avLst/>
          </a:prstGeom>
        </p:spPr>
      </p:pic>
      <p:pic>
        <p:nvPicPr>
          <p:cNvPr id="13" name="Рисунок 12"/>
          <p:cNvPicPr>
            <a:picLocks noChangeAspect="1"/>
          </p:cNvPicPr>
          <p:nvPr/>
        </p:nvPicPr>
        <p:blipFill rotWithShape="1">
          <a:blip r:embed="rId7"/>
          <a:srcRect t="29846" b="20029"/>
          <a:stretch/>
        </p:blipFill>
        <p:spPr>
          <a:xfrm>
            <a:off x="4326101" y="1076273"/>
            <a:ext cx="3387503" cy="2550017"/>
          </a:xfrm>
          <a:prstGeom prst="rect">
            <a:avLst/>
          </a:prstGeom>
        </p:spPr>
      </p:pic>
    </p:spTree>
    <p:extLst>
      <p:ext uri="{BB962C8B-B14F-4D97-AF65-F5344CB8AC3E}">
        <p14:creationId xmlns:p14="http://schemas.microsoft.com/office/powerpoint/2010/main" val="15833959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38637" y="-12879"/>
            <a:ext cx="12258675" cy="6847205"/>
          </a:xfrm>
          <a:prstGeom prst="rect">
            <a:avLst/>
          </a:prstGeom>
        </p:spPr>
      </p:pic>
      <p:sp>
        <p:nvSpPr>
          <p:cNvPr id="6" name="Прямоугольник 5"/>
          <p:cNvSpPr/>
          <p:nvPr/>
        </p:nvSpPr>
        <p:spPr>
          <a:xfrm>
            <a:off x="618184" y="288325"/>
            <a:ext cx="11011437" cy="707886"/>
          </a:xfrm>
          <a:prstGeom prst="rect">
            <a:avLst/>
          </a:prstGeom>
        </p:spPr>
        <p:txBody>
          <a:bodyPr wrap="square">
            <a:spAutoFit/>
          </a:bodyPr>
          <a:lstStyle/>
          <a:p>
            <a:r>
              <a:rPr lang="ru-RU" sz="2000" b="0" i="0" dirty="0" smtClean="0">
                <a:solidFill>
                  <a:srgbClr val="000000"/>
                </a:solidFill>
                <a:effectLst/>
                <a:latin typeface="Times New Roman" panose="02020603050405020304" pitchFamily="18" charset="0"/>
                <a:cs typeface="Times New Roman" panose="02020603050405020304" pitchFamily="18" charset="0"/>
              </a:rPr>
              <a:t>Вдохновить художника на создание новых костюмных форм может любое явление природы, художественное произведение литературы и искусства, музыка, хореография и т.п.</a:t>
            </a:r>
            <a:endParaRPr lang="ru-RU" sz="2000" dirty="0">
              <a:latin typeface="Times New Roman" panose="02020603050405020304" pitchFamily="18" charset="0"/>
              <a:cs typeface="Times New Roman" panose="02020603050405020304" pitchFamily="18" charset="0"/>
            </a:endParaRPr>
          </a:p>
        </p:txBody>
      </p:sp>
      <p:pic>
        <p:nvPicPr>
          <p:cNvPr id="10" name="Рисунок 9"/>
          <p:cNvPicPr>
            <a:picLocks noChangeAspect="1"/>
          </p:cNvPicPr>
          <p:nvPr/>
        </p:nvPicPr>
        <p:blipFill rotWithShape="1">
          <a:blip r:embed="rId3"/>
          <a:srcRect l="8638" r="16310"/>
          <a:stretch/>
        </p:blipFill>
        <p:spPr>
          <a:xfrm>
            <a:off x="193181" y="1296834"/>
            <a:ext cx="2748840" cy="4988058"/>
          </a:xfrm>
          <a:prstGeom prst="rect">
            <a:avLst/>
          </a:prstGeom>
        </p:spPr>
      </p:pic>
      <p:pic>
        <p:nvPicPr>
          <p:cNvPr id="11" name="Рисунок 10"/>
          <p:cNvPicPr>
            <a:picLocks noChangeAspect="1"/>
          </p:cNvPicPr>
          <p:nvPr/>
        </p:nvPicPr>
        <p:blipFill rotWithShape="1">
          <a:blip r:embed="rId4"/>
          <a:srcRect l="10867"/>
          <a:stretch/>
        </p:blipFill>
        <p:spPr>
          <a:xfrm>
            <a:off x="3052291" y="1301188"/>
            <a:ext cx="3017276" cy="4992808"/>
          </a:xfrm>
          <a:prstGeom prst="rect">
            <a:avLst/>
          </a:prstGeom>
        </p:spPr>
      </p:pic>
      <p:pic>
        <p:nvPicPr>
          <p:cNvPr id="12" name="Рисунок 11"/>
          <p:cNvPicPr>
            <a:picLocks noChangeAspect="1"/>
          </p:cNvPicPr>
          <p:nvPr/>
        </p:nvPicPr>
        <p:blipFill rotWithShape="1">
          <a:blip r:embed="rId5"/>
          <a:srcRect l="4360" r="7099"/>
          <a:stretch/>
        </p:blipFill>
        <p:spPr>
          <a:xfrm>
            <a:off x="9092486" y="1310293"/>
            <a:ext cx="2936383" cy="4974599"/>
          </a:xfrm>
          <a:prstGeom prst="rect">
            <a:avLst/>
          </a:prstGeom>
        </p:spPr>
      </p:pic>
      <p:pic>
        <p:nvPicPr>
          <p:cNvPr id="14" name="Рисунок 13"/>
          <p:cNvPicPr>
            <a:picLocks noChangeAspect="1"/>
          </p:cNvPicPr>
          <p:nvPr/>
        </p:nvPicPr>
        <p:blipFill rotWithShape="1">
          <a:blip r:embed="rId6"/>
          <a:srcRect l="15709" r="14839"/>
          <a:stretch/>
        </p:blipFill>
        <p:spPr>
          <a:xfrm>
            <a:off x="6168979" y="1310293"/>
            <a:ext cx="2833353" cy="4983703"/>
          </a:xfrm>
          <a:prstGeom prst="rect">
            <a:avLst/>
          </a:prstGeom>
        </p:spPr>
      </p:pic>
    </p:spTree>
    <p:extLst>
      <p:ext uri="{BB962C8B-B14F-4D97-AF65-F5344CB8AC3E}">
        <p14:creationId xmlns:p14="http://schemas.microsoft.com/office/powerpoint/2010/main" val="4021651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413228" y="288322"/>
            <a:ext cx="11306547" cy="1015663"/>
          </a:xfrm>
          <a:prstGeom prst="rect">
            <a:avLst/>
          </a:prstGeom>
        </p:spPr>
        <p:txBody>
          <a:bodyPr wrap="square">
            <a:spAutoFit/>
          </a:bodyPr>
          <a:lstStyle/>
          <a:p>
            <a:r>
              <a:rPr lang="ru-RU" sz="2000" b="0" i="0" dirty="0" smtClean="0">
                <a:solidFill>
                  <a:srgbClr val="000000"/>
                </a:solidFill>
                <a:effectLst/>
                <a:latin typeface="Times New Roman" panose="02020603050405020304" pitchFamily="18" charset="0"/>
                <a:cs typeface="Times New Roman" panose="02020603050405020304" pitchFamily="18" charset="0"/>
              </a:rPr>
              <a:t>Часто источниками творчества становятся произведения архитектуры, инженерные сооружения, предметы материальной культуры и декоративно-прикладного искусства (металл, керамика, стекло, дерево, пластик). Особое место в творчестве дизайнера занимают формы живой природы (бионика).</a:t>
            </a:r>
            <a:endParaRPr lang="ru-RU" sz="20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a:stretch>
            <a:fillRect/>
          </a:stretch>
        </p:blipFill>
        <p:spPr>
          <a:xfrm>
            <a:off x="413229" y="1589714"/>
            <a:ext cx="3424676" cy="2355824"/>
          </a:xfrm>
          <a:prstGeom prst="rect">
            <a:avLst/>
          </a:prstGeom>
        </p:spPr>
      </p:pic>
      <p:pic>
        <p:nvPicPr>
          <p:cNvPr id="5" name="Рисунок 4"/>
          <p:cNvPicPr>
            <a:picLocks noChangeAspect="1"/>
          </p:cNvPicPr>
          <p:nvPr/>
        </p:nvPicPr>
        <p:blipFill rotWithShape="1">
          <a:blip r:embed="rId4"/>
          <a:srcRect l="3611"/>
          <a:stretch/>
        </p:blipFill>
        <p:spPr>
          <a:xfrm>
            <a:off x="4244523" y="1589714"/>
            <a:ext cx="3411488" cy="2357502"/>
          </a:xfrm>
          <a:prstGeom prst="rect">
            <a:avLst/>
          </a:prstGeom>
        </p:spPr>
      </p:pic>
      <p:pic>
        <p:nvPicPr>
          <p:cNvPr id="7" name="Рисунок 6"/>
          <p:cNvPicPr>
            <a:picLocks noChangeAspect="1"/>
          </p:cNvPicPr>
          <p:nvPr/>
        </p:nvPicPr>
        <p:blipFill rotWithShape="1">
          <a:blip r:embed="rId5"/>
          <a:srcRect l="4977" r="5596"/>
          <a:stretch/>
        </p:blipFill>
        <p:spPr>
          <a:xfrm>
            <a:off x="5931640" y="4157001"/>
            <a:ext cx="3307298" cy="2467540"/>
          </a:xfrm>
          <a:prstGeom prst="rect">
            <a:avLst/>
          </a:prstGeom>
        </p:spPr>
      </p:pic>
      <p:pic>
        <p:nvPicPr>
          <p:cNvPr id="3" name="Рисунок 2"/>
          <p:cNvPicPr>
            <a:picLocks noChangeAspect="1"/>
          </p:cNvPicPr>
          <p:nvPr/>
        </p:nvPicPr>
        <p:blipFill>
          <a:blip r:embed="rId6"/>
          <a:stretch>
            <a:fillRect/>
          </a:stretch>
        </p:blipFill>
        <p:spPr>
          <a:xfrm>
            <a:off x="7901880" y="1598613"/>
            <a:ext cx="3495923" cy="2348603"/>
          </a:xfrm>
          <a:prstGeom prst="rect">
            <a:avLst/>
          </a:prstGeom>
        </p:spPr>
      </p:pic>
      <p:pic>
        <p:nvPicPr>
          <p:cNvPr id="9" name="Рисунок 8"/>
          <p:cNvPicPr>
            <a:picLocks noChangeAspect="1"/>
          </p:cNvPicPr>
          <p:nvPr/>
        </p:nvPicPr>
        <p:blipFill>
          <a:blip r:embed="rId7"/>
          <a:stretch>
            <a:fillRect/>
          </a:stretch>
        </p:blipFill>
        <p:spPr>
          <a:xfrm flipH="1">
            <a:off x="1626120" y="4157001"/>
            <a:ext cx="1981776" cy="2467540"/>
          </a:xfrm>
          <a:prstGeom prst="rect">
            <a:avLst/>
          </a:prstGeom>
        </p:spPr>
      </p:pic>
      <p:pic>
        <p:nvPicPr>
          <p:cNvPr id="10" name="Рисунок 9"/>
          <p:cNvPicPr>
            <a:picLocks noChangeAspect="1"/>
          </p:cNvPicPr>
          <p:nvPr/>
        </p:nvPicPr>
        <p:blipFill rotWithShape="1">
          <a:blip r:embed="rId8"/>
          <a:srcRect t="4418" b="9105"/>
          <a:stretch/>
        </p:blipFill>
        <p:spPr>
          <a:xfrm>
            <a:off x="3590467" y="4157001"/>
            <a:ext cx="1740089" cy="2470598"/>
          </a:xfrm>
          <a:prstGeom prst="rect">
            <a:avLst/>
          </a:prstGeom>
        </p:spPr>
      </p:pic>
    </p:spTree>
    <p:extLst>
      <p:ext uri="{BB962C8B-B14F-4D97-AF65-F5344CB8AC3E}">
        <p14:creationId xmlns:p14="http://schemas.microsoft.com/office/powerpoint/2010/main" val="19462450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25758"/>
            <a:ext cx="12258675" cy="6847205"/>
          </a:xfrm>
          <a:prstGeom prst="rect">
            <a:avLst/>
          </a:prstGeom>
        </p:spPr>
      </p:pic>
      <p:sp>
        <p:nvSpPr>
          <p:cNvPr id="2" name="Прямоугольник 1"/>
          <p:cNvSpPr/>
          <p:nvPr/>
        </p:nvSpPr>
        <p:spPr>
          <a:xfrm>
            <a:off x="592428" y="275443"/>
            <a:ext cx="11127347" cy="1015663"/>
          </a:xfrm>
          <a:prstGeom prst="rect">
            <a:avLst/>
          </a:prstGeom>
        </p:spPr>
        <p:txBody>
          <a:bodyPr wrap="square">
            <a:spAutoFit/>
          </a:bodyPr>
          <a:lstStyle/>
          <a:p>
            <a:pPr algn="ctr"/>
            <a:r>
              <a:rPr lang="ru-RU" sz="2000" b="1" i="0" dirty="0"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Архитектура</a:t>
            </a:r>
          </a:p>
          <a:p>
            <a:r>
              <a:rPr lang="ru-RU" sz="2000" b="0" i="0" dirty="0" smtClean="0">
                <a:solidFill>
                  <a:srgbClr val="000000"/>
                </a:solidFill>
                <a:effectLst/>
                <a:latin typeface="Times New Roman" panose="02020603050405020304" pitchFamily="18" charset="0"/>
                <a:cs typeface="Times New Roman" panose="02020603050405020304" pitchFamily="18" charset="0"/>
              </a:rPr>
              <a:t>Архитектура является одним из ярчайших творческих источников при создании костюма. Каждой исторической эпохе соответствует определенный стиль, повлиявший на костюм своего времени.</a:t>
            </a:r>
            <a:endParaRPr lang="ru-RU" sz="20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stretch>
            <a:fillRect/>
          </a:stretch>
        </p:blipFill>
        <p:spPr>
          <a:xfrm>
            <a:off x="437880" y="1656634"/>
            <a:ext cx="5422007" cy="3872863"/>
          </a:xfrm>
          <a:prstGeom prst="rect">
            <a:avLst/>
          </a:prstGeom>
        </p:spPr>
      </p:pic>
      <p:sp>
        <p:nvSpPr>
          <p:cNvPr id="5" name="Прямоугольник 4"/>
          <p:cNvSpPr/>
          <p:nvPr/>
        </p:nvSpPr>
        <p:spPr>
          <a:xfrm>
            <a:off x="437880" y="5710537"/>
            <a:ext cx="5422007" cy="923330"/>
          </a:xfrm>
          <a:prstGeom prst="rect">
            <a:avLst/>
          </a:prstGeom>
        </p:spPr>
        <p:txBody>
          <a:bodyPr wrap="square">
            <a:spAutoFit/>
          </a:bodyPr>
          <a:lstStyle/>
          <a:p>
            <a:pPr algn="ctr"/>
            <a:r>
              <a:rPr lang="ru-RU" b="0" i="0" dirty="0" smtClean="0">
                <a:solidFill>
                  <a:srgbClr val="000000"/>
                </a:solidFill>
                <a:effectLst/>
                <a:latin typeface="Times New Roman" panose="02020603050405020304" pitchFamily="18" charset="0"/>
                <a:cs typeface="Times New Roman" panose="02020603050405020304" pitchFamily="18" charset="0"/>
              </a:rPr>
              <a:t>Дольче и </a:t>
            </a:r>
            <a:r>
              <a:rPr lang="ru-RU" b="0" i="0" dirty="0" err="1" smtClean="0">
                <a:solidFill>
                  <a:srgbClr val="000000"/>
                </a:solidFill>
                <a:effectLst/>
                <a:latin typeface="Times New Roman" panose="02020603050405020304" pitchFamily="18" charset="0"/>
                <a:cs typeface="Times New Roman" panose="02020603050405020304" pitchFamily="18" charset="0"/>
              </a:rPr>
              <a:t>Габбана</a:t>
            </a:r>
            <a:r>
              <a:rPr lang="ru-RU" b="0" i="0" dirty="0" smtClean="0">
                <a:solidFill>
                  <a:srgbClr val="000000"/>
                </a:solidFill>
                <a:effectLst/>
                <a:latin typeface="Times New Roman" panose="02020603050405020304" pitchFamily="18" charset="0"/>
                <a:cs typeface="Times New Roman" panose="02020603050405020304" pitchFamily="18" charset="0"/>
              </a:rPr>
              <a:t> </a:t>
            </a:r>
          </a:p>
          <a:p>
            <a:pPr algn="ctr"/>
            <a:r>
              <a:rPr lang="ru-RU" b="0" i="0" dirty="0" smtClean="0">
                <a:solidFill>
                  <a:srgbClr val="000000"/>
                </a:solidFill>
                <a:effectLst/>
                <a:latin typeface="Times New Roman" panose="02020603050405020304" pitchFamily="18" charset="0"/>
                <a:cs typeface="Times New Roman" panose="02020603050405020304" pitchFamily="18" charset="0"/>
              </a:rPr>
              <a:t>(Собор Парижской Богоматери, Франция)</a:t>
            </a:r>
            <a:r>
              <a:rPr lang="ru-RU" dirty="0" smtClean="0"/>
              <a:t/>
            </a:r>
            <a:br>
              <a:rPr lang="ru-RU" dirty="0" smtClean="0"/>
            </a:br>
            <a:endParaRPr lang="ru-RU" dirty="0"/>
          </a:p>
        </p:txBody>
      </p:sp>
      <p:pic>
        <p:nvPicPr>
          <p:cNvPr id="6" name="Рисунок 5"/>
          <p:cNvPicPr>
            <a:picLocks noChangeAspect="1"/>
          </p:cNvPicPr>
          <p:nvPr/>
        </p:nvPicPr>
        <p:blipFill rotWithShape="1">
          <a:blip r:embed="rId4"/>
          <a:srcRect t="4406"/>
          <a:stretch/>
        </p:blipFill>
        <p:spPr>
          <a:xfrm>
            <a:off x="6149714" y="1656634"/>
            <a:ext cx="5453782" cy="3872863"/>
          </a:xfrm>
          <a:prstGeom prst="rect">
            <a:avLst/>
          </a:prstGeom>
        </p:spPr>
      </p:pic>
      <p:sp>
        <p:nvSpPr>
          <p:cNvPr id="7" name="Прямоугольник 6"/>
          <p:cNvSpPr/>
          <p:nvPr/>
        </p:nvSpPr>
        <p:spPr>
          <a:xfrm>
            <a:off x="6149714" y="5733126"/>
            <a:ext cx="5453782" cy="646331"/>
          </a:xfrm>
          <a:prstGeom prst="rect">
            <a:avLst/>
          </a:prstGeom>
        </p:spPr>
        <p:txBody>
          <a:bodyPr wrap="square">
            <a:spAutoFit/>
          </a:bodyPr>
          <a:lstStyle/>
          <a:p>
            <a:pPr algn="ctr"/>
            <a:r>
              <a:rPr lang="ru-RU" b="0" i="0" dirty="0" err="1" smtClean="0">
                <a:solidFill>
                  <a:srgbClr val="000000"/>
                </a:solidFill>
                <a:effectLst/>
                <a:latin typeface="Times New Roman" panose="02020603050405020304" pitchFamily="18" charset="0"/>
                <a:cs typeface="Times New Roman" panose="02020603050405020304" pitchFamily="18" charset="0"/>
              </a:rPr>
              <a:t>Марчеса</a:t>
            </a:r>
            <a:r>
              <a:rPr lang="ru-RU" b="0" i="0" dirty="0" smtClean="0">
                <a:solidFill>
                  <a:srgbClr val="000000"/>
                </a:solidFill>
                <a:effectLst/>
                <a:latin typeface="Times New Roman" panose="02020603050405020304" pitchFamily="18" charset="0"/>
                <a:cs typeface="Times New Roman" panose="02020603050405020304" pitchFamily="18" charset="0"/>
              </a:rPr>
              <a:t> </a:t>
            </a:r>
          </a:p>
          <a:p>
            <a:pPr algn="ctr"/>
            <a:r>
              <a:rPr lang="ru-RU" b="0" i="0" dirty="0" smtClean="0">
                <a:solidFill>
                  <a:srgbClr val="000000"/>
                </a:solidFill>
                <a:effectLst/>
                <a:latin typeface="Times New Roman" panose="02020603050405020304" pitchFamily="18" charset="0"/>
                <a:cs typeface="Times New Roman" panose="02020603050405020304" pitchFamily="18" charset="0"/>
              </a:rPr>
              <a:t>(Буддийский храм на Кавасаки </a:t>
            </a:r>
            <a:r>
              <a:rPr lang="ru-RU" b="0" i="0" dirty="0" err="1" smtClean="0">
                <a:solidFill>
                  <a:srgbClr val="000000"/>
                </a:solidFill>
                <a:effectLst/>
                <a:latin typeface="Times New Roman" panose="02020603050405020304" pitchFamily="18" charset="0"/>
                <a:cs typeface="Times New Roman" panose="02020603050405020304" pitchFamily="18" charset="0"/>
              </a:rPr>
              <a:t>Даиши</a:t>
            </a:r>
            <a:r>
              <a:rPr lang="ru-RU" b="0" i="0" dirty="0" smtClean="0">
                <a:solidFill>
                  <a:srgbClr val="000000"/>
                </a:solidFill>
                <a:effectLst/>
                <a:latin typeface="Times New Roman" panose="02020603050405020304" pitchFamily="18" charset="0"/>
                <a:cs typeface="Times New Roman" panose="02020603050405020304" pitchFamily="18" charset="0"/>
              </a:rPr>
              <a:t>, Япония)</a:t>
            </a:r>
            <a:endParaRPr lang="ru-RU" b="0" i="0" dirty="0">
              <a:solidFill>
                <a:srgbClr val="00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2903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592428" y="262564"/>
            <a:ext cx="11127347" cy="1631216"/>
          </a:xfrm>
          <a:prstGeom prst="rect">
            <a:avLst/>
          </a:prstGeom>
        </p:spPr>
        <p:txBody>
          <a:bodyPr wrap="square">
            <a:spAutoFit/>
          </a:bodyPr>
          <a:lstStyle/>
          <a:p>
            <a:pPr algn="ctr"/>
            <a:r>
              <a:rPr lang="ru-RU" sz="2000" b="1" i="0" dirty="0"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Живопись</a:t>
            </a:r>
          </a:p>
          <a:p>
            <a:r>
              <a:rPr lang="ru-RU" sz="2000" b="0" i="0" dirty="0" smtClean="0">
                <a:solidFill>
                  <a:srgbClr val="000000"/>
                </a:solidFill>
                <a:effectLst/>
                <a:latin typeface="Times New Roman" panose="02020603050405020304" pitchFamily="18" charset="0"/>
                <a:cs typeface="Times New Roman" panose="02020603050405020304" pitchFamily="18" charset="0"/>
              </a:rPr>
              <a:t>Существует эстетическая стилевая взаимосвязь между костюмом и произведениями живописи. Современная мода выводит живопись в качестве источника творчества дизайнеров на первый план. Зародилось новое стилевое направление в создании костюмов «</a:t>
            </a:r>
            <a:r>
              <a:rPr lang="ru-RU" sz="2000" b="0" i="0" dirty="0" err="1" smtClean="0">
                <a:solidFill>
                  <a:srgbClr val="000000"/>
                </a:solidFill>
                <a:effectLst/>
                <a:latin typeface="Times New Roman" panose="02020603050405020304" pitchFamily="18" charset="0"/>
                <a:cs typeface="Times New Roman" panose="02020603050405020304" pitchFamily="18" charset="0"/>
              </a:rPr>
              <a:t>арткостюм</a:t>
            </a:r>
            <a:r>
              <a:rPr lang="ru-RU" sz="2000" b="0" i="0" dirty="0" smtClean="0">
                <a:solidFill>
                  <a:srgbClr val="000000"/>
                </a:solidFill>
                <a:effectLst/>
                <a:latin typeface="Times New Roman" panose="02020603050405020304" pitchFamily="18" charset="0"/>
                <a:cs typeface="Times New Roman" panose="02020603050405020304" pitchFamily="18" charset="0"/>
              </a:rPr>
              <a:t>». Дизайнеры в своем творчестве используют мотивы полотен великих мастеров живописи. </a:t>
            </a:r>
            <a:endParaRPr lang="ru-RU" sz="20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stretch>
            <a:fillRect/>
          </a:stretch>
        </p:blipFill>
        <p:spPr>
          <a:xfrm>
            <a:off x="592428" y="2028877"/>
            <a:ext cx="5179789" cy="4007862"/>
          </a:xfrm>
          <a:prstGeom prst="rect">
            <a:avLst/>
          </a:prstGeom>
        </p:spPr>
      </p:pic>
      <p:sp>
        <p:nvSpPr>
          <p:cNvPr id="5" name="Прямоугольник 4"/>
          <p:cNvSpPr/>
          <p:nvPr/>
        </p:nvSpPr>
        <p:spPr>
          <a:xfrm>
            <a:off x="554925" y="6154962"/>
            <a:ext cx="5217291" cy="369332"/>
          </a:xfrm>
          <a:prstGeom prst="rect">
            <a:avLst/>
          </a:prstGeom>
        </p:spPr>
        <p:txBody>
          <a:bodyPr wrap="square">
            <a:spAutoFit/>
          </a:bodyPr>
          <a:lstStyle/>
          <a:p>
            <a:pPr algn="ctr"/>
            <a:r>
              <a:rPr lang="ru-RU" dirty="0" smtClean="0">
                <a:latin typeface="Times New Roman" panose="02020603050405020304" pitchFamily="18" charset="0"/>
                <a:cs typeface="Times New Roman" panose="02020603050405020304" pitchFamily="18" charset="0"/>
              </a:rPr>
              <a:t>Пабло Пикассо от </a:t>
            </a:r>
            <a:r>
              <a:rPr lang="en-US" dirty="0" err="1" smtClean="0">
                <a:latin typeface="Times New Roman" panose="02020603050405020304" pitchFamily="18" charset="0"/>
                <a:cs typeface="Times New Roman" panose="02020603050405020304" pitchFamily="18" charset="0"/>
              </a:rPr>
              <a:t>Moschino</a:t>
            </a:r>
            <a:endParaRPr lang="ru-RU"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4"/>
          <a:stretch>
            <a:fillRect/>
          </a:stretch>
        </p:blipFill>
        <p:spPr>
          <a:xfrm>
            <a:off x="6542468" y="2017919"/>
            <a:ext cx="5177307" cy="4005941"/>
          </a:xfrm>
          <a:prstGeom prst="rect">
            <a:avLst/>
          </a:prstGeom>
        </p:spPr>
      </p:pic>
      <p:sp>
        <p:nvSpPr>
          <p:cNvPr id="7" name="Прямоугольник 6"/>
          <p:cNvSpPr/>
          <p:nvPr/>
        </p:nvSpPr>
        <p:spPr>
          <a:xfrm>
            <a:off x="6542467" y="6129205"/>
            <a:ext cx="5177307" cy="369332"/>
          </a:xfrm>
          <a:prstGeom prst="rect">
            <a:avLst/>
          </a:prstGeom>
        </p:spPr>
        <p:txBody>
          <a:bodyPr wrap="square">
            <a:spAutoFit/>
          </a:bodyPr>
          <a:lstStyle/>
          <a:p>
            <a:pPr algn="ctr"/>
            <a:r>
              <a:rPr lang="ru-RU" dirty="0" smtClean="0">
                <a:latin typeface="Times New Roman" panose="02020603050405020304" pitchFamily="18" charset="0"/>
                <a:cs typeface="Times New Roman" panose="02020603050405020304" pitchFamily="18" charset="0"/>
              </a:rPr>
              <a:t>Пит </a:t>
            </a:r>
            <a:r>
              <a:rPr lang="ru-RU" dirty="0" err="1" smtClean="0">
                <a:latin typeface="Times New Roman" panose="02020603050405020304" pitchFamily="18" charset="0"/>
                <a:cs typeface="Times New Roman" panose="02020603050405020304" pitchFamily="18" charset="0"/>
              </a:rPr>
              <a:t>Мондриан</a:t>
            </a:r>
            <a:r>
              <a:rPr lang="ru-RU" dirty="0" smtClean="0">
                <a:latin typeface="Times New Roman" panose="02020603050405020304" pitchFamily="18" charset="0"/>
                <a:cs typeface="Times New Roman" panose="02020603050405020304" pitchFamily="18" charset="0"/>
              </a:rPr>
              <a:t> от </a:t>
            </a:r>
            <a:r>
              <a:rPr lang="en-US" dirty="0" smtClean="0">
                <a:latin typeface="Times New Roman" panose="02020603050405020304" pitchFamily="18" charset="0"/>
                <a:cs typeface="Times New Roman" panose="02020603050405020304" pitchFamily="18" charset="0"/>
              </a:rPr>
              <a:t>Yves Saint Laurent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20523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25758" y="-12879"/>
            <a:ext cx="12258675" cy="6847205"/>
          </a:xfrm>
          <a:prstGeom prst="rect">
            <a:avLst/>
          </a:prstGeom>
        </p:spPr>
      </p:pic>
      <p:sp>
        <p:nvSpPr>
          <p:cNvPr id="2" name="Прямоугольник 1"/>
          <p:cNvSpPr/>
          <p:nvPr/>
        </p:nvSpPr>
        <p:spPr>
          <a:xfrm>
            <a:off x="592428" y="275443"/>
            <a:ext cx="11127347" cy="1631216"/>
          </a:xfrm>
          <a:prstGeom prst="rect">
            <a:avLst/>
          </a:prstGeom>
        </p:spPr>
        <p:txBody>
          <a:bodyPr wrap="square">
            <a:spAutoFit/>
          </a:bodyPr>
          <a:lstStyle/>
          <a:p>
            <a:pPr algn="ctr"/>
            <a:r>
              <a:rPr lang="ru-RU" sz="2000" b="1" i="0" dirty="0"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Народный, национальный и исторический костюм</a:t>
            </a:r>
          </a:p>
          <a:p>
            <a:r>
              <a:rPr lang="ru-RU" sz="2000" b="0" i="0" dirty="0" smtClean="0">
                <a:solidFill>
                  <a:srgbClr val="000000"/>
                </a:solidFill>
                <a:effectLst/>
                <a:latin typeface="Times New Roman" panose="02020603050405020304" pitchFamily="18" charset="0"/>
                <a:cs typeface="Times New Roman" panose="02020603050405020304" pitchFamily="18" charset="0"/>
              </a:rPr>
              <a:t>Неисчерпаемым источником идей для художника-проектировщика современной одежды служит исторический, национальный и народный костюм. Задача дизайнера состоит в том, чтобы переосмыслить исторические формы с позиций современной моды, путем образно-ассоциативного видения трансформировать их в костюм в условиях сегодняшнего взгляда на модный образ.</a:t>
            </a:r>
            <a:endParaRPr lang="ru-RU" sz="20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stretch>
            <a:fillRect/>
          </a:stretch>
        </p:blipFill>
        <p:spPr>
          <a:xfrm>
            <a:off x="2331076" y="2033044"/>
            <a:ext cx="7547020" cy="4578526"/>
          </a:xfrm>
          <a:prstGeom prst="rect">
            <a:avLst/>
          </a:prstGeom>
        </p:spPr>
      </p:pic>
      <p:pic>
        <p:nvPicPr>
          <p:cNvPr id="5" name="Рисунок 4"/>
          <p:cNvPicPr>
            <a:picLocks noChangeAspect="1"/>
          </p:cNvPicPr>
          <p:nvPr/>
        </p:nvPicPr>
        <p:blipFill rotWithShape="1">
          <a:blip r:embed="rId4"/>
          <a:srcRect l="14085" r="28444"/>
          <a:stretch/>
        </p:blipFill>
        <p:spPr>
          <a:xfrm>
            <a:off x="592428" y="2104828"/>
            <a:ext cx="1725769" cy="4490800"/>
          </a:xfrm>
          <a:prstGeom prst="rect">
            <a:avLst/>
          </a:prstGeom>
          <a:ln w="57150">
            <a:solidFill>
              <a:schemeClr val="bg1"/>
            </a:solidFill>
          </a:ln>
        </p:spPr>
      </p:pic>
      <p:pic>
        <p:nvPicPr>
          <p:cNvPr id="6" name="Рисунок 5"/>
          <p:cNvPicPr>
            <a:picLocks noChangeAspect="1"/>
          </p:cNvPicPr>
          <p:nvPr/>
        </p:nvPicPr>
        <p:blipFill rotWithShape="1">
          <a:blip r:embed="rId5"/>
          <a:srcRect l="23652" r="17606"/>
          <a:stretch/>
        </p:blipFill>
        <p:spPr>
          <a:xfrm>
            <a:off x="9872543" y="2075773"/>
            <a:ext cx="1744201" cy="4453817"/>
          </a:xfrm>
          <a:prstGeom prst="rect">
            <a:avLst/>
          </a:prstGeom>
          <a:ln w="57150">
            <a:solidFill>
              <a:schemeClr val="bg1"/>
            </a:solidFill>
          </a:ln>
        </p:spPr>
      </p:pic>
    </p:spTree>
    <p:extLst>
      <p:ext uri="{BB962C8B-B14F-4D97-AF65-F5344CB8AC3E}">
        <p14:creationId xmlns:p14="http://schemas.microsoft.com/office/powerpoint/2010/main" val="7057747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592428" y="288322"/>
            <a:ext cx="11127347" cy="1938992"/>
          </a:xfrm>
          <a:prstGeom prst="rect">
            <a:avLst/>
          </a:prstGeom>
        </p:spPr>
        <p:txBody>
          <a:bodyPr wrap="square">
            <a:spAutoFit/>
          </a:bodyPr>
          <a:lstStyle/>
          <a:p>
            <a:pPr algn="ctr"/>
            <a:r>
              <a:rPr lang="ru-RU" sz="2000" b="1" i="0" dirty="0"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Природные формы</a:t>
            </a:r>
          </a:p>
          <a:p>
            <a:r>
              <a:rPr lang="ru-RU" sz="2000" b="0" i="0" dirty="0" smtClean="0">
                <a:solidFill>
                  <a:srgbClr val="000000"/>
                </a:solidFill>
                <a:effectLst/>
                <a:latin typeface="Times New Roman" panose="02020603050405020304" pitchFamily="18" charset="0"/>
                <a:cs typeface="Times New Roman" panose="02020603050405020304" pitchFamily="18" charset="0"/>
              </a:rPr>
              <a:t>Для творческой деятельности дизайнера природные формы и мотивы являются неизменным источником вдохновения. Многообразие животных и растительных форм служит творческим источником для создания моделей одежды. Эмоциональные образные ассоциации, возникающие у художника при наблюдении мира живой природы, становятся основой создания новых моделей и коллекций одежды.</a:t>
            </a:r>
            <a:endParaRPr lang="ru-RU" sz="20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stretch>
            <a:fillRect/>
          </a:stretch>
        </p:blipFill>
        <p:spPr>
          <a:xfrm>
            <a:off x="353989" y="2528515"/>
            <a:ext cx="5591452" cy="3730617"/>
          </a:xfrm>
          <a:prstGeom prst="rect">
            <a:avLst/>
          </a:prstGeom>
        </p:spPr>
      </p:pic>
      <p:pic>
        <p:nvPicPr>
          <p:cNvPr id="5" name="Рисунок 4"/>
          <p:cNvPicPr>
            <a:picLocks noChangeAspect="1"/>
          </p:cNvPicPr>
          <p:nvPr/>
        </p:nvPicPr>
        <p:blipFill>
          <a:blip r:embed="rId4"/>
          <a:stretch>
            <a:fillRect/>
          </a:stretch>
        </p:blipFill>
        <p:spPr>
          <a:xfrm>
            <a:off x="6306053" y="2528514"/>
            <a:ext cx="5591453" cy="3730617"/>
          </a:xfrm>
          <a:prstGeom prst="rect">
            <a:avLst/>
          </a:prstGeom>
        </p:spPr>
      </p:pic>
    </p:spTree>
    <p:extLst>
      <p:ext uri="{BB962C8B-B14F-4D97-AF65-F5344CB8AC3E}">
        <p14:creationId xmlns:p14="http://schemas.microsoft.com/office/powerpoint/2010/main" val="27812435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592428" y="288322"/>
            <a:ext cx="11127347" cy="1323439"/>
          </a:xfrm>
          <a:prstGeom prst="rect">
            <a:avLst/>
          </a:prstGeom>
        </p:spPr>
        <p:txBody>
          <a:bodyPr wrap="square">
            <a:spAutoFit/>
          </a:bodyPr>
          <a:lstStyle/>
          <a:p>
            <a:r>
              <a:rPr lang="ru-RU" sz="2000" b="0" i="0" dirty="0" smtClean="0">
                <a:solidFill>
                  <a:srgbClr val="000000"/>
                </a:solidFill>
                <a:effectLst/>
                <a:latin typeface="Times New Roman" panose="02020603050405020304" pitchFamily="18" charset="0"/>
                <a:cs typeface="Times New Roman" panose="02020603050405020304" pitchFamily="18" charset="0"/>
              </a:rPr>
              <a:t>Природа как главный дизайнер миллионы лет оттачивает свое мастерство, создавая шедевры, которыми восхищается человек. Возможность найти новые формы стала основной задачей нового направления современного дизайна, на который оказывают огромное влияние бионика и кристаллография. </a:t>
            </a:r>
            <a:endParaRPr lang="ru-RU" sz="20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a:stretch>
            <a:fillRect/>
          </a:stretch>
        </p:blipFill>
        <p:spPr>
          <a:xfrm>
            <a:off x="592428" y="1784173"/>
            <a:ext cx="3566640" cy="2375703"/>
          </a:xfrm>
          <a:prstGeom prst="rect">
            <a:avLst/>
          </a:prstGeom>
        </p:spPr>
      </p:pic>
      <p:pic>
        <p:nvPicPr>
          <p:cNvPr id="8" name="Рисунок 7"/>
          <p:cNvPicPr>
            <a:picLocks noChangeAspect="1"/>
          </p:cNvPicPr>
          <p:nvPr/>
        </p:nvPicPr>
        <p:blipFill>
          <a:blip r:embed="rId4"/>
          <a:stretch>
            <a:fillRect/>
          </a:stretch>
        </p:blipFill>
        <p:spPr>
          <a:xfrm>
            <a:off x="8059956" y="1784173"/>
            <a:ext cx="3568255" cy="2380740"/>
          </a:xfrm>
          <a:prstGeom prst="rect">
            <a:avLst/>
          </a:prstGeom>
        </p:spPr>
      </p:pic>
      <p:pic>
        <p:nvPicPr>
          <p:cNvPr id="9" name="Рисунок 8"/>
          <p:cNvPicPr>
            <a:picLocks noChangeAspect="1"/>
          </p:cNvPicPr>
          <p:nvPr/>
        </p:nvPicPr>
        <p:blipFill>
          <a:blip r:embed="rId5"/>
          <a:stretch>
            <a:fillRect/>
          </a:stretch>
        </p:blipFill>
        <p:spPr>
          <a:xfrm>
            <a:off x="4861759" y="1359166"/>
            <a:ext cx="2588684" cy="2595172"/>
          </a:xfrm>
          <a:prstGeom prst="rect">
            <a:avLst/>
          </a:prstGeom>
        </p:spPr>
      </p:pic>
      <p:pic>
        <p:nvPicPr>
          <p:cNvPr id="10" name="Рисунок 9"/>
          <p:cNvPicPr>
            <a:picLocks noChangeAspect="1"/>
          </p:cNvPicPr>
          <p:nvPr/>
        </p:nvPicPr>
        <p:blipFill rotWithShape="1">
          <a:blip r:embed="rId6"/>
          <a:srcRect l="7254" t="6848" r="6972" b="6954"/>
          <a:stretch/>
        </p:blipFill>
        <p:spPr>
          <a:xfrm>
            <a:off x="4874638" y="4149001"/>
            <a:ext cx="2582450" cy="2595172"/>
          </a:xfrm>
          <a:prstGeom prst="rect">
            <a:avLst/>
          </a:prstGeom>
        </p:spPr>
      </p:pic>
      <p:pic>
        <p:nvPicPr>
          <p:cNvPr id="12" name="Рисунок 11"/>
          <p:cNvPicPr>
            <a:picLocks noChangeAspect="1"/>
          </p:cNvPicPr>
          <p:nvPr/>
        </p:nvPicPr>
        <p:blipFill>
          <a:blip r:embed="rId7"/>
          <a:stretch>
            <a:fillRect/>
          </a:stretch>
        </p:blipFill>
        <p:spPr>
          <a:xfrm>
            <a:off x="8059956" y="4329727"/>
            <a:ext cx="3543195" cy="2243699"/>
          </a:xfrm>
          <a:prstGeom prst="rect">
            <a:avLst/>
          </a:prstGeom>
        </p:spPr>
      </p:pic>
      <p:pic>
        <p:nvPicPr>
          <p:cNvPr id="14" name="Рисунок 13"/>
          <p:cNvPicPr>
            <a:picLocks noChangeAspect="1"/>
          </p:cNvPicPr>
          <p:nvPr/>
        </p:nvPicPr>
        <p:blipFill rotWithShape="1">
          <a:blip r:embed="rId8"/>
          <a:srcRect t="5768" b="5388"/>
          <a:stretch/>
        </p:blipFill>
        <p:spPr>
          <a:xfrm>
            <a:off x="647560" y="4278449"/>
            <a:ext cx="3511508" cy="2300164"/>
          </a:xfrm>
          <a:prstGeom prst="rect">
            <a:avLst/>
          </a:prstGeom>
        </p:spPr>
      </p:pic>
    </p:spTree>
    <p:extLst>
      <p:ext uri="{BB962C8B-B14F-4D97-AF65-F5344CB8AC3E}">
        <p14:creationId xmlns:p14="http://schemas.microsoft.com/office/powerpoint/2010/main" val="25642500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2879" y="-12879"/>
            <a:ext cx="12258675" cy="6847205"/>
          </a:xfrm>
          <a:prstGeom prst="rect">
            <a:avLst/>
          </a:prstGeom>
        </p:spPr>
      </p:pic>
      <p:sp>
        <p:nvSpPr>
          <p:cNvPr id="2" name="Прямоугольник 1"/>
          <p:cNvSpPr/>
          <p:nvPr/>
        </p:nvSpPr>
        <p:spPr>
          <a:xfrm>
            <a:off x="592428" y="249685"/>
            <a:ext cx="11127347" cy="400110"/>
          </a:xfrm>
          <a:prstGeom prst="rect">
            <a:avLst/>
          </a:prstGeom>
        </p:spPr>
        <p:txBody>
          <a:bodyPr wrap="square">
            <a:spAutoFit/>
          </a:bodyPr>
          <a:lstStyle/>
          <a:p>
            <a:pPr algn="ctr"/>
            <a:r>
              <a:rPr lang="ru-RU" sz="2000" b="1" i="0" dirty="0" smtClean="0">
                <a:solidFill>
                  <a:srgbClr val="0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Мода черпает вдохновение в природе </a:t>
            </a:r>
            <a:endParaRPr lang="ru-RU"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3" name="Прямоугольник 12"/>
          <p:cNvSpPr/>
          <p:nvPr/>
        </p:nvSpPr>
        <p:spPr>
          <a:xfrm>
            <a:off x="592427" y="888941"/>
            <a:ext cx="11127347" cy="707886"/>
          </a:xfrm>
          <a:prstGeom prst="rect">
            <a:avLst/>
          </a:prstGeom>
        </p:spPr>
        <p:txBody>
          <a:bodyPr wrap="square">
            <a:spAutoFit/>
          </a:bodyPr>
          <a:lstStyle/>
          <a:p>
            <a:pPr lvl="0"/>
            <a:r>
              <a:rPr lang="ru-RU" sz="2000" dirty="0" smtClean="0">
                <a:solidFill>
                  <a:srgbClr val="000000"/>
                </a:solidFill>
                <a:latin typeface="Times New Roman" panose="02020603050405020304" pitchFamily="18" charset="0"/>
                <a:cs typeface="Times New Roman" panose="02020603050405020304" pitchFamily="18" charset="0"/>
              </a:rPr>
              <a:t>Бионика в художественном конструировании – это одновременно и наука, и искусство, анализ и синтез, поиск нового, оригинального. </a:t>
            </a:r>
            <a:endParaRPr lang="ru-RU" sz="2000" dirty="0">
              <a:solidFill>
                <a:prstClr val="black"/>
              </a:solidFill>
              <a:latin typeface="Times New Roman" panose="02020603050405020304" pitchFamily="18" charset="0"/>
              <a:cs typeface="Times New Roman" panose="02020603050405020304" pitchFamily="18" charset="0"/>
            </a:endParaRPr>
          </a:p>
        </p:txBody>
      </p:sp>
      <p:sp>
        <p:nvSpPr>
          <p:cNvPr id="15" name="Прямоугольник 14"/>
          <p:cNvSpPr/>
          <p:nvPr/>
        </p:nvSpPr>
        <p:spPr>
          <a:xfrm>
            <a:off x="3048000" y="5782917"/>
            <a:ext cx="6096000" cy="400110"/>
          </a:xfrm>
          <a:prstGeom prst="rect">
            <a:avLst/>
          </a:prstGeom>
        </p:spPr>
        <p:txBody>
          <a:bodyPr>
            <a:spAutoFit/>
          </a:bodyPr>
          <a:lstStyle/>
          <a:p>
            <a:pPr lvl="0"/>
            <a:r>
              <a:rPr lang="ru-RU" sz="2000" dirty="0" smtClean="0">
                <a:solidFill>
                  <a:srgbClr val="000000"/>
                </a:solidFill>
                <a:latin typeface="Times New Roman" panose="02020603050405020304" pitchFamily="18" charset="0"/>
                <a:cs typeface="Times New Roman" panose="02020603050405020304" pitchFamily="18" charset="0"/>
              </a:rPr>
              <a:t>Ассоциация – взаимосвязь предметов в воображении</a:t>
            </a:r>
            <a:endParaRPr lang="ru-RU" sz="2000" dirty="0">
              <a:solidFill>
                <a:prstClr val="black"/>
              </a:solidFill>
              <a:latin typeface="Times New Roman" panose="02020603050405020304" pitchFamily="18" charset="0"/>
              <a:cs typeface="Times New Roman" panose="02020603050405020304" pitchFamily="18" charset="0"/>
            </a:endParaRPr>
          </a:p>
        </p:txBody>
      </p:sp>
      <p:pic>
        <p:nvPicPr>
          <p:cNvPr id="16" name="Рисунок 15"/>
          <p:cNvPicPr>
            <a:picLocks noChangeAspect="1"/>
          </p:cNvPicPr>
          <p:nvPr/>
        </p:nvPicPr>
        <p:blipFill>
          <a:blip r:embed="rId3"/>
          <a:stretch>
            <a:fillRect/>
          </a:stretch>
        </p:blipFill>
        <p:spPr>
          <a:xfrm>
            <a:off x="1360063" y="1746345"/>
            <a:ext cx="4015525" cy="3951447"/>
          </a:xfrm>
          <a:prstGeom prst="rect">
            <a:avLst/>
          </a:prstGeom>
        </p:spPr>
      </p:pic>
      <p:pic>
        <p:nvPicPr>
          <p:cNvPr id="18" name="Рисунок 17"/>
          <p:cNvPicPr>
            <a:picLocks noChangeAspect="1"/>
          </p:cNvPicPr>
          <p:nvPr/>
        </p:nvPicPr>
        <p:blipFill>
          <a:blip r:embed="rId4"/>
          <a:stretch>
            <a:fillRect/>
          </a:stretch>
        </p:blipFill>
        <p:spPr>
          <a:xfrm>
            <a:off x="5911403" y="1745162"/>
            <a:ext cx="5270173" cy="3952630"/>
          </a:xfrm>
          <a:prstGeom prst="rect">
            <a:avLst/>
          </a:prstGeom>
        </p:spPr>
      </p:pic>
    </p:spTree>
    <p:extLst>
      <p:ext uri="{BB962C8B-B14F-4D97-AF65-F5344CB8AC3E}">
        <p14:creationId xmlns:p14="http://schemas.microsoft.com/office/powerpoint/2010/main" val="352357231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605</TotalTime>
  <Words>507</Words>
  <Application>Microsoft Office PowerPoint</Application>
  <PresentationFormat>Широкоэкранный</PresentationFormat>
  <Paragraphs>40</Paragraphs>
  <Slides>18</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18</vt:i4>
      </vt:variant>
    </vt:vector>
  </HeadingPairs>
  <TitlesOfParts>
    <vt:vector size="24" baseType="lpstr">
      <vt:lpstr>Arial</vt:lpstr>
      <vt:lpstr>Calibri</vt:lpstr>
      <vt:lpstr>Calibri Light</vt:lpstr>
      <vt:lpstr>Times New Roman</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Windows8</dc:creator>
  <cp:lastModifiedBy>Windows8</cp:lastModifiedBy>
  <cp:revision>36</cp:revision>
  <dcterms:created xsi:type="dcterms:W3CDTF">2023-09-30T09:59:14Z</dcterms:created>
  <dcterms:modified xsi:type="dcterms:W3CDTF">2023-09-30T20:04:43Z</dcterms:modified>
</cp:coreProperties>
</file>