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80" r:id="rId3"/>
    <p:sldId id="281" r:id="rId4"/>
    <p:sldId id="282" r:id="rId5"/>
    <p:sldId id="283" r:id="rId6"/>
    <p:sldId id="257" r:id="rId7"/>
    <p:sldId id="276" r:id="rId8"/>
    <p:sldId id="277" r:id="rId9"/>
    <p:sldId id="278" r:id="rId10"/>
    <p:sldId id="265" r:id="rId11"/>
    <p:sldId id="286" r:id="rId12"/>
    <p:sldId id="287" r:id="rId13"/>
    <p:sldId id="288" r:id="rId14"/>
    <p:sldId id="284" r:id="rId15"/>
    <p:sldId id="285" r:id="rId16"/>
    <p:sldId id="271" r:id="rId17"/>
    <p:sldId id="273" r:id="rId18"/>
    <p:sldId id="275" r:id="rId19"/>
    <p:sldId id="279" r:id="rId20"/>
    <p:sldId id="261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591D"/>
    <a:srgbClr val="7A0000"/>
    <a:srgbClr val="226845"/>
    <a:srgbClr val="2A7E54"/>
    <a:srgbClr val="6C0000"/>
    <a:srgbClr val="003300"/>
    <a:srgbClr val="753805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595" autoAdjust="0"/>
  </p:normalViewPr>
  <p:slideViewPr>
    <p:cSldViewPr>
      <p:cViewPr varScale="1">
        <p:scale>
          <a:sx n="56" d="100"/>
          <a:sy n="56" d="100"/>
        </p:scale>
        <p:origin x="-8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E945905-5956-43AB-8AE7-715089C86465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0E2B810-EDB2-46F2-9F89-BF1A57B4C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3694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7A61CB8-CBAD-4E83-8E3E-D12E8379808C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8272BEC-31CA-4DB7-AE41-E3F2557A4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1956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2C9D2-7A4C-4D24-8DD1-EFBBC38E867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6D42D3-6B3F-4CA6-977C-9AA51074BD5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6601A8F-B733-4E6C-AD54-53569824BFE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C384A-54C8-416C-8E96-7714FDA883E5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8DAA6-14FB-4FCE-94F1-0E21FF751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E8BFC-1667-4C98-AA32-38FE9B903226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5AAAF-2587-47AB-8B96-92DFABFB82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14C31-92DF-4F1A-BC68-B746AC96647B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4556-316E-416A-B9DE-364E6511E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797AD-4379-43F9-A310-AF6E21FD6D24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37A1A-A55E-47FD-9CAF-47530CD07B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0AD63-0FBC-4CF3-B1A1-02D42A0FD96F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946CA-9DBE-441B-9932-40016B4FF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F177F-8E91-4991-AC49-8ABCCD78D09F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AE9E1-E592-423B-8F6E-E1B342891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45EA3-D94C-44BC-BD4D-3806FD9501EE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95BB3-0878-4BFE-B708-5D9B355560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78FF4-AE13-46FE-93F2-ED114A584A26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CD50A-F759-4B1B-886C-CB0943810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C51F2-21D1-4D5F-A824-30703C089EA6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2AA7E-0821-4398-A9CF-0260960B6F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37513-1432-4644-AD05-5B5F3E5F75C4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D09E4-3536-4CBC-BD1F-9836AD092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AC9E9-2028-4631-8144-B16ED251BCD4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AC586-5806-43C0-8A8D-04BDEDD9A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C45127-06CF-44ED-8F42-722B6C1DC7EE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6D86D1-5AE9-477E-B6D1-FDB846297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.png"/><Relationship Id="rId7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628800"/>
            <a:ext cx="7772400" cy="1470025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</a:t>
            </a:r>
            <a:br>
              <a:rPr lang="ru-RU" sz="5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исследования </a:t>
            </a:r>
            <a:br>
              <a:rPr lang="ru-RU" sz="5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биологии</a:t>
            </a:r>
            <a:endParaRPr lang="ru-RU" sz="5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9" descr="Рисунок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636588"/>
            <a:ext cx="68389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4"/>
          <a:srcRect/>
          <a:stretch>
            <a:fillRect/>
          </a:stretch>
        </p:blipFill>
        <p:spPr>
          <a:xfrm>
            <a:off x="1974850" y="201613"/>
            <a:ext cx="6851650" cy="914400"/>
          </a:xfrm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943100" y="1341438"/>
            <a:ext cx="6731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u="sng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Сущность метода: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восприятие 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объектов и явлений с помощью органов чувств </a:t>
            </a:r>
            <a:r>
              <a:rPr lang="ru-RU" altLang="ru-RU" sz="2400" dirty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и увеличительных приборов. </a:t>
            </a:r>
          </a:p>
          <a:p>
            <a:pPr algn="just"/>
            <a:endParaRPr lang="ru-RU" sz="3200" b="1" u="sng" dirty="0">
              <a:latin typeface="Times New Roman" pitchFamily="18" charset="0"/>
            </a:endParaRPr>
          </a:p>
        </p:txBody>
      </p:sp>
      <p:pic>
        <p:nvPicPr>
          <p:cNvPr id="1026" name="Picture 2" descr="http://pioner48.ru/image/cache/data-pioner48-school-uchebno-naglyadnye-posobiya-i-oborudovanie-prirodovedenie-lupa-ruchnaya-600x6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92363" y="3419475"/>
            <a:ext cx="12255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bazarpnz.ru/photos/bazar/d7/2020397/2020397_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17913" y="3716338"/>
            <a:ext cx="2776537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d1r913ofpcpbjz.cloudfront.net/media/catalog/product/7/2/7219_action_12x5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4225" y="4325938"/>
            <a:ext cx="1836738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zrenielib.ru/tw_refs/5/4139/4139_html_mb5e8de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7550" y="3449638"/>
            <a:ext cx="27654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Заголовок 1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27250" y="2530475"/>
            <a:ext cx="6851650" cy="785813"/>
          </a:xfrm>
          <a:prstGeom prst="rect">
            <a:avLst/>
          </a:prstGeom>
          <a:noFill/>
        </p:spPr>
      </p:pic>
      <p:pic>
        <p:nvPicPr>
          <p:cNvPr id="13" name="Заголовок 1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627188" y="3206750"/>
            <a:ext cx="2305050" cy="517525"/>
          </a:xfrm>
          <a:prstGeom prst="rect">
            <a:avLst/>
          </a:prstGeom>
          <a:noFill/>
        </p:spPr>
      </p:pic>
      <p:pic>
        <p:nvPicPr>
          <p:cNvPr id="15" name="Заголовок 1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822450" y="5870575"/>
            <a:ext cx="2298700" cy="517525"/>
          </a:xfrm>
          <a:prstGeom prst="rect">
            <a:avLst/>
          </a:prstGeom>
          <a:noFill/>
        </p:spPr>
      </p:pic>
      <p:pic>
        <p:nvPicPr>
          <p:cNvPr id="16" name="Заголовок 1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932238" y="3181350"/>
            <a:ext cx="2297112" cy="519113"/>
          </a:xfrm>
          <a:prstGeom prst="rect">
            <a:avLst/>
          </a:prstGeom>
          <a:noFill/>
        </p:spPr>
      </p:pic>
      <p:pic>
        <p:nvPicPr>
          <p:cNvPr id="17" name="Заголовок 1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267450" y="3206750"/>
            <a:ext cx="2303463" cy="517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63688" y="274638"/>
            <a:ext cx="6923112" cy="11430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altLang="ru-RU" sz="2100" b="1" cap="none" dirty="0" smtClean="0">
                <a:latin typeface="Times New Roman" pitchFamily="18" charset="0"/>
                <a:cs typeface="Times New Roman" pitchFamily="18" charset="0"/>
              </a:rPr>
              <a:t>Наблюдение </a:t>
            </a:r>
            <a:r>
              <a:rPr lang="ru-RU" altLang="ru-RU" sz="2100" b="1" cap="none" dirty="0" smtClean="0">
                <a:cs typeface="Times New Roman" pitchFamily="18" charset="0"/>
              </a:rPr>
              <a:t>–</a:t>
            </a:r>
            <a:r>
              <a:rPr lang="ru-RU" altLang="ru-RU" sz="2100" b="1" cap="none" dirty="0" smtClean="0">
                <a:latin typeface="Times New Roman" pitchFamily="18" charset="0"/>
                <a:cs typeface="Times New Roman" pitchFamily="18" charset="0"/>
              </a:rPr>
              <a:t> это один их самых доступных методов изучения природы, но для его проведения необходимо и желание, и терпение, и умение.</a:t>
            </a:r>
          </a:p>
        </p:txBody>
      </p:sp>
      <p:pic>
        <p:nvPicPr>
          <p:cNvPr id="106500" name="Picture 4" descr="http://4.bp.blogspot.com/_pfGI1jHF8tM/TQLr_dQSI-I/AAAAAAAAAB4/QbWy0F08cj0/s1600/KidWithFro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362200"/>
            <a:ext cx="3511204" cy="293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5" descr="ANd9GcSlyN5Kqo6EbHJXgPEGrt670qDHq3_PF9H3jPQHX3nFj7uGx-9UgQ"/>
          <p:cNvPicPr>
            <a:picLocks noChangeAspect="1" noChangeArrowheads="1"/>
          </p:cNvPicPr>
          <p:nvPr/>
        </p:nvPicPr>
        <p:blipFill>
          <a:blip r:embed="rId3"/>
          <a:srcRect r="20930"/>
          <a:stretch>
            <a:fillRect/>
          </a:stretch>
        </p:blipFill>
        <p:spPr bwMode="auto">
          <a:xfrm>
            <a:off x="4893016" y="2438400"/>
            <a:ext cx="3412784" cy="286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7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634082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altLang="ru-RU" sz="2600" cap="none" dirty="0" smtClean="0">
                <a:latin typeface="Times New Roman" pitchFamily="18" charset="0"/>
                <a:cs typeface="Times New Roman" pitchFamily="18" charset="0"/>
              </a:rPr>
              <a:t>В биологии, например, описан такой случай. </a:t>
            </a:r>
          </a:p>
        </p:txBody>
      </p:sp>
      <p:sp>
        <p:nvSpPr>
          <p:cNvPr id="107523" name="Rectangle 3"/>
          <p:cNvSpPr>
            <a:spLocks noGrp="1"/>
          </p:cNvSpPr>
          <p:nvPr>
            <p:ph type="body" idx="4294967295"/>
          </p:nvPr>
        </p:nvSpPr>
        <p:spPr>
          <a:xfrm>
            <a:off x="2627784" y="893068"/>
            <a:ext cx="6282680" cy="44958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Сборщицы винограда шли рано утром  на свою работу. У дороги они заметили человека в чёрной широкополой шляпе. Он склонился над землёй и что-то рассматривал.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Каково же было удивление женщин, когда вечером, возвращаясь домой, они застали этого человека там же, в той же позе.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Кто был этот странный человек и чем он занимался весь день?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Это был замечательный французский учёный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Жан</a:t>
            </a:r>
            <a:r>
              <a:rPr lang="en-US" alt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Анри Фабр.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7524" name="Picture 4" descr="000e8fq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32856"/>
            <a:ext cx="222726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18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/>
          </p:cNvSpPr>
          <p:nvPr>
            <p:ph type="body" idx="4294967295"/>
          </p:nvPr>
        </p:nvSpPr>
        <p:spPr>
          <a:xfrm>
            <a:off x="3275856" y="1484784"/>
            <a:ext cx="5486400" cy="41910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Надо сказать, что изучению насекомых Фабр посвятил всю свою долгую жизнь. Не жалея времени и сил для наблюдений за осами, пчёлами, бабочками, жуками, он стал лучшим в мире знатоком насекомых.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Свои открытия Фабр описал в книгах, которыми и сегодня восхищаются учёные и любители природы разных стран.</a:t>
            </a:r>
          </a:p>
        </p:txBody>
      </p:sp>
      <p:pic>
        <p:nvPicPr>
          <p:cNvPr id="108547" name="Picture 3" descr="ANd9GcR5w23h4K1JgzP2ig010BY_T5cAeYRFSmuszmSGzTCfbfKqG9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92" y="2852936"/>
            <a:ext cx="304033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4"/>
          <p:cNvSpPr>
            <a:spLocks noGrp="1"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altLang="ru-RU" sz="2500" b="1" cap="none" dirty="0" smtClean="0">
                <a:latin typeface="Times New Roman" pitchFamily="18" charset="0"/>
                <a:cs typeface="Times New Roman" pitchFamily="18" charset="0"/>
              </a:rPr>
              <a:t>В тот день он наблюдал за повадками маленькой осы, устроившей себе норку возле дороги.</a:t>
            </a:r>
            <a:r>
              <a:rPr lang="ru-RU" altLang="ru-RU" sz="380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363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8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600200"/>
            <a:ext cx="6563072" cy="4525963"/>
          </a:xfrm>
        </p:spPr>
        <p:txBody>
          <a:bodyPr/>
          <a:lstStyle/>
          <a:p>
            <a:r>
              <a:rPr lang="ru-RU" dirty="0" smtClean="0"/>
              <a:t>1.Цель и задачи наблюдения</a:t>
            </a:r>
          </a:p>
          <a:p>
            <a:r>
              <a:rPr lang="ru-RU" dirty="0" smtClean="0"/>
              <a:t>2.План</a:t>
            </a:r>
          </a:p>
          <a:p>
            <a:r>
              <a:rPr lang="ru-RU" dirty="0" smtClean="0"/>
              <a:t>3.Результаты </a:t>
            </a:r>
          </a:p>
          <a:p>
            <a:r>
              <a:rPr lang="ru-RU" dirty="0" smtClean="0"/>
              <a:t>4. Совпадение с повторными результатами.</a:t>
            </a:r>
          </a:p>
          <a:p>
            <a:r>
              <a:rPr lang="ru-RU" dirty="0" smtClean="0"/>
              <a:t>5.Подробное описание в специальный дневник.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2579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332656"/>
            <a:ext cx="6419056" cy="5793507"/>
          </a:xfrm>
        </p:spPr>
        <p:txBody>
          <a:bodyPr/>
          <a:lstStyle/>
          <a:p>
            <a:r>
              <a:rPr lang="ru-RU" sz="2400" b="1" dirty="0" smtClean="0"/>
              <a:t>Объект</a:t>
            </a:r>
            <a:r>
              <a:rPr lang="ru-RU" sz="2400" dirty="0" smtClean="0"/>
              <a:t>- </a:t>
            </a:r>
            <a:r>
              <a:rPr lang="ru-RU" sz="2400" b="1" dirty="0"/>
              <a:t>это</a:t>
            </a:r>
            <a:r>
              <a:rPr lang="ru-RU" sz="2400" dirty="0"/>
              <a:t> любая часть окружающего мира: предмет (машина, камень, лошадь</a:t>
            </a:r>
            <a:r>
              <a:rPr lang="ru-RU" sz="2400" dirty="0" smtClean="0"/>
              <a:t>). </a:t>
            </a:r>
            <a:r>
              <a:rPr lang="ru-RU" sz="2400" dirty="0"/>
              <a:t>Объектом человек называет всё то, с чем приходится сталкиваться (изучать, создавать, изменять и т. д.) в повседневной жизни</a:t>
            </a:r>
            <a:r>
              <a:rPr lang="ru-RU" sz="2400" dirty="0" smtClean="0"/>
              <a:t>.</a:t>
            </a:r>
          </a:p>
          <a:p>
            <a:r>
              <a:rPr lang="ru-RU" sz="2400" b="1" dirty="0" smtClean="0"/>
              <a:t>Явление</a:t>
            </a:r>
            <a:r>
              <a:rPr lang="ru-RU" sz="2400" dirty="0" smtClean="0"/>
              <a:t> – событие, случай , проявление (дождь</a:t>
            </a:r>
            <a:r>
              <a:rPr lang="ru-RU" sz="2400" dirty="0"/>
              <a:t>, землетрясение, образование </a:t>
            </a:r>
            <a:r>
              <a:rPr lang="ru-RU" sz="2400" dirty="0" smtClean="0"/>
              <a:t>росы).</a:t>
            </a:r>
          </a:p>
          <a:p>
            <a:r>
              <a:rPr lang="ru-RU" sz="2400" b="1" dirty="0" smtClean="0"/>
              <a:t>Процес</a:t>
            </a:r>
            <a:r>
              <a:rPr lang="ru-RU" sz="2400" dirty="0" smtClean="0"/>
              <a:t>с – последовательно сменяющих друг друга </a:t>
            </a:r>
            <a:r>
              <a:rPr lang="ru-RU" sz="2400" dirty="0"/>
              <a:t>явление</a:t>
            </a:r>
            <a:r>
              <a:rPr lang="ru-RU" sz="2400" dirty="0" smtClean="0"/>
              <a:t> </a:t>
            </a:r>
            <a:r>
              <a:rPr lang="ru-RU" sz="2400" dirty="0"/>
              <a:t>(приготовление пищи, испарение воды, горение спички</a:t>
            </a:r>
            <a:r>
              <a:rPr lang="ru-RU" sz="24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82207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4" descr="Рисунок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549275"/>
            <a:ext cx="6838950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Заголово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4850" y="201613"/>
            <a:ext cx="6900863" cy="914400"/>
          </a:xfrm>
          <a:prstGeom prst="rect">
            <a:avLst/>
          </a:prstGeom>
          <a:noFill/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979613" y="1196975"/>
            <a:ext cx="69834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Тема: </a:t>
            </a:r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Наблюдение за ростом корней </a:t>
            </a: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лука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</a:endParaRPr>
          </a:p>
        </p:txBody>
      </p:sp>
      <p:pic>
        <p:nvPicPr>
          <p:cNvPr id="8" name="Заголовок 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1038" y="2840038"/>
            <a:ext cx="6858000" cy="793750"/>
          </a:xfrm>
          <a:prstGeom prst="rect">
            <a:avLst/>
          </a:prstGeom>
          <a:noFill/>
        </p:spPr>
      </p:pic>
      <p:pic>
        <p:nvPicPr>
          <p:cNvPr id="2" name="Picture 2" descr="http://www.kuzeykirtasiye.com/resimler/tr/urunler/2197.1.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93838" y="3500438"/>
            <a:ext cx="3167062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suptg.thisisnotatrueending.com/archive/19982405/images/134292413808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7538" y="3648075"/>
            <a:ext cx="2359025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www.proffice.ru/image/cache/data/210140_x-500x50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3683000"/>
            <a:ext cx="23241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4" descr="Рисунок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549275"/>
            <a:ext cx="6838950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979712" y="332656"/>
            <a:ext cx="6840760" cy="778098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2A7E54"/>
                </a:solidFill>
                <a:latin typeface="Calibri" panose="020F0502020204030204" pitchFamily="34" charset="0"/>
              </a:rPr>
              <a:t>   ПРАКТИЧЕСКАЯ РАБОТА</a:t>
            </a:r>
            <a:endParaRPr lang="ru-RU" b="1" dirty="0">
              <a:solidFill>
                <a:srgbClr val="2A7E54"/>
              </a:solidFill>
              <a:latin typeface="Calibri" panose="020F050202020403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854200" y="1454150"/>
            <a:ext cx="6842125" cy="777875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3200" b="1" dirty="0">
              <a:solidFill>
                <a:srgbClr val="2A7E54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09788" y="1184275"/>
            <a:ext cx="6410325" cy="28924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Данные записывайте в таблицу.</a:t>
            </a: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6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6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6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6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Наблюдайте за луковицей в течение 2 недель.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736582"/>
              </p:ext>
            </p:extLst>
          </p:nvPr>
        </p:nvGraphicFramePr>
        <p:xfrm>
          <a:off x="2699792" y="1766730"/>
          <a:ext cx="5575002" cy="12961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199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87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363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№</a:t>
                      </a:r>
                      <a:endParaRPr lang="ru-RU" sz="2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Дата</a:t>
                      </a:r>
                      <a:endParaRPr lang="ru-RU" sz="2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Длина корней (</a:t>
                      </a:r>
                      <a:r>
                        <a:rPr lang="en-US" sz="24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max)</a:t>
                      </a:r>
                      <a:endParaRPr lang="ru-RU" sz="2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6C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6C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6C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A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9" name="Заголово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68822" y="4122119"/>
            <a:ext cx="6851650" cy="793750"/>
          </a:xfrm>
          <a:prstGeom prst="rect">
            <a:avLst/>
          </a:prstGeom>
          <a:noFill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09788" y="4961289"/>
            <a:ext cx="6410325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buFont typeface="Arial" charset="0"/>
              <a:buChar char="•"/>
            </a:pPr>
            <a:r>
              <a:rPr lang="ru-RU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Запишите максимальную длину корней </a:t>
            </a:r>
            <a:r>
              <a:rPr lang="ru-RU" sz="2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лука.</a:t>
            </a:r>
            <a:endParaRPr lang="en-US" sz="26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908050" y="182563"/>
            <a:ext cx="8242300" cy="1152525"/>
          </a:xfrm>
        </p:spPr>
      </p:pic>
      <p:pic>
        <p:nvPicPr>
          <p:cNvPr id="32770" name="Рисунок 4" descr="Рисунок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620713"/>
            <a:ext cx="68389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979613" y="1858963"/>
            <a:ext cx="6696075" cy="443198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Параграф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4.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Понаблюдайте за окружающей природой и ответьте на следующие вопросы: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У всех ли деревьев случается листопад?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Какого цвета становятся осенью листья березы, тополя и дуба?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600" dirty="0">
              <a:solidFill>
                <a:srgbClr val="7A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 Box 1"/>
          <p:cNvSpPr/>
          <p:nvPr/>
        </p:nvSpPr>
        <p:spPr>
          <a:xfrm>
            <a:off x="2483768" y="1484784"/>
            <a:ext cx="6427018" cy="4953749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buNone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 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Выберите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из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приведённого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ниже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списка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два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примера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оборудования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,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которые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следует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использовать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для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наблюдения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за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амурским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тигром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в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природе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.</a:t>
            </a:r>
            <a:endParaRPr lang="ru-RU" sz="2000" b="0" strike="noStrike" spc="-1" dirty="0">
              <a:latin typeface="Arial"/>
            </a:endParaRPr>
          </a:p>
          <a:p>
            <a:pPr>
              <a:buNone/>
            </a:pP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 </a:t>
            </a:r>
            <a:endParaRPr lang="ru-RU" sz="2000" b="0" strike="noStrike" spc="-1" dirty="0">
              <a:latin typeface="Arial"/>
            </a:endParaRPr>
          </a:p>
          <a:p>
            <a:pPr>
              <a:buNone/>
            </a:pP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Список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приборов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:</a:t>
            </a:r>
            <a:endParaRPr lang="ru-RU" sz="2000" b="0" strike="noStrike" spc="-1" dirty="0">
              <a:latin typeface="Arial"/>
            </a:endParaRPr>
          </a:p>
          <a:p>
            <a:pPr>
              <a:buNone/>
            </a:pP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endParaRPr lang="ru-RU" sz="2000" b="0" strike="noStrike" spc="-1" dirty="0">
              <a:latin typeface="Arial"/>
            </a:endParaRPr>
          </a:p>
          <a:p>
            <a:pPr marL="742950" indent="-742950">
              <a:buAutoNum type="arabicParenR"/>
            </a:pPr>
            <a:r>
              <a:rPr lang="en-US" sz="2000" b="1" strike="noStrike" spc="-1" dirty="0" err="1" smtClean="0">
                <a:solidFill>
                  <a:srgbClr val="000000"/>
                </a:solidFill>
                <a:latin typeface="Arial"/>
                <a:ea typeface="DejaVu Sans" panose="020B0603030804020204"/>
              </a:rPr>
              <a:t>фотоловушка</a:t>
            </a:r>
            <a:r>
              <a:rPr lang="en-US" sz="2000" b="1" strike="noStrike" spc="-1" dirty="0" smtClean="0">
                <a:solidFill>
                  <a:srgbClr val="000000"/>
                </a:solidFill>
                <a:latin typeface="Arial"/>
                <a:ea typeface="DejaVu Sans" panose="020B0603030804020204"/>
              </a:rPr>
              <a:t>                           </a:t>
            </a:r>
            <a:endParaRPr lang="ru-RU" sz="2000" b="1" strike="noStrike" spc="-1" dirty="0" smtClean="0">
              <a:solidFill>
                <a:srgbClr val="000000"/>
              </a:solidFill>
              <a:latin typeface="Arial"/>
              <a:ea typeface="DejaVu Sans" panose="020B0603030804020204"/>
            </a:endParaRPr>
          </a:p>
          <a:p>
            <a:pPr marL="742950" indent="-742950">
              <a:buAutoNum type="arabicParenR"/>
            </a:pPr>
            <a:r>
              <a:rPr lang="en-US" sz="2000" b="1" strike="noStrike" spc="-1" dirty="0" smtClean="0">
                <a:solidFill>
                  <a:srgbClr val="000000"/>
                </a:solidFill>
                <a:latin typeface="Arial"/>
                <a:ea typeface="DejaVu Sans" panose="020B0603030804020204"/>
              </a:rPr>
              <a:t>2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)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секатор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                         </a:t>
            </a:r>
            <a:endParaRPr lang="ru-RU" sz="2000" b="0" strike="noStrike" spc="-1" dirty="0">
              <a:latin typeface="Arial"/>
            </a:endParaRPr>
          </a:p>
          <a:p>
            <a:pPr>
              <a:buNone/>
            </a:pPr>
            <a:endParaRPr lang="ru-RU" sz="2000" b="0" strike="noStrike" spc="-1" dirty="0">
              <a:latin typeface="Arial"/>
            </a:endParaRPr>
          </a:p>
          <a:p>
            <a:pPr>
              <a:buNone/>
            </a:pP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3)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комнатный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термометр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       </a:t>
            </a:r>
            <a:endParaRPr lang="ru-RU" sz="2000" b="0" strike="noStrike" spc="-1" dirty="0">
              <a:latin typeface="Arial"/>
            </a:endParaRPr>
          </a:p>
          <a:p>
            <a:pPr>
              <a:buNone/>
            </a:pP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  </a:t>
            </a:r>
            <a:endParaRPr lang="ru-RU" sz="2000" b="0" strike="noStrike" spc="-1" dirty="0">
              <a:latin typeface="Arial"/>
            </a:endParaRPr>
          </a:p>
          <a:p>
            <a:pPr>
              <a:buNone/>
            </a:pP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4)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бинокль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                                    </a:t>
            </a:r>
            <a:endParaRPr lang="ru-RU" sz="2000" b="1" strike="noStrike" spc="-1" dirty="0" smtClean="0">
              <a:solidFill>
                <a:srgbClr val="000000"/>
              </a:solidFill>
              <a:latin typeface="Arial"/>
              <a:ea typeface="DejaVu Sans" panose="020B0603030804020204"/>
            </a:endParaRPr>
          </a:p>
          <a:p>
            <a:pPr>
              <a:buNone/>
            </a:pPr>
            <a:r>
              <a:rPr lang="en-US" sz="2000" b="1" strike="noStrike" spc="-1" dirty="0" smtClean="0">
                <a:solidFill>
                  <a:srgbClr val="000000"/>
                </a:solidFill>
                <a:latin typeface="Arial"/>
                <a:ea typeface="DejaVu Sans" panose="020B0603030804020204"/>
              </a:rPr>
              <a:t>5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)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ботаническая</a:t>
            </a:r>
            <a:r>
              <a:rPr lang="en-US" sz="20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20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папка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en-US" sz="36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 </a:t>
            </a:r>
            <a:endParaRPr lang="ru-RU" sz="36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449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/>
          </p:cNvSpPr>
          <p:nvPr>
            <p:ph type="body" idx="4294967295"/>
          </p:nvPr>
        </p:nvSpPr>
        <p:spPr>
          <a:xfrm>
            <a:off x="2267744" y="1124744"/>
            <a:ext cx="6700664" cy="4267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Мы много с вами говорим, что природу надо любить.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Мы любим полноводные реки и тихие озера, бескрайние леса нашего родного края, безбрежные морские просторы, высокие горы и красивые долины. 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Но мало только говорить о любви, надо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уметь изучать природу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и нужно приложить все силы, чтоб была она еще краше и богаче на радость людям.</a:t>
            </a:r>
            <a:r>
              <a:rPr lang="ru-RU" altLang="ru-RU" sz="2800" dirty="0" smtClean="0"/>
              <a:t> 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/>
              <a:t>Природу можно изучать с помощью различных методов.</a:t>
            </a:r>
          </a:p>
        </p:txBody>
      </p:sp>
    </p:spTree>
    <p:extLst>
      <p:ext uri="{BB962C8B-B14F-4D97-AF65-F5344CB8AC3E}">
        <p14:creationId xmlns:p14="http://schemas.microsoft.com/office/powerpoint/2010/main" val="3024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>
          <a:xfrm>
            <a:off x="2051720" y="1916832"/>
            <a:ext cx="6624836" cy="3170996"/>
          </a:xfrm>
        </p:spPr>
        <p:txBody>
          <a:bodyPr wrap="square" rtlCol="0">
            <a:spAutoFit/>
          </a:bodyPr>
          <a:lstStyle/>
          <a:p>
            <a:pPr algn="just" fontAlgn="auto">
              <a:lnSpc>
                <a:spcPct val="110000"/>
              </a:lnSpc>
              <a:spcAft>
                <a:spcPts val="0"/>
              </a:spcAft>
              <a:buClr>
                <a:srgbClr val="2A7E54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latin typeface="Calibri" panose="020F0502020204030204" pitchFamily="34" charset="0"/>
              </a:rPr>
              <a:t>Какие методы исследования существуют в биологии?</a:t>
            </a:r>
          </a:p>
          <a:p>
            <a:pPr algn="just" fontAlgn="auto">
              <a:lnSpc>
                <a:spcPct val="110000"/>
              </a:lnSpc>
              <a:spcAft>
                <a:spcPts val="0"/>
              </a:spcAft>
              <a:buClr>
                <a:srgbClr val="2A7E54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latin typeface="Calibri" panose="020F0502020204030204" pitchFamily="34" charset="0"/>
              </a:rPr>
              <a:t>Какие из методов самые древние?</a:t>
            </a:r>
          </a:p>
          <a:p>
            <a:pPr algn="just" fontAlgn="auto">
              <a:lnSpc>
                <a:spcPct val="110000"/>
              </a:lnSpc>
              <a:spcAft>
                <a:spcPts val="0"/>
              </a:spcAft>
              <a:buClr>
                <a:srgbClr val="2A7E54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latin typeface="Calibri" panose="020F0502020204030204" pitchFamily="34" charset="0"/>
              </a:rPr>
              <a:t>Что изучает фенология?</a:t>
            </a:r>
          </a:p>
          <a:p>
            <a:pPr algn="just" fontAlgn="auto">
              <a:lnSpc>
                <a:spcPct val="110000"/>
              </a:lnSpc>
              <a:spcAft>
                <a:spcPts val="0"/>
              </a:spcAft>
              <a:buClr>
                <a:srgbClr val="2A7E54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latin typeface="Calibri" panose="020F0502020204030204" pitchFamily="34" charset="0"/>
              </a:rPr>
              <a:t>Как результат эксперимента превратить в научный факт?</a:t>
            </a:r>
          </a:p>
        </p:txBody>
      </p:sp>
      <p:pic>
        <p:nvPicPr>
          <p:cNvPr id="33794" name="Рисунок 6" descr="Рисунок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680" y="520700"/>
            <a:ext cx="68389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Заголовок 1"/>
          <p:cNvSpPr>
            <a:spLocks noGrp="1"/>
          </p:cNvSpPr>
          <p:nvPr>
            <p:ph type="title"/>
          </p:nvPr>
        </p:nvSpPr>
        <p:spPr>
          <a:xfrm>
            <a:off x="2700338" y="274638"/>
            <a:ext cx="6192837" cy="706437"/>
          </a:xfrm>
        </p:spPr>
        <p:txBody>
          <a:bodyPr/>
          <a:lstStyle/>
          <a:p>
            <a:r>
              <a:rPr lang="ru-RU" b="1" dirty="0" smtClean="0">
                <a:solidFill>
                  <a:srgbClr val="2A7E54"/>
                </a:solidFill>
                <a:latin typeface="Calibri" pitchFamily="34" charset="0"/>
              </a:rPr>
              <a:t>Итоги урока: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63688" y="476250"/>
            <a:ext cx="6713562" cy="1143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altLang="ru-RU" sz="2400" b="1" cap="none" dirty="0" smtClean="0">
                <a:latin typeface="+mn-lt"/>
                <a:cs typeface="Times New Roman" panose="02020603050405020304" pitchFamily="18" charset="0"/>
              </a:rPr>
              <a:t>Чтобы понять, чем эти методы отличаются друг от друга, мы выполним задания по группам и </a:t>
            </a:r>
            <a:r>
              <a:rPr lang="ru-RU" altLang="ru-RU" sz="2400" b="1" cap="none" dirty="0" smtClean="0">
                <a:latin typeface="+mn-lt"/>
                <a:cs typeface="Times New Roman" panose="02020603050405020304" pitchFamily="18" charset="0"/>
              </a:rPr>
              <a:t>самостоятельно определим </a:t>
            </a:r>
            <a:r>
              <a:rPr lang="ru-RU" altLang="ru-RU" sz="2400" b="1" cap="none" dirty="0" smtClean="0">
                <a:latin typeface="+mn-lt"/>
                <a:cs typeface="Times New Roman" panose="02020603050405020304" pitchFamily="18" charset="0"/>
              </a:rPr>
              <a:t>как какая группа изучили природу</a:t>
            </a:r>
            <a:r>
              <a:rPr lang="ru-RU" altLang="ru-RU" sz="2400" b="1" cap="none" dirty="0" smtClean="0">
                <a:latin typeface="+mn-lt"/>
                <a:cs typeface="Times New Roman" panose="02020603050405020304" pitchFamily="18" charset="0"/>
              </a:rPr>
              <a:t>.</a:t>
            </a:r>
            <a:r>
              <a:rPr lang="ru-RU" altLang="ru-RU" sz="2400" cap="none" dirty="0" smtClean="0">
                <a:latin typeface="+mn-lt"/>
              </a:rPr>
              <a:t>.</a:t>
            </a:r>
            <a:endParaRPr lang="ru-RU" altLang="ru-RU" sz="2400" cap="none" dirty="0" smtClean="0">
              <a:latin typeface="+mn-lt"/>
            </a:endParaRPr>
          </a:p>
        </p:txBody>
      </p:sp>
      <p:sp>
        <p:nvSpPr>
          <p:cNvPr id="97283" name="Rectangle 3"/>
          <p:cNvSpPr>
            <a:spLocks noGrp="1"/>
          </p:cNvSpPr>
          <p:nvPr>
            <p:ph type="body" idx="4294967295"/>
          </p:nvPr>
        </p:nvSpPr>
        <p:spPr>
          <a:xfrm>
            <a:off x="2411760" y="2276873"/>
            <a:ext cx="6192688" cy="3744416"/>
          </a:xfrm>
        </p:spPr>
        <p:txBody>
          <a:bodyPr/>
          <a:lstStyle/>
          <a:p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endParaRPr lang="ru-RU" alt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Подойти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 окошку и изучить, как изменилась окраска листьев деревьев и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кустарников. Расскажите про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погоду сегодняшнего дня. </a:t>
            </a:r>
          </a:p>
        </p:txBody>
      </p:sp>
    </p:spTree>
    <p:extLst>
      <p:ext uri="{BB962C8B-B14F-4D97-AF65-F5344CB8AC3E}">
        <p14:creationId xmlns:p14="http://schemas.microsoft.com/office/powerpoint/2010/main" val="105368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/>
          </p:cNvSpPr>
          <p:nvPr>
            <p:ph type="body" idx="4294967295"/>
          </p:nvPr>
        </p:nvSpPr>
        <p:spPr>
          <a:xfrm>
            <a:off x="2339752" y="476672"/>
            <a:ext cx="6347048" cy="5649491"/>
          </a:xfrm>
        </p:spPr>
        <p:txBody>
          <a:bodyPr/>
          <a:lstStyle/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Какие органы чувств использует человек, наблюдая за животными ( 90 % -зрение, 8-9 % слух, 1-2 остальные органы чувств)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Как мы назовем этот метод познания природы?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Что можно узнать с помощью наблюдения?</a:t>
            </a:r>
          </a:p>
        </p:txBody>
      </p:sp>
    </p:spTree>
    <p:extLst>
      <p:ext uri="{BB962C8B-B14F-4D97-AF65-F5344CB8AC3E}">
        <p14:creationId xmlns:p14="http://schemas.microsoft.com/office/powerpoint/2010/main" val="301207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/>
          </p:cNvSpPr>
          <p:nvPr>
            <p:ph type="body" idx="4294967295"/>
          </p:nvPr>
        </p:nvSpPr>
        <p:spPr>
          <a:xfrm>
            <a:off x="1331640" y="260648"/>
            <a:ext cx="7632848" cy="5865515"/>
          </a:xfrm>
        </p:spPr>
        <p:txBody>
          <a:bodyPr/>
          <a:lstStyle/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Как важно и интересно изучать природу. Но необходимо знать, как это правильно делать.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Для познания природных явлений исключительно большое значение имеет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метод,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которым пользуется ученый 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i="1" dirty="0" smtClean="0">
                <a:cs typeface="Times New Roman" pitchFamily="18" charset="0"/>
              </a:rPr>
              <a:t>«</a:t>
            </a:r>
            <a:r>
              <a:rPr lang="ru-RU" altLang="ru-RU" i="1" dirty="0" err="1" smtClean="0">
                <a:latin typeface="Times New Roman" pitchFamily="18" charset="0"/>
                <a:cs typeface="Times New Roman" pitchFamily="18" charset="0"/>
              </a:rPr>
              <a:t>методос</a:t>
            </a:r>
            <a:r>
              <a:rPr lang="ru-RU" altLang="ru-RU" i="1" dirty="0" smtClean="0">
                <a:cs typeface="Times New Roman" pitchFamily="18" charset="0"/>
              </a:rPr>
              <a:t>»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cs typeface="Times New Roman" pitchFamily="18" charset="0"/>
              </a:rPr>
              <a:t>–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с греческого означает 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способ познания, путь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ознания  изменений в природе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мы получаем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на примере работы </a:t>
            </a:r>
            <a:r>
              <a:rPr lang="ru-RU" altLang="ru-RU" u="sng" dirty="0" smtClean="0">
                <a:latin typeface="Times New Roman" pitchFamily="18" charset="0"/>
                <a:cs typeface="Times New Roman" pitchFamily="18" charset="0"/>
              </a:rPr>
              <a:t>фенолога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Фенология </a:t>
            </a:r>
            <a:r>
              <a:rPr lang="ru-RU" altLang="ru-RU" dirty="0" smtClean="0">
                <a:cs typeface="Times New Roman" pitchFamily="18" charset="0"/>
              </a:rPr>
              <a:t>–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это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наука,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изучающий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сезонные изменения.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58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5"/>
          <p:cNvSpPr>
            <a:spLocks noGrp="1"/>
          </p:cNvSpPr>
          <p:nvPr>
            <p:ph idx="1"/>
          </p:nvPr>
        </p:nvSpPr>
        <p:spPr>
          <a:xfrm>
            <a:off x="1721396" y="746611"/>
            <a:ext cx="7096125" cy="2007513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Arial" charset="0"/>
              <a:buNone/>
            </a:pPr>
            <a:endParaRPr lang="ru-RU" sz="3600" dirty="0" smtClean="0">
              <a:solidFill>
                <a:srgbClr val="6C0000"/>
              </a:solidFill>
              <a:latin typeface="Calibri" pitchFamily="34" charset="0"/>
            </a:endParaRPr>
          </a:p>
          <a:p>
            <a:pPr marL="0" indent="0" algn="ctr">
              <a:spcBef>
                <a:spcPct val="0"/>
              </a:spcBef>
              <a:buFont typeface="Arial" charset="0"/>
              <a:buNone/>
            </a:pP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Это совокупность приемов и операций, используемых при построении системы научных познаний.</a:t>
            </a:r>
            <a:endParaRPr lang="ru-RU" sz="3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</a:endParaRPr>
          </a:p>
        </p:txBody>
      </p:sp>
      <p:sp>
        <p:nvSpPr>
          <p:cNvPr id="17413" name="Прямоугольник 2"/>
          <p:cNvSpPr>
            <a:spLocks noChangeArrowheads="1"/>
          </p:cNvSpPr>
          <p:nvPr/>
        </p:nvSpPr>
        <p:spPr bwMode="auto">
          <a:xfrm>
            <a:off x="1835696" y="476672"/>
            <a:ext cx="6981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Научный метод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3059832" y="386104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6516216" y="386104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11760" y="5373216"/>
            <a:ext cx="22533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практические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5373216"/>
            <a:ext cx="24191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теоретические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 Box 3"/>
          <p:cNvSpPr/>
          <p:nvPr/>
        </p:nvSpPr>
        <p:spPr>
          <a:xfrm>
            <a:off x="2051720" y="548680"/>
            <a:ext cx="6624736" cy="5015304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en-US" sz="3200" b="1" strike="noStrike" spc="-1" dirty="0" smtClean="0">
                <a:solidFill>
                  <a:srgbClr val="000000"/>
                </a:solidFill>
                <a:latin typeface="Arial"/>
                <a:ea typeface="DejaVu Sans" panose="020B0603030804020204"/>
              </a:rPr>
              <a:t>К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практическим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методам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относят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 err="1" smtClean="0">
                <a:solidFill>
                  <a:srgbClr val="000000"/>
                </a:solidFill>
                <a:latin typeface="Arial"/>
                <a:ea typeface="DejaVu Sans" panose="020B0603030804020204"/>
              </a:rPr>
              <a:t>наблюдение</a:t>
            </a:r>
            <a:r>
              <a:rPr lang="ru-RU" sz="3200" b="1" strike="noStrike" spc="-1" dirty="0" smtClean="0">
                <a:solidFill>
                  <a:srgbClr val="000000"/>
                </a:solidFill>
                <a:latin typeface="Arial"/>
                <a:ea typeface="DejaVu Sans" panose="020B0603030804020204"/>
              </a:rPr>
              <a:t>, измерение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и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эксперимент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(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опыт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). </a:t>
            </a:r>
            <a:endParaRPr lang="ru-RU" sz="32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3200" b="1" strike="noStrike" spc="-1" dirty="0" smtClean="0">
              <a:solidFill>
                <a:srgbClr val="000000"/>
              </a:solidFill>
              <a:latin typeface="Arial"/>
              <a:ea typeface="DejaVu Sans" panose="020B0603030804020204"/>
            </a:endParaRPr>
          </a:p>
          <a:p>
            <a:pPr algn="just">
              <a:lnSpc>
                <a:spcPct val="100000"/>
              </a:lnSpc>
              <a:buNone/>
            </a:pPr>
            <a:r>
              <a:rPr lang="en-US" sz="3200" b="1" strike="noStrike" spc="-1" dirty="0" err="1" smtClean="0">
                <a:solidFill>
                  <a:srgbClr val="000000"/>
                </a:solidFill>
                <a:latin typeface="Arial"/>
                <a:ea typeface="DejaVu Sans" panose="020B0603030804020204"/>
              </a:rPr>
              <a:t>Теоретические</a:t>
            </a:r>
            <a:r>
              <a:rPr lang="en-US" sz="3200" b="1" strike="noStrike" spc="-1" dirty="0" smtClean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методы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связаны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с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объяснением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результатов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,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полученных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в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ходе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наблюдения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или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опытным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 </a:t>
            </a:r>
            <a:r>
              <a:rPr lang="en-US" sz="3200" b="1" strike="noStrike" spc="-1" dirty="0" err="1">
                <a:solidFill>
                  <a:srgbClr val="000000"/>
                </a:solidFill>
                <a:latin typeface="Arial"/>
                <a:ea typeface="DejaVu Sans" panose="020B0603030804020204"/>
              </a:rPr>
              <a:t>путём</a:t>
            </a:r>
            <a:r>
              <a:rPr lang="en-US" sz="3200" b="1" strike="noStrike" spc="-1" dirty="0">
                <a:solidFill>
                  <a:srgbClr val="000000"/>
                </a:solidFill>
                <a:latin typeface="Arial"/>
                <a:ea typeface="DejaVu Sans" panose="020B0603030804020204"/>
              </a:rPr>
              <a:t>. </a:t>
            </a:r>
            <a:endParaRPr lang="ru-RU" sz="32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43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3"/>
          <p:cNvSpPr/>
          <p:nvPr/>
        </p:nvSpPr>
        <p:spPr>
          <a:xfrm>
            <a:off x="1915110" y="469440"/>
            <a:ext cx="5890320" cy="132198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000" b="1" strike="noStrike" spc="-1" dirty="0" smtClean="0">
                <a:solidFill>
                  <a:srgbClr val="000000"/>
                </a:solidFill>
                <a:latin typeface="Courier New"/>
                <a:ea typeface="DejaVu Sans" panose="020B0603030804020204"/>
              </a:rPr>
              <a:t>Основные Методы </a:t>
            </a:r>
            <a:r>
              <a:rPr lang="ru-RU" sz="4000" b="1" strike="noStrike" spc="-1" dirty="0">
                <a:solidFill>
                  <a:srgbClr val="000000"/>
                </a:solidFill>
                <a:latin typeface="Courier New"/>
                <a:ea typeface="DejaVu Sans" panose="020B0603030804020204"/>
              </a:rPr>
              <a:t>в биологии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42" name="Text Box 4"/>
          <p:cNvSpPr/>
          <p:nvPr/>
        </p:nvSpPr>
        <p:spPr>
          <a:xfrm>
            <a:off x="1547664" y="2973600"/>
            <a:ext cx="3312605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000" b="1" strike="noStrike" spc="-1" dirty="0">
                <a:solidFill>
                  <a:srgbClr val="000000"/>
                </a:solidFill>
                <a:latin typeface="Courier New"/>
                <a:ea typeface="DejaVu Sans" panose="020B0603030804020204"/>
              </a:rPr>
              <a:t>Наблюдение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44" name="Text Box 6"/>
          <p:cNvSpPr/>
          <p:nvPr/>
        </p:nvSpPr>
        <p:spPr>
          <a:xfrm>
            <a:off x="5325480" y="4295585"/>
            <a:ext cx="3818520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000" b="1" strike="noStrike" spc="-1" dirty="0">
                <a:solidFill>
                  <a:srgbClr val="000000"/>
                </a:solidFill>
                <a:latin typeface="Courier New"/>
                <a:ea typeface="DejaVu Sans" panose="020B0603030804020204"/>
              </a:rPr>
              <a:t>Эксперимент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47" name="Straight Arrow Connector 9"/>
          <p:cNvSpPr/>
          <p:nvPr/>
        </p:nvSpPr>
        <p:spPr>
          <a:xfrm flipH="1">
            <a:off x="3320460" y="1158120"/>
            <a:ext cx="699030" cy="18838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76200">
            <a:solidFill>
              <a:srgbClr val="5B9BD5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" name="Straight Arrow Connector 11"/>
          <p:cNvSpPr/>
          <p:nvPr/>
        </p:nvSpPr>
        <p:spPr>
          <a:xfrm>
            <a:off x="4860000" y="1158120"/>
            <a:ext cx="1523340" cy="3262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76200">
            <a:solidFill>
              <a:srgbClr val="5B9BD5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" name="Text Box 12"/>
          <p:cNvSpPr/>
          <p:nvPr/>
        </p:nvSpPr>
        <p:spPr>
          <a:xfrm>
            <a:off x="2123728" y="5050080"/>
            <a:ext cx="3201752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000" b="1" strike="noStrike" spc="-1" dirty="0">
                <a:solidFill>
                  <a:srgbClr val="000000"/>
                </a:solidFill>
                <a:latin typeface="Courier New"/>
                <a:ea typeface="DejaVu Sans" panose="020B0603030804020204"/>
              </a:rPr>
              <a:t>Измерение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51" name="Straight Arrow Connector 13"/>
          <p:cNvSpPr/>
          <p:nvPr/>
        </p:nvSpPr>
        <p:spPr>
          <a:xfrm flipH="1">
            <a:off x="4483350" y="1176120"/>
            <a:ext cx="55620" cy="3903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76200">
            <a:solidFill>
              <a:srgbClr val="5B9BD5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4742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2017440" y="0"/>
            <a:ext cx="6294780" cy="5801040"/>
          </a:xfrm>
          <a:prstGeom prst="rect">
            <a:avLst/>
          </a:prstGeom>
          <a:ln w="0">
            <a:noFill/>
          </a:ln>
        </p:spPr>
      </p:pic>
      <p:sp>
        <p:nvSpPr>
          <p:cNvPr id="53" name="Text Box 4"/>
          <p:cNvSpPr/>
          <p:nvPr/>
        </p:nvSpPr>
        <p:spPr>
          <a:xfrm>
            <a:off x="89640" y="5589360"/>
            <a:ext cx="9130860" cy="1309320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000" b="1" strike="noStrike" spc="-1">
                <a:solidFill>
                  <a:srgbClr val="000000"/>
                </a:solidFill>
                <a:latin typeface="Courier New"/>
                <a:ea typeface="DejaVu Sans" panose="020B0603030804020204"/>
              </a:rPr>
              <a:t>Каким методом пользуется девушка на фото?</a:t>
            </a:r>
            <a:endParaRPr lang="ru-RU" sz="4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667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</TotalTime>
  <Words>599</Words>
  <Application>Microsoft Office PowerPoint</Application>
  <PresentationFormat>Экран (4:3)</PresentationFormat>
  <Paragraphs>84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Методы  исследования  в биологии</vt:lpstr>
      <vt:lpstr>Презентация PowerPoint</vt:lpstr>
      <vt:lpstr>Чтобы понять, чем эти методы отличаются друг от друга, мы выполним задания по группам и самостоятельно определим как какая группа изучили природу..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Наблюдение – это один их самых доступных методов изучения природы, но для его проведения необходимо и желание, и терпение, и умение.</vt:lpstr>
      <vt:lpstr>В биологии, например, описан такой случай. </vt:lpstr>
      <vt:lpstr>В тот день он наблюдал за повадками маленькой осы, устроившей себе норку возле дороги. </vt:lpstr>
      <vt:lpstr>Требования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урока: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Админ</cp:lastModifiedBy>
  <cp:revision>70</cp:revision>
  <dcterms:created xsi:type="dcterms:W3CDTF">2014-08-08T16:01:14Z</dcterms:created>
  <dcterms:modified xsi:type="dcterms:W3CDTF">2023-10-02T13:46:31Z</dcterms:modified>
</cp:coreProperties>
</file>