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90" y="10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D96C-4402-49D4-908B-98E94156DACE}" type="datetimeFigureOut">
              <a:rPr lang="ru-RU" smtClean="0"/>
              <a:t>18.09.2023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F128F-CDCC-42F9-816D-6DB2435C59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2036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D96C-4402-49D4-908B-98E94156DACE}" type="datetimeFigureOut">
              <a:rPr lang="ru-RU" smtClean="0"/>
              <a:t>18.09.2023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F128F-CDCC-42F9-816D-6DB2435C59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5890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D96C-4402-49D4-908B-98E94156DACE}" type="datetimeFigureOut">
              <a:rPr lang="ru-RU" smtClean="0"/>
              <a:t>18.09.2023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F128F-CDCC-42F9-816D-6DB2435C5975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506589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D96C-4402-49D4-908B-98E94156DACE}" type="datetimeFigureOut">
              <a:rPr lang="ru-RU" smtClean="0"/>
              <a:t>18.09.2023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F128F-CDCC-42F9-816D-6DB2435C59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5647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D96C-4402-49D4-908B-98E94156DACE}" type="datetimeFigureOut">
              <a:rPr lang="ru-RU" smtClean="0"/>
              <a:t>18.09.2023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F128F-CDCC-42F9-816D-6DB2435C5975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519402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D96C-4402-49D4-908B-98E94156DACE}" type="datetimeFigureOut">
              <a:rPr lang="ru-RU" smtClean="0"/>
              <a:t>18.09.2023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F128F-CDCC-42F9-816D-6DB2435C59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05093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D96C-4402-49D4-908B-98E94156DACE}" type="datetimeFigureOut">
              <a:rPr lang="ru-RU" smtClean="0"/>
              <a:t>18.09.2023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F128F-CDCC-42F9-816D-6DB2435C59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7822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D96C-4402-49D4-908B-98E94156DACE}" type="datetimeFigureOut">
              <a:rPr lang="ru-RU" smtClean="0"/>
              <a:t>18.09.2023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F128F-CDCC-42F9-816D-6DB2435C59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6472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D96C-4402-49D4-908B-98E94156DACE}" type="datetimeFigureOut">
              <a:rPr lang="ru-RU" smtClean="0"/>
              <a:t>18.09.2023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F128F-CDCC-42F9-816D-6DB2435C59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0216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D96C-4402-49D4-908B-98E94156DACE}" type="datetimeFigureOut">
              <a:rPr lang="ru-RU" smtClean="0"/>
              <a:t>18.09.2023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F128F-CDCC-42F9-816D-6DB2435C59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38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D96C-4402-49D4-908B-98E94156DACE}" type="datetimeFigureOut">
              <a:rPr lang="ru-RU" smtClean="0"/>
              <a:t>18.09.2023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F128F-CDCC-42F9-816D-6DB2435C59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8039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D96C-4402-49D4-908B-98E94156DACE}" type="datetimeFigureOut">
              <a:rPr lang="ru-RU" smtClean="0"/>
              <a:t>18.09.2023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F128F-CDCC-42F9-816D-6DB2435C59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5417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D96C-4402-49D4-908B-98E94156DACE}" type="datetimeFigureOut">
              <a:rPr lang="ru-RU" smtClean="0"/>
              <a:t>18.09.2023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F128F-CDCC-42F9-816D-6DB2435C59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8942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D96C-4402-49D4-908B-98E94156DACE}" type="datetimeFigureOut">
              <a:rPr lang="ru-RU" smtClean="0"/>
              <a:t>18.09.2023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F128F-CDCC-42F9-816D-6DB2435C59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3925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D96C-4402-49D4-908B-98E94156DACE}" type="datetimeFigureOut">
              <a:rPr lang="ru-RU" smtClean="0"/>
              <a:t>18.09.2023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F128F-CDCC-42F9-816D-6DB2435C59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757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D96C-4402-49D4-908B-98E94156DACE}" type="datetimeFigureOut">
              <a:rPr lang="ru-RU" smtClean="0"/>
              <a:t>18.09.2023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F128F-CDCC-42F9-816D-6DB2435C59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7475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4CD96C-4402-49D4-908B-98E94156DACE}" type="datetimeFigureOut">
              <a:rPr lang="ru-RU" smtClean="0"/>
              <a:t>18.09.2023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53F128F-CDCC-42F9-816D-6DB2435C59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097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Газовая </a:t>
            </a:r>
            <a:r>
              <a:rPr lang="ru-RU" dirty="0" smtClean="0"/>
              <a:t>промышленность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9 класс</a:t>
            </a:r>
          </a:p>
          <a:p>
            <a:r>
              <a:rPr lang="ru-RU" dirty="0" smtClean="0"/>
              <a:t>Урок №7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98569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6108" y="390783"/>
            <a:ext cx="8596668" cy="5921527"/>
          </a:xfrm>
        </p:spPr>
        <p:txBody>
          <a:bodyPr>
            <a:normAutofit/>
          </a:bodyPr>
          <a:lstStyle/>
          <a:p>
            <a:pPr algn="just"/>
            <a:r>
              <a:rPr lang="ru-RU" dirty="0"/>
              <a:t>Природный газ — это смесь газообразных соединений углерода и водорода. Происхождение газа идентично происхождению нефти — вот почему часто эти полезные ископаемые залегают рядом, но имеются и отдельные крупные месторождения. В газонефтяных месторождениях газ может быть растворён в нефти или пребывать в свободном состоянии в виде газовых шапок</a:t>
            </a:r>
            <a:r>
              <a:rPr lang="ru-RU" dirty="0" smtClean="0"/>
              <a:t>.</a:t>
            </a:r>
          </a:p>
          <a:p>
            <a:pPr algn="just"/>
            <a:r>
              <a:rPr lang="ru-RU" dirty="0"/>
              <a:t>Газовая промышленность появилась в нашей стране после Второй мировой войны. Первые месторождения были открыты в Ставропольском крае, затем в Республике Коми, Оренбургской и Астраханской областях</a:t>
            </a:r>
            <a:r>
              <a:rPr lang="ru-RU" dirty="0" smtClean="0"/>
              <a:t>.</a:t>
            </a:r>
            <a:endParaRPr lang="ru-RU" dirty="0"/>
          </a:p>
          <a:p>
            <a:pPr algn="just"/>
            <a:r>
              <a:rPr lang="ru-RU" dirty="0"/>
              <a:t>Газ добывается с помощью скважин. Благодаря собственному давлению природный газ выходит на земную поверхность. Его очищают от примесей и с помощью газопроводов доставляют потребителям. Газ — самый дешёвый вид топлива, затраты на добычу газа в 2 раза дешевле, чем добыча нефти</a:t>
            </a:r>
            <a:r>
              <a:rPr lang="ru-RU" dirty="0" smtClean="0"/>
              <a:t>.</a:t>
            </a:r>
            <a:endParaRPr lang="ru-RU" dirty="0"/>
          </a:p>
          <a:p>
            <a:pPr algn="just"/>
            <a:r>
              <a:rPr lang="ru-RU" dirty="0"/>
              <a:t>Газ в хозяйстве применяется как топливо и как важное химическое сырьё. Используется газ в других отраслях промышленности и коммунально-бытовом хозяйстве.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00415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2137" y="5366877"/>
            <a:ext cx="8596668" cy="1320800"/>
          </a:xfrm>
        </p:spPr>
        <p:txBody>
          <a:bodyPr/>
          <a:lstStyle/>
          <a:p>
            <a:r>
              <a:rPr lang="ru-RU" dirty="0"/>
              <a:t>Рис. 1. Лидеры по добыче природного газа (млрд м³) в 2021 г.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137" y="213801"/>
            <a:ext cx="9395108" cy="4992380"/>
          </a:xfrm>
        </p:spPr>
      </p:pic>
    </p:spTree>
    <p:extLst>
      <p:ext uri="{BB962C8B-B14F-4D97-AF65-F5344CB8AC3E}">
        <p14:creationId xmlns:p14="http://schemas.microsoft.com/office/powerpoint/2010/main" val="830836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637" y="287545"/>
            <a:ext cx="9012356" cy="3880773"/>
          </a:xfrm>
        </p:spPr>
        <p:txBody>
          <a:bodyPr/>
          <a:lstStyle/>
          <a:p>
            <a:pPr algn="just"/>
            <a:r>
              <a:rPr lang="ru-RU" dirty="0"/>
              <a:t>Российская Федерация занимает 1-е место в мире по запасам природного газа (24 %) и 2-е место по его добыче (17 %). 1/3 российского газа экспортируется в другие страны (в большинстве своём в государства Европы</a:t>
            </a:r>
            <a:r>
              <a:rPr lang="ru-RU" dirty="0" smtClean="0"/>
              <a:t>).</a:t>
            </a:r>
          </a:p>
          <a:p>
            <a:pPr algn="just"/>
            <a:r>
              <a:rPr lang="ru-RU" dirty="0"/>
              <a:t>На территории Российской Федерации разведано около 800 месторождений природного газа. Но в разработке находится только половина из них.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955" y="1851906"/>
            <a:ext cx="10058400" cy="463282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12955" y="6484729"/>
            <a:ext cx="8332839" cy="373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Рис. </a:t>
            </a:r>
            <a:r>
              <a:rPr lang="ru-RU" dirty="0" smtClean="0"/>
              <a:t>2. </a:t>
            </a:r>
            <a:r>
              <a:rPr lang="ru-RU" dirty="0"/>
              <a:t>Основные месторождения газа</a:t>
            </a:r>
          </a:p>
        </p:txBody>
      </p:sp>
    </p:spTree>
    <p:extLst>
      <p:ext uri="{BB962C8B-B14F-4D97-AF65-F5344CB8AC3E}">
        <p14:creationId xmlns:p14="http://schemas.microsoft.com/office/powerpoint/2010/main" val="38199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4095" y="656253"/>
            <a:ext cx="8596668" cy="4992379"/>
          </a:xfrm>
        </p:spPr>
        <p:txBody>
          <a:bodyPr>
            <a:normAutofit/>
          </a:bodyPr>
          <a:lstStyle/>
          <a:p>
            <a:pPr algn="just"/>
            <a:r>
              <a:rPr lang="ru-RU" dirty="0"/>
              <a:t>Около 90 % природного газа добывается в месторождениях </a:t>
            </a:r>
            <a:r>
              <a:rPr lang="ru-RU" dirty="0">
                <a:solidFill>
                  <a:schemeClr val="accent1"/>
                </a:solidFill>
              </a:rPr>
              <a:t>Западной Сибири, особенно в Ямало-Ненецком АО</a:t>
            </a:r>
            <a:r>
              <a:rPr lang="ru-RU" dirty="0"/>
              <a:t>. Крупнейшие месторождения этого региона — </a:t>
            </a:r>
            <a:r>
              <a:rPr lang="ru-RU" dirty="0" err="1">
                <a:solidFill>
                  <a:schemeClr val="accent1"/>
                </a:solidFill>
              </a:rPr>
              <a:t>Уренгойское</a:t>
            </a:r>
            <a:r>
              <a:rPr lang="ru-RU" dirty="0">
                <a:solidFill>
                  <a:schemeClr val="accent1"/>
                </a:solidFill>
              </a:rPr>
              <a:t>, </a:t>
            </a:r>
            <a:r>
              <a:rPr lang="ru-RU" dirty="0" err="1">
                <a:solidFill>
                  <a:schemeClr val="accent1"/>
                </a:solidFill>
              </a:rPr>
              <a:t>Ямбургское</a:t>
            </a:r>
            <a:r>
              <a:rPr lang="ru-RU" dirty="0">
                <a:solidFill>
                  <a:schemeClr val="accent1"/>
                </a:solidFill>
              </a:rPr>
              <a:t>, Медвежье</a:t>
            </a:r>
            <a:r>
              <a:rPr lang="ru-RU" dirty="0"/>
              <a:t>. Добыча будет наращиваться и в дальнейшем, так как добыто только около 6 % газа.</a:t>
            </a:r>
          </a:p>
          <a:p>
            <a:pPr algn="just"/>
            <a:endParaRPr lang="ru-RU" dirty="0"/>
          </a:p>
          <a:p>
            <a:pPr algn="just"/>
            <a:r>
              <a:rPr lang="ru-RU" dirty="0"/>
              <a:t>Второе место по добыче природного газа занимает </a:t>
            </a:r>
            <a:r>
              <a:rPr lang="ru-RU" dirty="0">
                <a:solidFill>
                  <a:schemeClr val="accent1"/>
                </a:solidFill>
              </a:rPr>
              <a:t>Дальневосточная база</a:t>
            </a:r>
            <a:r>
              <a:rPr lang="ru-RU" dirty="0"/>
              <a:t>. Здесь добывается около 5 % российского газа. Добыча проводится как на суше, так и на шельфе Охотского моря. Основные месторождения расположены в Республике Саха (Якутия), Камчатском крае и около острова Сахалин.</a:t>
            </a:r>
          </a:p>
          <a:p>
            <a:pPr algn="just"/>
            <a:endParaRPr lang="ru-RU" dirty="0"/>
          </a:p>
          <a:p>
            <a:pPr algn="just"/>
            <a:r>
              <a:rPr lang="ru-RU" dirty="0"/>
              <a:t>В пределах </a:t>
            </a:r>
            <a:r>
              <a:rPr lang="ru-RU" dirty="0" err="1">
                <a:solidFill>
                  <a:schemeClr val="accent1"/>
                </a:solidFill>
              </a:rPr>
              <a:t>Оренбургско</a:t>
            </a:r>
            <a:r>
              <a:rPr lang="ru-RU" dirty="0">
                <a:solidFill>
                  <a:schemeClr val="accent1"/>
                </a:solidFill>
              </a:rPr>
              <a:t>-Астраханской базы </a:t>
            </a:r>
            <a:r>
              <a:rPr lang="ru-RU" dirty="0"/>
              <a:t>добывается 3 % природного газа. Газ содержит серу, гелий, этан, пропан и другие ценные компоненты, поэтому около Оренбурга и Астрахани построены крупные газоперерабатывающие комплексы.</a:t>
            </a:r>
          </a:p>
        </p:txBody>
      </p:sp>
    </p:spTree>
    <p:extLst>
      <p:ext uri="{BB962C8B-B14F-4D97-AF65-F5344CB8AC3E}">
        <p14:creationId xmlns:p14="http://schemas.microsoft.com/office/powerpoint/2010/main" val="33193741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354" y="346538"/>
            <a:ext cx="8569905" cy="5080868"/>
          </a:xfrm>
        </p:spPr>
        <p:txBody>
          <a:bodyPr>
            <a:noAutofit/>
          </a:bodyPr>
          <a:lstStyle/>
          <a:p>
            <a:pPr algn="just"/>
            <a:r>
              <a:rPr lang="ru-RU" sz="2400" dirty="0"/>
              <a:t>В </a:t>
            </a:r>
            <a:r>
              <a:rPr lang="ru-RU" sz="2400" dirty="0">
                <a:solidFill>
                  <a:schemeClr val="accent1"/>
                </a:solidFill>
              </a:rPr>
              <a:t>Тимано-Печорском бассейне </a:t>
            </a:r>
            <a:r>
              <a:rPr lang="ru-RU" sz="2400" dirty="0"/>
              <a:t>добывается менее 1 % российского газа. Ведётся разработка шельфовых месторождений, и в дальнейшем добыча в этом районе существенно возрастёт.</a:t>
            </a:r>
          </a:p>
          <a:p>
            <a:pPr algn="just"/>
            <a:endParaRPr lang="ru-RU" sz="2400" dirty="0"/>
          </a:p>
          <a:p>
            <a:pPr algn="just"/>
            <a:r>
              <a:rPr lang="ru-RU" sz="2400" dirty="0"/>
              <a:t>Ещё одна газодобывающая база формируется в </a:t>
            </a:r>
            <a:r>
              <a:rPr lang="ru-RU" sz="2400" dirty="0">
                <a:solidFill>
                  <a:schemeClr val="accent1"/>
                </a:solidFill>
              </a:rPr>
              <a:t>Восточной Сибири</a:t>
            </a:r>
            <a:r>
              <a:rPr lang="ru-RU" sz="2400" dirty="0"/>
              <a:t>. Начата эксплуатация богатого </a:t>
            </a:r>
            <a:r>
              <a:rPr lang="ru-RU" sz="2400" dirty="0" err="1"/>
              <a:t>Ковыктинского</a:t>
            </a:r>
            <a:r>
              <a:rPr lang="ru-RU" sz="2400" dirty="0"/>
              <a:t> месторождения в Иркутской области. Ведётся разведка месторождений в Красноярском крае.</a:t>
            </a:r>
          </a:p>
          <a:p>
            <a:pPr marL="0" indent="0" algn="just">
              <a:buNone/>
            </a:pPr>
            <a:r>
              <a:rPr lang="ru-RU" sz="2400" dirty="0"/>
              <a:t> </a:t>
            </a:r>
          </a:p>
          <a:p>
            <a:pPr algn="just"/>
            <a:r>
              <a:rPr lang="ru-RU" sz="2400" dirty="0"/>
              <a:t>Таким образом, лидерами по добыче природного газа являются </a:t>
            </a:r>
            <a:r>
              <a:rPr lang="ru-RU" sz="2400" dirty="0">
                <a:solidFill>
                  <a:schemeClr val="accent1"/>
                </a:solidFill>
              </a:rPr>
              <a:t>Ямало-Ненецкий АО, Ханты-Мансийский АО, а также Оренбургская, Тюменская, Сахалинская и Астраханская области</a:t>
            </a:r>
            <a:r>
              <a:rPr lang="ru-RU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719984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8341" y="6076334"/>
            <a:ext cx="8596668" cy="617795"/>
          </a:xfrm>
        </p:spPr>
        <p:txBody>
          <a:bodyPr>
            <a:normAutofit fontScale="90000"/>
          </a:bodyPr>
          <a:lstStyle/>
          <a:p>
            <a:r>
              <a:rPr lang="ru-RU" dirty="0"/>
              <a:t>Рис. </a:t>
            </a:r>
            <a:r>
              <a:rPr lang="ru-RU" dirty="0" smtClean="0"/>
              <a:t>3. </a:t>
            </a:r>
            <a:r>
              <a:rPr lang="ru-RU" dirty="0"/>
              <a:t>Газовая промышленность РФ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6612" y="317041"/>
            <a:ext cx="8596668" cy="3880773"/>
          </a:xfrm>
        </p:spPr>
        <p:txBody>
          <a:bodyPr>
            <a:normAutofit/>
          </a:bodyPr>
          <a:lstStyle/>
          <a:p>
            <a:pPr algn="just"/>
            <a:r>
              <a:rPr lang="ru-RU" sz="2000" dirty="0"/>
              <a:t>Общая протяжённость единой газопроводной системы России составляет около 175 тыс. км.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77" y="1475181"/>
            <a:ext cx="10058400" cy="4601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8666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3592" y="435028"/>
            <a:ext cx="8596668" cy="6142753"/>
          </a:xfrm>
        </p:spPr>
        <p:txBody>
          <a:bodyPr>
            <a:normAutofit/>
          </a:bodyPr>
          <a:lstStyle/>
          <a:p>
            <a:pPr algn="just"/>
            <a:r>
              <a:rPr lang="ru-RU" dirty="0"/>
              <a:t>Крупнейшие газопроводы проложены от месторождений на Ямале, от </a:t>
            </a:r>
            <a:r>
              <a:rPr lang="ru-RU" dirty="0" err="1">
                <a:solidFill>
                  <a:schemeClr val="accent1"/>
                </a:solidFill>
              </a:rPr>
              <a:t>Уренгойского</a:t>
            </a:r>
            <a:r>
              <a:rPr lang="ru-RU" dirty="0">
                <a:solidFill>
                  <a:schemeClr val="accent1"/>
                </a:solidFill>
              </a:rPr>
              <a:t> и Оренбургского месторождений</a:t>
            </a:r>
            <a:r>
              <a:rPr lang="ru-RU" dirty="0"/>
              <a:t>. Начал работу газопровод «Голубой поток», который проведён через Чёрное море в Турцию. Газопровод «Северный поток» пролегает по дну Балтийского моря и доставляет природный газ в Европу.</a:t>
            </a:r>
          </a:p>
          <a:p>
            <a:pPr algn="just"/>
            <a:endParaRPr lang="ru-RU" dirty="0"/>
          </a:p>
          <a:p>
            <a:pPr algn="just"/>
            <a:r>
              <a:rPr lang="ru-RU" dirty="0"/>
              <a:t>Начато строительство </a:t>
            </a:r>
            <a:r>
              <a:rPr lang="ru-RU" dirty="0">
                <a:solidFill>
                  <a:schemeClr val="accent1"/>
                </a:solidFill>
              </a:rPr>
              <a:t>газопровода «Сила Сибири» </a:t>
            </a:r>
            <a:r>
              <a:rPr lang="ru-RU" dirty="0"/>
              <a:t>для поставки природного газа из Якутии во Владивосток и в страны Азиатско-Тихоокеанского региона.</a:t>
            </a:r>
          </a:p>
          <a:p>
            <a:pPr marL="0" indent="0" algn="just">
              <a:buNone/>
            </a:pPr>
            <a:r>
              <a:rPr lang="ru-RU" dirty="0"/>
              <a:t> </a:t>
            </a:r>
          </a:p>
          <a:p>
            <a:pPr algn="just"/>
            <a:r>
              <a:rPr lang="ru-RU" dirty="0"/>
              <a:t>Россия с помощью газопроводов экспортирует природный газ в Беларусь, страны Балтии, Западной и Восточной Европы, а также в Турцию.</a:t>
            </a:r>
          </a:p>
          <a:p>
            <a:pPr algn="just"/>
            <a:endParaRPr lang="ru-RU" dirty="0"/>
          </a:p>
          <a:p>
            <a:pPr algn="just"/>
            <a:r>
              <a:rPr lang="ru-RU" dirty="0"/>
              <a:t>На </a:t>
            </a:r>
            <a:r>
              <a:rPr lang="ru-RU" dirty="0">
                <a:solidFill>
                  <a:schemeClr val="accent1"/>
                </a:solidFill>
              </a:rPr>
              <a:t>Сахалине</a:t>
            </a:r>
            <a:r>
              <a:rPr lang="ru-RU" dirty="0"/>
              <a:t> работает единственный завод по производству сжиженного газа, экспортируемого с помощью морского транспорта. Ещё один такой завод появится на Ямале. В планах — строительство в Ленинградской области и Приморском крае.</a:t>
            </a:r>
          </a:p>
        </p:txBody>
      </p:sp>
    </p:spTree>
    <p:extLst>
      <p:ext uri="{BB962C8B-B14F-4D97-AF65-F5344CB8AC3E}">
        <p14:creationId xmlns:p14="http://schemas.microsoft.com/office/powerpoint/2010/main" val="39277298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530942"/>
            <a:ext cx="8596668" cy="6032089"/>
          </a:xfrm>
        </p:spPr>
        <p:txBody>
          <a:bodyPr>
            <a:normAutofit fontScale="92500"/>
          </a:bodyPr>
          <a:lstStyle/>
          <a:p>
            <a:pPr algn="just"/>
            <a:r>
              <a:rPr lang="ru-RU" dirty="0" smtClean="0"/>
              <a:t>Добыча </a:t>
            </a:r>
            <a:r>
              <a:rPr lang="ru-RU" dirty="0"/>
              <a:t>и очистка природного газа гораздо </a:t>
            </a:r>
            <a:r>
              <a:rPr lang="ru-RU" dirty="0" err="1"/>
              <a:t>экологичнее</a:t>
            </a:r>
            <a:r>
              <a:rPr lang="ru-RU" dirty="0"/>
              <a:t>, чем разработка и производство других видов топлива. Но всё-таки газовая промышленность наносит вред окружающей среде.</a:t>
            </a:r>
          </a:p>
          <a:p>
            <a:pPr algn="just"/>
            <a:endParaRPr lang="ru-RU" dirty="0"/>
          </a:p>
          <a:p>
            <a:pPr algn="just"/>
            <a:r>
              <a:rPr lang="ru-RU" dirty="0"/>
              <a:t>Отходы и выбросы газовой промышленности пагубно влияют на поверхностные воды, растительность и животный мир, загрязняют почву. С каждым годом производство газа увеличивает содержание азота в атмосфере. Затем азот вместе с атмосферными осадками попадает в воду и почву.</a:t>
            </a:r>
          </a:p>
          <a:p>
            <a:pPr algn="just"/>
            <a:endParaRPr lang="ru-RU" dirty="0"/>
          </a:p>
          <a:p>
            <a:pPr algn="just"/>
            <a:r>
              <a:rPr lang="ru-RU" dirty="0"/>
              <a:t>Главной задачей газовой промышленности является правильная утилизация отходов, очистка газа от ядовитых веществ. Часто вредные отходы производства просто сливаются в местные водоёмы.</a:t>
            </a:r>
          </a:p>
          <a:p>
            <a:pPr marL="0" indent="0" algn="just">
              <a:buNone/>
            </a:pPr>
            <a:r>
              <a:rPr lang="ru-RU" dirty="0"/>
              <a:t> </a:t>
            </a:r>
          </a:p>
          <a:p>
            <a:pPr algn="just"/>
            <a:r>
              <a:rPr lang="ru-RU" dirty="0"/>
              <a:t>Негативное влияние оказывает газовая промышленность и на сельское хозяйство. Вредные вещества накапливаются в почве и уменьшают урожайность. А в худшем случае — эти вещества попадают в овощи и фрукты.</a:t>
            </a:r>
          </a:p>
          <a:p>
            <a:pPr algn="just"/>
            <a:endParaRPr lang="ru-RU" dirty="0"/>
          </a:p>
          <a:p>
            <a:pPr algn="just"/>
            <a:r>
              <a:rPr lang="ru-RU" dirty="0"/>
              <a:t>Газовая отрасль влияет и на потепление климата. Парниковые газы затрудняют циркуляцию тепла в атмосфере.</a:t>
            </a:r>
          </a:p>
        </p:txBody>
      </p:sp>
    </p:spTree>
    <p:extLst>
      <p:ext uri="{BB962C8B-B14F-4D97-AF65-F5344CB8AC3E}">
        <p14:creationId xmlns:p14="http://schemas.microsoft.com/office/powerpoint/2010/main" val="1679226626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31</TotalTime>
  <Words>727</Words>
  <Application>Microsoft Office PowerPoint</Application>
  <PresentationFormat>Широкоэкранный</PresentationFormat>
  <Paragraphs>39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Trebuchet MS</vt:lpstr>
      <vt:lpstr>Wingdings 3</vt:lpstr>
      <vt:lpstr>Аспект</vt:lpstr>
      <vt:lpstr>Газовая промышленность</vt:lpstr>
      <vt:lpstr>Презентация PowerPoint</vt:lpstr>
      <vt:lpstr>Рис. 1. Лидеры по добыче природного газа (млрд м³) в 2021 г.</vt:lpstr>
      <vt:lpstr>Презентация PowerPoint</vt:lpstr>
      <vt:lpstr>Презентация PowerPoint</vt:lpstr>
      <vt:lpstr>Презентация PowerPoint</vt:lpstr>
      <vt:lpstr>Рис. 3. Газовая промышленность РФ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Газовая промышленность</dc:title>
  <dc:creator>Никита Панов</dc:creator>
  <cp:lastModifiedBy>User</cp:lastModifiedBy>
  <cp:revision>4</cp:revision>
  <dcterms:created xsi:type="dcterms:W3CDTF">2023-09-17T16:02:14Z</dcterms:created>
  <dcterms:modified xsi:type="dcterms:W3CDTF">2023-09-18T08:11:34Z</dcterms:modified>
</cp:coreProperties>
</file>