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9" r:id="rId1"/>
  </p:sldMasterIdLst>
  <p:notesMasterIdLst>
    <p:notesMasterId r:id="rId30"/>
  </p:notesMasterIdLst>
  <p:handoutMasterIdLst>
    <p:handoutMasterId r:id="rId31"/>
  </p:handoutMasterIdLst>
  <p:sldIdLst>
    <p:sldId id="318" r:id="rId2"/>
    <p:sldId id="263" r:id="rId3"/>
    <p:sldId id="265" r:id="rId4"/>
    <p:sldId id="266" r:id="rId5"/>
    <p:sldId id="268" r:id="rId6"/>
    <p:sldId id="270" r:id="rId7"/>
    <p:sldId id="271" r:id="rId8"/>
    <p:sldId id="325" r:id="rId9"/>
    <p:sldId id="319" r:id="rId10"/>
    <p:sldId id="320" r:id="rId11"/>
    <p:sldId id="323" r:id="rId12"/>
    <p:sldId id="324" r:id="rId13"/>
    <p:sldId id="321" r:id="rId14"/>
    <p:sldId id="322" r:id="rId15"/>
    <p:sldId id="326" r:id="rId16"/>
    <p:sldId id="327" r:id="rId17"/>
    <p:sldId id="328" r:id="rId18"/>
    <p:sldId id="329" r:id="rId19"/>
    <p:sldId id="330" r:id="rId20"/>
    <p:sldId id="284" r:id="rId21"/>
    <p:sldId id="285" r:id="rId22"/>
    <p:sldId id="287" r:id="rId23"/>
    <p:sldId id="331" r:id="rId24"/>
    <p:sldId id="301" r:id="rId25"/>
    <p:sldId id="288" r:id="rId26"/>
    <p:sldId id="289" r:id="rId27"/>
    <p:sldId id="293" r:id="rId28"/>
    <p:sldId id="334" r:id="rId29"/>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charset="0"/>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charset="0"/>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charset="0"/>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0"/>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0"/>
        <a:cs typeface="+mn-cs"/>
      </a:defRPr>
    </a:lvl5pPr>
    <a:lvl6pPr marL="2286000" algn="l" defTabSz="457200" rtl="0" eaLnBrk="1" latinLnBrk="0" hangingPunct="1">
      <a:defRPr sz="2400" kern="1200">
        <a:solidFill>
          <a:schemeClr val="tx1"/>
        </a:solidFill>
        <a:latin typeface="Arial" charset="0"/>
        <a:ea typeface="ＭＳ Ｐゴシック" charset="0"/>
        <a:cs typeface="+mn-cs"/>
      </a:defRPr>
    </a:lvl6pPr>
    <a:lvl7pPr marL="2743200" algn="l" defTabSz="457200" rtl="0" eaLnBrk="1" latinLnBrk="0" hangingPunct="1">
      <a:defRPr sz="2400" kern="1200">
        <a:solidFill>
          <a:schemeClr val="tx1"/>
        </a:solidFill>
        <a:latin typeface="Arial" charset="0"/>
        <a:ea typeface="ＭＳ Ｐゴシック" charset="0"/>
        <a:cs typeface="+mn-cs"/>
      </a:defRPr>
    </a:lvl7pPr>
    <a:lvl8pPr marL="3200400" algn="l" defTabSz="457200" rtl="0" eaLnBrk="1" latinLnBrk="0" hangingPunct="1">
      <a:defRPr sz="2400" kern="1200">
        <a:solidFill>
          <a:schemeClr val="tx1"/>
        </a:solidFill>
        <a:latin typeface="Arial" charset="0"/>
        <a:ea typeface="ＭＳ Ｐゴシック" charset="0"/>
        <a:cs typeface="+mn-cs"/>
      </a:defRPr>
    </a:lvl8pPr>
    <a:lvl9pPr marL="3657600" algn="l" defTabSz="457200" rtl="0" eaLnBrk="1" latinLnBrk="0" hangingPunct="1">
      <a:defRPr sz="2400" kern="1200">
        <a:solidFill>
          <a:schemeClr val="tx1"/>
        </a:solidFill>
        <a:latin typeface="Arial" charset="0"/>
        <a:ea typeface="ＭＳ Ｐゴシック" charset="0"/>
        <a:cs typeface="+mn-cs"/>
      </a:defRPr>
    </a:lvl9pPr>
  </p:defaultTextStyle>
  <p:extLst>
    <p:ext uri="{EFAFB233-063F-42B5-8137-9DF3F51BA10A}">
      <p15:sldGuideLst xmlns:p15="http://schemas.microsoft.com/office/powerpoint/2012/main">
        <p15:guide id="1" orient="horz" pos="2160">
          <p15:clr>
            <a:srgbClr val="A4A3A4"/>
          </p15:clr>
        </p15:guide>
        <p15:guide id="2" orient="horz" pos="4032">
          <p15:clr>
            <a:srgbClr val="A4A3A4"/>
          </p15:clr>
        </p15:guide>
        <p15:guide id="3" pos="288">
          <p15:clr>
            <a:srgbClr val="A4A3A4"/>
          </p15:clr>
        </p15:guide>
        <p15:guide id="4"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E2A40"/>
    <a:srgbClr val="0B570C"/>
    <a:srgbClr val="6A733D"/>
    <a:srgbClr val="4E6273"/>
    <a:srgbClr val="E3E709"/>
    <a:srgbClr val="8E8C24"/>
    <a:srgbClr val="37368A"/>
    <a:srgbClr val="BE58A1"/>
    <a:srgbClr val="E96115"/>
    <a:srgbClr val="F0009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325" autoAdjust="0"/>
    <p:restoredTop sz="96536" autoAdjust="0"/>
  </p:normalViewPr>
  <p:slideViewPr>
    <p:cSldViewPr snapToGrid="0">
      <p:cViewPr varScale="1">
        <p:scale>
          <a:sx n="86" d="100"/>
          <a:sy n="86" d="100"/>
        </p:scale>
        <p:origin x="1229" y="77"/>
      </p:cViewPr>
      <p:guideLst>
        <p:guide orient="horz" pos="2160"/>
        <p:guide orient="horz" pos="4032"/>
        <p:guide pos="28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FFCAE23-4D2E-2F4E-8AF9-A93C6DBEAC74}" type="datetimeFigureOut">
              <a:rPr lang="en-US" smtClean="0"/>
              <a:t>9/30/2023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2E44CFC-8BF9-2C4E-9289-81FEC5A72F21}" type="slidenum">
              <a:rPr lang="en-US" smtClean="0"/>
              <a:t>‹#›</a:t>
            </a:fld>
            <a:endParaRPr lang="en-US"/>
          </a:p>
        </p:txBody>
      </p:sp>
    </p:spTree>
    <p:extLst>
      <p:ext uri="{BB962C8B-B14F-4D97-AF65-F5344CB8AC3E}">
        <p14:creationId xmlns:p14="http://schemas.microsoft.com/office/powerpoint/2010/main" val="13937508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6147"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6149"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r">
              <a:defRPr sz="1200"/>
            </a:lvl1pPr>
          </a:lstStyle>
          <a:p>
            <a:fld id="{69116663-B372-3E48-9F73-B21AA219DBD6}" type="slidenum">
              <a:rPr lang="en-US"/>
              <a:pPr/>
              <a:t>‹#›</a:t>
            </a:fld>
            <a:endParaRPr lang="en-US"/>
          </a:p>
        </p:txBody>
      </p:sp>
    </p:spTree>
    <p:extLst>
      <p:ext uri="{BB962C8B-B14F-4D97-AF65-F5344CB8AC3E}">
        <p14:creationId xmlns:p14="http://schemas.microsoft.com/office/powerpoint/2010/main" val="3496497741"/>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ＭＳ Ｐゴシック" charset="0"/>
        <a:cs typeface="+mn-cs"/>
      </a:defRPr>
    </a:lvl1pPr>
    <a:lvl2pPr marL="457200" algn="l" rtl="0" fontAlgn="base">
      <a:spcBef>
        <a:spcPct val="30000"/>
      </a:spcBef>
      <a:spcAft>
        <a:spcPct val="0"/>
      </a:spcAft>
      <a:defRPr sz="1200" kern="1200">
        <a:solidFill>
          <a:schemeClr val="tx1"/>
        </a:solidFill>
        <a:latin typeface="Arial" charset="0"/>
        <a:ea typeface="ＭＳ Ｐゴシック" charset="0"/>
        <a:cs typeface="+mn-cs"/>
      </a:defRPr>
    </a:lvl2pPr>
    <a:lvl3pPr marL="914400" algn="l" rtl="0" fontAlgn="base">
      <a:spcBef>
        <a:spcPct val="30000"/>
      </a:spcBef>
      <a:spcAft>
        <a:spcPct val="0"/>
      </a:spcAft>
      <a:defRPr sz="1200" kern="1200">
        <a:solidFill>
          <a:schemeClr val="tx1"/>
        </a:solidFill>
        <a:latin typeface="Arial" charset="0"/>
        <a:ea typeface="ＭＳ Ｐゴシック" charset="0"/>
        <a:cs typeface="+mn-cs"/>
      </a:defRPr>
    </a:lvl3pPr>
    <a:lvl4pPr marL="1371600" algn="l" rtl="0" fontAlgn="base">
      <a:spcBef>
        <a:spcPct val="30000"/>
      </a:spcBef>
      <a:spcAft>
        <a:spcPct val="0"/>
      </a:spcAft>
      <a:defRPr sz="1200" kern="1200">
        <a:solidFill>
          <a:schemeClr val="tx1"/>
        </a:solidFill>
        <a:latin typeface="Arial" charset="0"/>
        <a:ea typeface="ＭＳ Ｐゴシック" charset="0"/>
        <a:cs typeface="+mn-cs"/>
      </a:defRPr>
    </a:lvl4pPr>
    <a:lvl5pPr marL="1828800" algn="l" rtl="0" fontAlgn="base">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365125" y="3124200"/>
            <a:ext cx="6569075" cy="579438"/>
          </a:xfrm>
          <a:extLst>
            <a:ext uri="{909E8E84-426E-40dd-AFC4-6F175D3DCCD1}">
              <a14:hiddenFill xmlns:a14="http://schemas.microsoft.com/office/drawing/2010/main" xmlns="">
                <a:solidFill>
                  <a:schemeClr val="accent1"/>
                </a:solidFill>
              </a14:hiddenFill>
            </a:ext>
          </a:extLst>
        </p:spPr>
        <p:txBody>
          <a:bodyPr lIns="91440"/>
          <a:lstStyle>
            <a:lvl1pPr>
              <a:defRPr>
                <a:solidFill>
                  <a:schemeClr val="tx1"/>
                </a:solidFill>
              </a:defRPr>
            </a:lvl1pPr>
          </a:lstStyle>
          <a:p>
            <a:pPr lvl="0"/>
            <a:r>
              <a:rPr lang="en-US" noProof="0"/>
              <a:t>Click to edit Master title style</a:t>
            </a:r>
          </a:p>
        </p:txBody>
      </p:sp>
      <p:sp>
        <p:nvSpPr>
          <p:cNvPr id="4099" name="Rectangle 3"/>
          <p:cNvSpPr>
            <a:spLocks noGrp="1" noChangeArrowheads="1"/>
          </p:cNvSpPr>
          <p:nvPr>
            <p:ph type="subTitle" idx="1"/>
          </p:nvPr>
        </p:nvSpPr>
        <p:spPr>
          <a:xfrm>
            <a:off x="365125" y="4860925"/>
            <a:ext cx="6569075" cy="400110"/>
          </a:xfrm>
        </p:spPr>
        <p:txBody>
          <a:bodyPr>
            <a:spAutoFit/>
          </a:bodyPr>
          <a:lstStyle>
            <a:lvl1pPr marL="0" indent="0">
              <a:buFontTx/>
              <a:buNone/>
              <a:defRPr sz="2000" baseline="0"/>
            </a:lvl1pPr>
          </a:lstStyle>
          <a:p>
            <a:pPr lvl="0"/>
            <a:endParaRPr lang="en-US" noProof="0" dirty="0"/>
          </a:p>
        </p:txBody>
      </p:sp>
      <p:sp>
        <p:nvSpPr>
          <p:cNvPr id="4101" name="Rectangle 5"/>
          <p:cNvSpPr>
            <a:spLocks noChangeArrowheads="1"/>
          </p:cNvSpPr>
          <p:nvPr/>
        </p:nvSpPr>
        <p:spPr bwMode="auto">
          <a:xfrm>
            <a:off x="-6350" y="0"/>
            <a:ext cx="9162288" cy="609600"/>
          </a:xfrm>
          <a:prstGeom prst="rect">
            <a:avLst/>
          </a:prstGeom>
          <a:solidFill>
            <a:srgbClr val="6A733D"/>
          </a:solidFill>
          <a:ln>
            <a:noFill/>
          </a:ln>
          <a:effectLst/>
        </p:spPr>
        <p:txBody>
          <a:bodyPr wrap="none" anchor="ctr"/>
          <a:lstStyle/>
          <a:p>
            <a:pPr algn="ctr"/>
            <a:endParaRPr lang="en-US">
              <a:solidFill>
                <a:schemeClr val="accent1"/>
              </a:solidFill>
            </a:endParaRPr>
          </a:p>
        </p:txBody>
      </p:sp>
      <p:sp>
        <p:nvSpPr>
          <p:cNvPr id="4102" name="Text Box 6"/>
          <p:cNvSpPr txBox="1">
            <a:spLocks noChangeArrowheads="1"/>
          </p:cNvSpPr>
          <p:nvPr/>
        </p:nvSpPr>
        <p:spPr bwMode="auto">
          <a:xfrm>
            <a:off x="365125" y="44450"/>
            <a:ext cx="8001000"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eaLnBrk="1" hangingPunct="1">
              <a:spcBef>
                <a:spcPct val="50000"/>
              </a:spcBef>
            </a:pPr>
            <a:r>
              <a:rPr lang="en-US" sz="2800" dirty="0">
                <a:solidFill>
                  <a:schemeClr val="bg1"/>
                </a:solidFill>
              </a:rPr>
              <a:t>Chapter 19 Lecture</a:t>
            </a:r>
          </a:p>
        </p:txBody>
      </p:sp>
      <p:sp>
        <p:nvSpPr>
          <p:cNvPr id="4113" name="Rectangle 17"/>
          <p:cNvSpPr>
            <a:spLocks noGrp="1" noChangeArrowheads="1"/>
          </p:cNvSpPr>
          <p:nvPr>
            <p:ph type="ftr" sz="quarter" idx="3"/>
          </p:nvPr>
        </p:nvSpPr>
        <p:spPr/>
        <p:txBody>
          <a:bodyPr/>
          <a:lstStyle>
            <a:lvl1pPr>
              <a:defRPr/>
            </a:lvl1pPr>
          </a:lstStyle>
          <a:p>
            <a:r>
              <a:rPr lang="en-GB"/>
              <a:t>© 2014 Pearson Education, Inc.</a:t>
            </a:r>
          </a:p>
        </p:txBody>
      </p:sp>
      <p:pic>
        <p:nvPicPr>
          <p:cNvPr id="9" name="Picture 8" descr="87712Etkina1e_thumbnail.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53542" y="601950"/>
            <a:ext cx="4890458" cy="6258620"/>
          </a:xfrm>
          <a:prstGeom prst="rect">
            <a:avLst/>
          </a:prstGeom>
          <a:noFill/>
          <a:ln>
            <a:noFill/>
          </a:ln>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r>
              <a:rPr lang="en-GB"/>
              <a:t>© 2014 Pearson Education, Inc.</a:t>
            </a:r>
          </a:p>
        </p:txBody>
      </p:sp>
    </p:spTree>
    <p:extLst>
      <p:ext uri="{BB962C8B-B14F-4D97-AF65-F5344CB8AC3E}">
        <p14:creationId xmlns:p14="http://schemas.microsoft.com/office/powerpoint/2010/main" val="3070372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65125" y="1141413"/>
            <a:ext cx="4038600" cy="51069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6125" y="1141413"/>
            <a:ext cx="4038600" cy="51069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lvl1pPr>
              <a:defRPr/>
            </a:lvl1pPr>
          </a:lstStyle>
          <a:p>
            <a:r>
              <a:rPr lang="en-GB"/>
              <a:t>© 2014 Pearson Education, Inc.</a:t>
            </a:r>
          </a:p>
        </p:txBody>
      </p:sp>
    </p:spTree>
    <p:extLst>
      <p:ext uri="{BB962C8B-B14F-4D97-AF65-F5344CB8AC3E}">
        <p14:creationId xmlns:p14="http://schemas.microsoft.com/office/powerpoint/2010/main" val="15719076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1"/>
            <a:ext cx="2133600" cy="366183"/>
          </a:xfrm>
          <a:prstGeom prst="rect">
            <a:avLst/>
          </a:prstGeom>
        </p:spPr>
        <p:txBody>
          <a:bodyPr/>
          <a:lstStyle/>
          <a:p>
            <a:fld id="{63937D59-5EDB-4C39-B697-625748F703B6}" type="datetimeFigureOut">
              <a:rPr lang="en-US" smtClean="0"/>
              <a:t>9/30/2023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6553200" y="6356351"/>
            <a:ext cx="2133600" cy="366183"/>
          </a:xfrm>
          <a:prstGeom prst="rect">
            <a:avLst/>
          </a:prstGeom>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2034040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41763"/>
            <a:ext cx="4038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pPr>
              <a:defRPr/>
            </a:pPr>
            <a:endParaRPr lang="en-US" alt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8" name="Rectangle 6"/>
          <p:cNvSpPr>
            <a:spLocks noGrp="1" noChangeArrowheads="1"/>
          </p:cNvSpPr>
          <p:nvPr>
            <p:ph type="sldNum" sz="quarter" idx="12"/>
          </p:nvPr>
        </p:nvSpPr>
        <p:spPr>
          <a:xfrm>
            <a:off x="6553200" y="6243638"/>
            <a:ext cx="2133600" cy="457200"/>
          </a:xfrm>
          <a:prstGeom prst="rect">
            <a:avLst/>
          </a:prstGeom>
          <a:ln/>
        </p:spPr>
        <p:txBody>
          <a:bodyPr/>
          <a:lstStyle>
            <a:lvl1pPr>
              <a:defRPr/>
            </a:lvl1pPr>
          </a:lstStyle>
          <a:p>
            <a:pPr>
              <a:defRPr/>
            </a:pPr>
            <a:fld id="{46F9CF79-21C3-492B-A0E3-6573ECE547C4}" type="slidenum">
              <a:rPr lang="en-US" altLang="en-US"/>
              <a:pPr>
                <a:defRPr/>
              </a:pPr>
              <a:t>‹#›</a:t>
            </a:fld>
            <a:endParaRPr lang="en-US" altLang="en-US"/>
          </a:p>
        </p:txBody>
      </p:sp>
    </p:spTree>
    <p:extLst>
      <p:ext uri="{BB962C8B-B14F-4D97-AF65-F5344CB8AC3E}">
        <p14:creationId xmlns:p14="http://schemas.microsoft.com/office/powerpoint/2010/main" val="3730263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297256"/>
            <a:ext cx="7524328" cy="584775"/>
          </a:xfrm>
          <a:prstGeom prst="rect">
            <a:avLst/>
          </a:prstGeom>
        </p:spPr>
        <p:txBody>
          <a:bodyPr anchor="ctr"/>
          <a:lstStyle>
            <a:lvl1pPr algn="l">
              <a:defRPr>
                <a:solidFill>
                  <a:schemeClr val="tx1">
                    <a:lumMod val="75000"/>
                    <a:lumOff val="25000"/>
                  </a:schemeClr>
                </a:solidFill>
                <a:latin typeface="Arial" pitchFamily="34" charset="0"/>
                <a:cs typeface="Arial" pitchFamily="34" charset="0"/>
              </a:defRPr>
            </a:lvl1pPr>
          </a:lstStyle>
          <a:p>
            <a:r>
              <a:rPr lang="en-US" altLang="ko-KR" dirty="0"/>
              <a:t>Free PPT _ Click to add title</a:t>
            </a:r>
            <a:endParaRPr lang="ko-KR" altLang="en-US" dirty="0"/>
          </a:p>
        </p:txBody>
      </p:sp>
      <p:sp>
        <p:nvSpPr>
          <p:cNvPr id="4" name="Content Placeholder 2"/>
          <p:cNvSpPr>
            <a:spLocks noGrp="1"/>
          </p:cNvSpPr>
          <p:nvPr>
            <p:ph idx="1"/>
          </p:nvPr>
        </p:nvSpPr>
        <p:spPr>
          <a:xfrm>
            <a:off x="1979712" y="1220755"/>
            <a:ext cx="6912768" cy="614197"/>
          </a:xfrm>
          <a:prstGeom prst="rect">
            <a:avLst/>
          </a:prstGeom>
        </p:spPr>
        <p:txBody>
          <a:bodyPr anchor="ctr"/>
          <a:lstStyle>
            <a:lvl1pPr marL="0" indent="0">
              <a:buNone/>
              <a:defRPr sz="2000">
                <a:solidFill>
                  <a:schemeClr val="tx1">
                    <a:lumMod val="75000"/>
                    <a:lumOff val="25000"/>
                  </a:schemeClr>
                </a:solidFill>
                <a:latin typeface="Arial" pitchFamily="34" charset="0"/>
                <a:cs typeface="Arial" pitchFamily="34" charset="0"/>
              </a:defRPr>
            </a:lvl1pPr>
          </a:lstStyle>
          <a:p>
            <a:pPr lvl="0"/>
            <a:r>
              <a:rPr lang="en-US" altLang="ko-KR" dirty="0"/>
              <a:t>Click to edit Master text styles</a:t>
            </a:r>
          </a:p>
        </p:txBody>
      </p:sp>
      <p:sp>
        <p:nvSpPr>
          <p:cNvPr id="5" name="Content Placeholder 2"/>
          <p:cNvSpPr>
            <a:spLocks noGrp="1"/>
          </p:cNvSpPr>
          <p:nvPr>
            <p:ph idx="10"/>
          </p:nvPr>
        </p:nvSpPr>
        <p:spPr>
          <a:xfrm>
            <a:off x="1990056" y="2122983"/>
            <a:ext cx="6912768" cy="3994316"/>
          </a:xfrm>
          <a:prstGeom prst="rect">
            <a:avLst/>
          </a:prstGeom>
        </p:spPr>
        <p:txBody>
          <a:bodyPr lIns="396000" anchor="t"/>
          <a:lstStyle>
            <a:lvl1pPr marL="0" indent="0">
              <a:buNone/>
              <a:defRPr sz="1400">
                <a:solidFill>
                  <a:schemeClr val="tx1">
                    <a:lumMod val="75000"/>
                    <a:lumOff val="25000"/>
                  </a:schemeClr>
                </a:solidFill>
                <a:latin typeface="Arial" pitchFamily="34" charset="0"/>
                <a:cs typeface="Arial" pitchFamily="34" charset="0"/>
              </a:defRPr>
            </a:lvl1pPr>
          </a:lstStyle>
          <a:p>
            <a:pPr lvl="0"/>
            <a:r>
              <a:rPr lang="en-US" altLang="ko-KR" dirty="0"/>
              <a:t>Click to edit Master text styles</a:t>
            </a:r>
          </a:p>
        </p:txBody>
      </p:sp>
    </p:spTree>
    <p:extLst>
      <p:ext uri="{BB962C8B-B14F-4D97-AF65-F5344CB8AC3E}">
        <p14:creationId xmlns:p14="http://schemas.microsoft.com/office/powerpoint/2010/main" val="25032096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5" name="Rectangle 3"/>
          <p:cNvSpPr>
            <a:spLocks noGrp="1" noChangeArrowheads="1"/>
          </p:cNvSpPr>
          <p:nvPr>
            <p:ph type="title"/>
          </p:nvPr>
        </p:nvSpPr>
        <p:spPr bwMode="auto">
          <a:xfrm>
            <a:off x="0" y="0"/>
            <a:ext cx="9144000" cy="579438"/>
          </a:xfrm>
          <a:prstGeom prst="rect">
            <a:avLst/>
          </a:prstGeom>
          <a:noFill/>
          <a:ln>
            <a:noFill/>
          </a:ln>
          <a:effectLst/>
          <a:extLst>
            <a:ext uri="{909E8E84-426E-40dd-AFC4-6F175D3DCCD1}">
              <a14:hiddenFill xmlns:a14="http://schemas.microsoft.com/office/drawing/2010/main" xmlns="">
                <a:solidFill>
                  <a:srgbClr val="333399"/>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457200" tIns="45720" rIns="91440" bIns="45720" numCol="1" anchor="t" anchorCtr="0" compatLnSpc="1">
            <a:prstTxWarp prst="textNoShape">
              <a:avLst/>
            </a:prstTxWarp>
            <a:spAutoFit/>
          </a:bodyPr>
          <a:lstStyle/>
          <a:p>
            <a:pPr lvl="0"/>
            <a:r>
              <a:rPr lang="en-US" dirty="0"/>
              <a:t>Click to edit Master title style</a:t>
            </a:r>
          </a:p>
        </p:txBody>
      </p:sp>
      <p:sp>
        <p:nvSpPr>
          <p:cNvPr id="3076" name="Rectangle 4"/>
          <p:cNvSpPr>
            <a:spLocks noGrp="1" noChangeArrowheads="1"/>
          </p:cNvSpPr>
          <p:nvPr>
            <p:ph type="body" idx="1"/>
          </p:nvPr>
        </p:nvSpPr>
        <p:spPr bwMode="auto">
          <a:xfrm>
            <a:off x="365125" y="1141413"/>
            <a:ext cx="8229600" cy="51069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91" name="Rectangle 19"/>
          <p:cNvSpPr>
            <a:spLocks noGrp="1" noChangeArrowheads="1"/>
          </p:cNvSpPr>
          <p:nvPr>
            <p:ph type="ftr" sz="quarter" idx="3"/>
          </p:nvPr>
        </p:nvSpPr>
        <p:spPr bwMode="gray">
          <a:xfrm>
            <a:off x="87313" y="6613525"/>
            <a:ext cx="5399087" cy="179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eaLnBrk="1" hangingPunct="1">
              <a:defRPr sz="900">
                <a:cs typeface="+mj-cs"/>
              </a:defRPr>
            </a:lvl1pPr>
          </a:lstStyle>
          <a:p>
            <a:r>
              <a:rPr lang="en-GB"/>
              <a:t>© 2014 Pearson Education, Inc.</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Lst>
  <p:hf sldNum="0" hdr="0" dt="0"/>
  <p:txStyles>
    <p:titleStyle>
      <a:lvl1pPr algn="l" rtl="0" fontAlgn="base">
        <a:spcBef>
          <a:spcPct val="50000"/>
        </a:spcBef>
        <a:spcAft>
          <a:spcPct val="0"/>
        </a:spcAft>
        <a:defRPr sz="3200" b="1">
          <a:solidFill>
            <a:srgbClr val="6A733D"/>
          </a:solidFill>
          <a:latin typeface="+mj-lt"/>
          <a:ea typeface="+mj-ea"/>
          <a:cs typeface="+mj-cs"/>
        </a:defRPr>
      </a:lvl1pPr>
      <a:lvl2pPr algn="l" rtl="0" fontAlgn="base">
        <a:spcBef>
          <a:spcPct val="50000"/>
        </a:spcBef>
        <a:spcAft>
          <a:spcPct val="0"/>
        </a:spcAft>
        <a:defRPr sz="3200" b="1">
          <a:solidFill>
            <a:srgbClr val="BE58A1"/>
          </a:solidFill>
          <a:latin typeface="Arial" charset="0"/>
          <a:ea typeface="ＭＳ Ｐゴシック" charset="0"/>
          <a:cs typeface="Arial" charset="0"/>
        </a:defRPr>
      </a:lvl2pPr>
      <a:lvl3pPr algn="l" rtl="0" fontAlgn="base">
        <a:spcBef>
          <a:spcPct val="50000"/>
        </a:spcBef>
        <a:spcAft>
          <a:spcPct val="0"/>
        </a:spcAft>
        <a:defRPr sz="3200" b="1">
          <a:solidFill>
            <a:srgbClr val="BE58A1"/>
          </a:solidFill>
          <a:latin typeface="Arial" charset="0"/>
          <a:ea typeface="ＭＳ Ｐゴシック" charset="0"/>
          <a:cs typeface="Arial" charset="0"/>
        </a:defRPr>
      </a:lvl3pPr>
      <a:lvl4pPr algn="l" rtl="0" fontAlgn="base">
        <a:spcBef>
          <a:spcPct val="50000"/>
        </a:spcBef>
        <a:spcAft>
          <a:spcPct val="0"/>
        </a:spcAft>
        <a:defRPr sz="3200" b="1">
          <a:solidFill>
            <a:srgbClr val="BE58A1"/>
          </a:solidFill>
          <a:latin typeface="Arial" charset="0"/>
          <a:ea typeface="ＭＳ Ｐゴシック" charset="0"/>
          <a:cs typeface="Arial" charset="0"/>
        </a:defRPr>
      </a:lvl4pPr>
      <a:lvl5pPr algn="l" rtl="0" fontAlgn="base">
        <a:spcBef>
          <a:spcPct val="50000"/>
        </a:spcBef>
        <a:spcAft>
          <a:spcPct val="0"/>
        </a:spcAft>
        <a:defRPr sz="3200" b="1">
          <a:solidFill>
            <a:srgbClr val="BE58A1"/>
          </a:solidFill>
          <a:latin typeface="Arial" charset="0"/>
          <a:ea typeface="ＭＳ Ｐゴシック" charset="0"/>
          <a:cs typeface="Arial" charset="0"/>
        </a:defRPr>
      </a:lvl5pPr>
      <a:lvl6pPr marL="457200" algn="l" rtl="0" fontAlgn="base">
        <a:spcBef>
          <a:spcPct val="50000"/>
        </a:spcBef>
        <a:spcAft>
          <a:spcPct val="0"/>
        </a:spcAft>
        <a:defRPr sz="3200" b="1">
          <a:solidFill>
            <a:srgbClr val="BE58A1"/>
          </a:solidFill>
          <a:latin typeface="Arial" charset="0"/>
          <a:ea typeface="ＭＳ Ｐゴシック" charset="0"/>
          <a:cs typeface="Arial" charset="0"/>
        </a:defRPr>
      </a:lvl6pPr>
      <a:lvl7pPr marL="914400" algn="l" rtl="0" fontAlgn="base">
        <a:spcBef>
          <a:spcPct val="50000"/>
        </a:spcBef>
        <a:spcAft>
          <a:spcPct val="0"/>
        </a:spcAft>
        <a:defRPr sz="3200" b="1">
          <a:solidFill>
            <a:srgbClr val="BE58A1"/>
          </a:solidFill>
          <a:latin typeface="Arial" charset="0"/>
          <a:ea typeface="ＭＳ Ｐゴシック" charset="0"/>
          <a:cs typeface="Arial" charset="0"/>
        </a:defRPr>
      </a:lvl7pPr>
      <a:lvl8pPr marL="1371600" algn="l" rtl="0" fontAlgn="base">
        <a:spcBef>
          <a:spcPct val="50000"/>
        </a:spcBef>
        <a:spcAft>
          <a:spcPct val="0"/>
        </a:spcAft>
        <a:defRPr sz="3200" b="1">
          <a:solidFill>
            <a:srgbClr val="BE58A1"/>
          </a:solidFill>
          <a:latin typeface="Arial" charset="0"/>
          <a:ea typeface="ＭＳ Ｐゴシック" charset="0"/>
          <a:cs typeface="Arial" charset="0"/>
        </a:defRPr>
      </a:lvl8pPr>
      <a:lvl9pPr marL="1828800" algn="l" rtl="0" fontAlgn="base">
        <a:spcBef>
          <a:spcPct val="50000"/>
        </a:spcBef>
        <a:spcAft>
          <a:spcPct val="0"/>
        </a:spcAft>
        <a:defRPr sz="3200" b="1">
          <a:solidFill>
            <a:srgbClr val="BE58A1"/>
          </a:solidFill>
          <a:latin typeface="Arial" charset="0"/>
          <a:ea typeface="ＭＳ Ｐゴシック" charset="0"/>
          <a:cs typeface="Arial" charset="0"/>
        </a:defRPr>
      </a:lvl9pPr>
    </p:titleStyle>
    <p:bodyStyle>
      <a:lvl1pPr marL="342900" indent="-342900" algn="l" rtl="0" fontAlgn="base">
        <a:spcBef>
          <a:spcPct val="20000"/>
        </a:spcBef>
        <a:spcAft>
          <a:spcPct val="0"/>
        </a:spcAft>
        <a:buClr>
          <a:srgbClr val="6A733D"/>
        </a:buClr>
        <a:buChar char="•"/>
        <a:defRPr sz="2800">
          <a:solidFill>
            <a:schemeClr val="tx1"/>
          </a:solidFill>
          <a:latin typeface="+mn-lt"/>
          <a:ea typeface="+mn-ea"/>
          <a:cs typeface="+mn-cs"/>
        </a:defRPr>
      </a:lvl1pPr>
      <a:lvl2pPr marL="800100" indent="-342900" algn="l" rtl="0" fontAlgn="base">
        <a:spcBef>
          <a:spcPct val="20000"/>
        </a:spcBef>
        <a:spcAft>
          <a:spcPct val="0"/>
        </a:spcAft>
        <a:buClr>
          <a:srgbClr val="6A733D"/>
        </a:buClr>
        <a:buChar char="–"/>
        <a:tabLst/>
        <a:defRPr sz="2800">
          <a:solidFill>
            <a:schemeClr val="tx1"/>
          </a:solidFill>
          <a:latin typeface="+mn-lt"/>
          <a:ea typeface="+mn-ea"/>
        </a:defRPr>
      </a:lvl2pPr>
      <a:lvl3pPr marL="1143000" indent="-228600" algn="l" rtl="0" fontAlgn="base">
        <a:spcBef>
          <a:spcPct val="20000"/>
        </a:spcBef>
        <a:spcAft>
          <a:spcPct val="0"/>
        </a:spcAft>
        <a:buClr>
          <a:srgbClr val="6A733D"/>
        </a:buClr>
        <a:buChar char="•"/>
        <a:defRPr sz="2400">
          <a:solidFill>
            <a:schemeClr val="tx1"/>
          </a:solidFill>
          <a:latin typeface="+mn-lt"/>
          <a:ea typeface="+mn-ea"/>
        </a:defRPr>
      </a:lvl3pPr>
      <a:lvl4pPr marL="1600200" indent="-228600" algn="l" rtl="0" fontAlgn="base">
        <a:spcBef>
          <a:spcPct val="20000"/>
        </a:spcBef>
        <a:spcAft>
          <a:spcPct val="0"/>
        </a:spcAft>
        <a:buClr>
          <a:srgbClr val="6A733D"/>
        </a:buClr>
        <a:buChar char="–"/>
        <a:defRPr sz="2000">
          <a:solidFill>
            <a:schemeClr val="tx1"/>
          </a:solidFill>
          <a:latin typeface="+mn-lt"/>
          <a:ea typeface="+mn-ea"/>
        </a:defRPr>
      </a:lvl4pPr>
      <a:lvl5pPr marL="2057400" indent="-228600" algn="l" rtl="0" fontAlgn="base">
        <a:spcBef>
          <a:spcPct val="20000"/>
        </a:spcBef>
        <a:spcAft>
          <a:spcPct val="0"/>
        </a:spcAft>
        <a:buClr>
          <a:srgbClr val="6A733D"/>
        </a:buClr>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07886"/>
          </a:xfrm>
        </p:spPr>
        <p:txBody>
          <a:bodyPr/>
          <a:lstStyle/>
          <a:p>
            <a:r>
              <a:rPr lang="en-US" sz="4000" dirty="0"/>
              <a:t>VIBRATION (or OSCILLATION)</a:t>
            </a:r>
          </a:p>
        </p:txBody>
      </p:sp>
      <p:sp>
        <p:nvSpPr>
          <p:cNvPr id="3" name="Content Placeholder 2"/>
          <p:cNvSpPr>
            <a:spLocks noGrp="1"/>
          </p:cNvSpPr>
          <p:nvPr>
            <p:ph idx="1"/>
          </p:nvPr>
        </p:nvSpPr>
        <p:spPr/>
        <p:txBody>
          <a:bodyPr/>
          <a:lstStyle/>
          <a:p>
            <a:r>
              <a:rPr lang="en-US" sz="3200" dirty="0">
                <a:latin typeface="Arial Rounded MT Bold" panose="020F0704030504030204" pitchFamily="34" charset="0"/>
              </a:rPr>
              <a:t>any periodic motion moving at a distance about the equilibrium position and repeat itself over and over for a period of time</a:t>
            </a:r>
          </a:p>
          <a:p>
            <a:r>
              <a:rPr lang="en-US" sz="3200" i="1" dirty="0">
                <a:latin typeface="Arial Rounded MT Bold" panose="020F0704030504030204" pitchFamily="34" charset="0"/>
              </a:rPr>
              <a:t>Examples: Spring moving up and down; Simple pendulum</a:t>
            </a:r>
          </a:p>
        </p:txBody>
      </p:sp>
    </p:spTree>
    <p:extLst>
      <p:ext uri="{BB962C8B-B14F-4D97-AF65-F5344CB8AC3E}">
        <p14:creationId xmlns:p14="http://schemas.microsoft.com/office/powerpoint/2010/main" val="316585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6000" dirty="0"/>
              <a:t>Hooke’s Law</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714625" y="1150274"/>
                <a:ext cx="4029076" cy="849977"/>
              </a:xfrm>
            </p:spPr>
            <p:txBody>
              <a:bodyPr>
                <a:noAutofit/>
              </a:bodyPr>
              <a:lstStyle/>
              <a:p>
                <a:pPr marL="0" indent="0">
                  <a:buNone/>
                </a:pPr>
                <a14:m>
                  <m:oMathPara xmlns:m="http://schemas.openxmlformats.org/officeDocument/2006/math">
                    <m:oMathParaPr>
                      <m:jc m:val="centerGroup"/>
                    </m:oMathParaPr>
                    <m:oMath xmlns:m="http://schemas.openxmlformats.org/officeDocument/2006/math">
                      <m:sSub>
                        <m:sSubPr>
                          <m:ctrlPr>
                            <a:rPr lang="en-US" sz="6000" b="1" i="1" smtClean="0">
                              <a:solidFill>
                                <a:srgbClr val="FF0000"/>
                              </a:solidFill>
                              <a:latin typeface="Cambria Math" panose="02040503050406030204" pitchFamily="18" charset="0"/>
                            </a:rPr>
                          </m:ctrlPr>
                        </m:sSubPr>
                        <m:e>
                          <m:r>
                            <a:rPr lang="en-US" sz="6000" b="1" i="1" smtClean="0">
                              <a:solidFill>
                                <a:srgbClr val="FF0000"/>
                              </a:solidFill>
                              <a:latin typeface="Cambria Math" panose="02040503050406030204" pitchFamily="18" charset="0"/>
                            </a:rPr>
                            <m:t>𝑭</m:t>
                          </m:r>
                        </m:e>
                        <m:sub>
                          <m:r>
                            <a:rPr lang="en-US" sz="6000" b="1" i="1" smtClean="0">
                              <a:solidFill>
                                <a:srgbClr val="FF0000"/>
                              </a:solidFill>
                              <a:latin typeface="Cambria Math" panose="02040503050406030204" pitchFamily="18" charset="0"/>
                            </a:rPr>
                            <m:t>𝒔</m:t>
                          </m:r>
                        </m:sub>
                      </m:sSub>
                      <m:r>
                        <a:rPr lang="en-US" sz="6000" b="1" i="1">
                          <a:solidFill>
                            <a:srgbClr val="FF0000"/>
                          </a:solidFill>
                          <a:latin typeface="Cambria Math"/>
                        </a:rPr>
                        <m:t>=</m:t>
                      </m:r>
                      <m:r>
                        <a:rPr lang="en-US" sz="6000" b="1" i="1" smtClean="0">
                          <a:solidFill>
                            <a:srgbClr val="FF0000"/>
                          </a:solidFill>
                          <a:latin typeface="Cambria Math" panose="02040503050406030204" pitchFamily="18" charset="0"/>
                        </a:rPr>
                        <m:t>−</m:t>
                      </m:r>
                      <m:r>
                        <a:rPr lang="en-US" sz="6000" b="1" i="1">
                          <a:solidFill>
                            <a:srgbClr val="FF0000"/>
                          </a:solidFill>
                          <a:latin typeface="Cambria Math"/>
                        </a:rPr>
                        <m:t>𝒌</m:t>
                      </m:r>
                      <m:r>
                        <a:rPr lang="en-US" sz="6000" b="1" i="1">
                          <a:solidFill>
                            <a:srgbClr val="FF0000"/>
                          </a:solidFill>
                          <a:latin typeface="Cambria Math"/>
                          <a:ea typeface="Cambria Math"/>
                        </a:rPr>
                        <m:t>∆</m:t>
                      </m:r>
                      <m:r>
                        <a:rPr lang="en-US" sz="6000" b="1" i="1">
                          <a:solidFill>
                            <a:srgbClr val="FF0000"/>
                          </a:solidFill>
                          <a:latin typeface="Cambria Math"/>
                          <a:ea typeface="Cambria Math"/>
                        </a:rPr>
                        <m:t>𝒚</m:t>
                      </m:r>
                    </m:oMath>
                  </m:oMathPara>
                </a14:m>
                <a:endParaRPr lang="en-US" sz="6000" b="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714625" y="1150274"/>
                <a:ext cx="4029076" cy="849977"/>
              </a:xfrm>
              <a:blipFill rotWithShape="0">
                <a:blip r:embed="rId2"/>
                <a:stretch>
                  <a:fillRect b="-12230"/>
                </a:stretch>
              </a:blipFill>
            </p:spPr>
            <p:txBody>
              <a:bodyPr/>
              <a:lstStyle/>
              <a:p>
                <a:r>
                  <a:rPr lang="en-US">
                    <a:noFill/>
                  </a:rPr>
                  <a:t> </a:t>
                </a:r>
              </a:p>
            </p:txBody>
          </p:sp>
        </mc:Fallback>
      </mc:AlternateContent>
      <p:sp>
        <p:nvSpPr>
          <p:cNvPr id="6" name="Content Placeholder 2"/>
          <p:cNvSpPr txBox="1">
            <a:spLocks/>
          </p:cNvSpPr>
          <p:nvPr/>
        </p:nvSpPr>
        <p:spPr>
          <a:xfrm>
            <a:off x="2218990" y="2418010"/>
            <a:ext cx="5200650" cy="849977"/>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a:buNone/>
            </a:pPr>
            <a:r>
              <a:rPr lang="en-US" sz="2800" b="1" i="1" dirty="0">
                <a:solidFill>
                  <a:srgbClr val="0070C0"/>
                </a:solidFill>
              </a:rPr>
              <a:t>k </a:t>
            </a:r>
            <a:r>
              <a:rPr lang="en-US" sz="2800" b="1" i="1" dirty="0">
                <a:solidFill>
                  <a:srgbClr val="0070C0"/>
                </a:solidFill>
                <a:sym typeface="Wingdings" panose="05000000000000000000" pitchFamily="2" charset="2"/>
              </a:rPr>
              <a:t> spring constant</a:t>
            </a:r>
            <a:endParaRPr lang="en-US" sz="2800" b="1" i="1" dirty="0">
              <a:solidFill>
                <a:srgbClr val="0070C0"/>
              </a:solidFill>
            </a:endParaRPr>
          </a:p>
        </p:txBody>
      </p:sp>
      <mc:AlternateContent xmlns:mc="http://schemas.openxmlformats.org/markup-compatibility/2006" xmlns:a14="http://schemas.microsoft.com/office/drawing/2010/main">
        <mc:Choice Requires="a14">
          <p:sp>
            <p:nvSpPr>
              <p:cNvPr id="7" name="Content Placeholder 2"/>
              <p:cNvSpPr txBox="1">
                <a:spLocks/>
              </p:cNvSpPr>
              <p:nvPr/>
            </p:nvSpPr>
            <p:spPr>
              <a:xfrm>
                <a:off x="953842" y="3455148"/>
                <a:ext cx="2857500" cy="849977"/>
              </a:xfrm>
              <a:prstGeom prst="rect">
                <a:avLst/>
              </a:prstGeom>
            </p:spPr>
            <p:txBody>
              <a:bodyPr vert="horz">
                <a:no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buNone/>
                </a:pPr>
                <a14:m>
                  <m:oMathPara xmlns:m="http://schemas.openxmlformats.org/officeDocument/2006/math">
                    <m:oMathParaPr>
                      <m:jc m:val="centerGroup"/>
                    </m:oMathParaPr>
                    <m:oMath xmlns:m="http://schemas.openxmlformats.org/officeDocument/2006/math">
                      <m:r>
                        <a:rPr lang="en-US" sz="4000" b="1" i="1">
                          <a:solidFill>
                            <a:srgbClr val="FF0000"/>
                          </a:solidFill>
                          <a:latin typeface="Cambria Math"/>
                        </a:rPr>
                        <m:t>𝒌</m:t>
                      </m:r>
                      <m:r>
                        <a:rPr lang="en-US" sz="4000" b="1" i="1">
                          <a:solidFill>
                            <a:srgbClr val="FF0000"/>
                          </a:solidFill>
                          <a:latin typeface="Cambria Math"/>
                        </a:rPr>
                        <m:t>= </m:t>
                      </m:r>
                      <m:f>
                        <m:fPr>
                          <m:ctrlPr>
                            <a:rPr lang="en-US" sz="4000" b="1" i="1">
                              <a:solidFill>
                                <a:srgbClr val="FF0000"/>
                              </a:solidFill>
                              <a:latin typeface="Cambria Math" panose="02040503050406030204" pitchFamily="18" charset="0"/>
                            </a:rPr>
                          </m:ctrlPr>
                        </m:fPr>
                        <m:num>
                          <m:r>
                            <a:rPr lang="en-US" sz="4000" b="1" i="1">
                              <a:solidFill>
                                <a:srgbClr val="FF0000"/>
                              </a:solidFill>
                              <a:latin typeface="Cambria Math"/>
                            </a:rPr>
                            <m:t>𝑭</m:t>
                          </m:r>
                        </m:num>
                        <m:den>
                          <m:r>
                            <a:rPr lang="en-US" sz="4000" b="1" i="1">
                              <a:solidFill>
                                <a:srgbClr val="FF0000"/>
                              </a:solidFill>
                              <a:latin typeface="Cambria Math"/>
                              <a:ea typeface="Cambria Math"/>
                            </a:rPr>
                            <m:t>∆</m:t>
                          </m:r>
                          <m:r>
                            <a:rPr lang="en-US" sz="4000" b="1" i="1">
                              <a:solidFill>
                                <a:srgbClr val="FF0000"/>
                              </a:solidFill>
                              <a:latin typeface="Cambria Math"/>
                              <a:ea typeface="Cambria Math"/>
                            </a:rPr>
                            <m:t>𝒚</m:t>
                          </m:r>
                        </m:den>
                      </m:f>
                    </m:oMath>
                  </m:oMathPara>
                </a14:m>
                <a:endParaRPr lang="en-US" sz="4000" b="1" dirty="0"/>
              </a:p>
            </p:txBody>
          </p:sp>
        </mc:Choice>
        <mc:Fallback xmlns="">
          <p:sp>
            <p:nvSpPr>
              <p:cNvPr id="7" name="Content Placeholder 2"/>
              <p:cNvSpPr txBox="1">
                <a:spLocks noRot="1" noChangeAspect="1" noMove="1" noResize="1" noEditPoints="1" noAdjustHandles="1" noChangeArrowheads="1" noChangeShapeType="1" noTextEdit="1"/>
              </p:cNvSpPr>
              <p:nvPr/>
            </p:nvSpPr>
            <p:spPr>
              <a:xfrm>
                <a:off x="953842" y="3455148"/>
                <a:ext cx="2857500" cy="849977"/>
              </a:xfrm>
              <a:prstGeom prst="rect">
                <a:avLst/>
              </a:prstGeom>
              <a:blipFill rotWithShape="0">
                <a:blip r:embed="rId3"/>
                <a:stretch>
                  <a:fillRect b="-52518"/>
                </a:stretch>
              </a:blipFill>
            </p:spPr>
            <p:txBody>
              <a:bodyPr/>
              <a:lstStyle/>
              <a:p>
                <a:r>
                  <a:rPr lang="en-US">
                    <a:noFill/>
                  </a:rPr>
                  <a:t> </a:t>
                </a:r>
              </a:p>
            </p:txBody>
          </p:sp>
        </mc:Fallback>
      </mc:AlternateContent>
      <p:sp>
        <p:nvSpPr>
          <p:cNvPr id="8" name="Content Placeholder 2"/>
          <p:cNvSpPr txBox="1">
            <a:spLocks/>
          </p:cNvSpPr>
          <p:nvPr/>
        </p:nvSpPr>
        <p:spPr>
          <a:xfrm>
            <a:off x="953842" y="5106559"/>
            <a:ext cx="3028950" cy="849977"/>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a:buNone/>
            </a:pPr>
            <a:r>
              <a:rPr lang="en-US" sz="2800" b="1" i="1" dirty="0">
                <a:solidFill>
                  <a:srgbClr val="0070C0"/>
                </a:solidFill>
              </a:rPr>
              <a:t>SI Unit: N/m</a:t>
            </a:r>
          </a:p>
        </p:txBody>
      </p:sp>
      <p:sp>
        <p:nvSpPr>
          <p:cNvPr id="9" name="Content Placeholder 2"/>
          <p:cNvSpPr txBox="1">
            <a:spLocks/>
          </p:cNvSpPr>
          <p:nvPr/>
        </p:nvSpPr>
        <p:spPr>
          <a:xfrm>
            <a:off x="4618687" y="3339639"/>
            <a:ext cx="4250028" cy="1885950"/>
          </a:xfrm>
          <a:prstGeom prst="rect">
            <a:avLst/>
          </a:prstGeom>
        </p:spPr>
        <p:txBody>
          <a:bodyPr vert="horz">
            <a:no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a:buNone/>
            </a:pPr>
            <a:r>
              <a:rPr lang="en-US" sz="4000" dirty="0"/>
              <a:t>Stiffness of a spring (Greater value for k, the stiffer the spring is)</a:t>
            </a:r>
          </a:p>
        </p:txBody>
      </p:sp>
    </p:spTree>
    <p:extLst>
      <p:ext uri="{BB962C8B-B14F-4D97-AF65-F5344CB8AC3E}">
        <p14:creationId xmlns:p14="http://schemas.microsoft.com/office/powerpoint/2010/main" val="351405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P spid="7" grpId="0" build="p"/>
      <p:bldP spid="8" grpId="0" build="p"/>
      <p:bldP spid="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12501" y="115669"/>
            <a:ext cx="8229600" cy="646331"/>
          </a:xfrm>
        </p:spPr>
        <p:txBody>
          <a:bodyPr/>
          <a:lstStyle/>
          <a:p>
            <a:pPr eaLnBrk="1" hangingPunct="1"/>
            <a:r>
              <a:rPr lang="en-US" altLang="en-US" sz="3600" dirty="0"/>
              <a:t>Sample Problem</a:t>
            </a:r>
          </a:p>
        </p:txBody>
      </p:sp>
      <p:sp>
        <p:nvSpPr>
          <p:cNvPr id="7171" name="Rectangle 3"/>
          <p:cNvSpPr>
            <a:spLocks noGrp="1" noChangeArrowheads="1"/>
          </p:cNvSpPr>
          <p:nvPr>
            <p:ph type="body" sz="half" idx="1"/>
          </p:nvPr>
        </p:nvSpPr>
        <p:spPr>
          <a:xfrm>
            <a:off x="406758" y="1558344"/>
            <a:ext cx="8458200" cy="1447800"/>
          </a:xfrm>
        </p:spPr>
        <p:txBody>
          <a:bodyPr/>
          <a:lstStyle/>
          <a:p>
            <a:pPr eaLnBrk="1" hangingPunct="1">
              <a:buFont typeface="Wingdings" panose="05000000000000000000" pitchFamily="2" charset="2"/>
              <a:buNone/>
            </a:pPr>
            <a:r>
              <a:rPr lang="en-US" altLang="en-US" dirty="0"/>
              <a:t>A load of 50 N attached to a spring hanging vertically stretches the spring 5.0 cm. The spring is now placed horizontally on a table and stretched 11.0 cm. What force is required to stretch the spring this amount?</a:t>
            </a:r>
          </a:p>
        </p:txBody>
      </p:sp>
    </p:spTree>
    <p:extLst>
      <p:ext uri="{BB962C8B-B14F-4D97-AF65-F5344CB8AC3E}">
        <p14:creationId xmlns:p14="http://schemas.microsoft.com/office/powerpoint/2010/main" val="34794235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12501" y="115669"/>
            <a:ext cx="8229600" cy="646331"/>
          </a:xfrm>
        </p:spPr>
        <p:txBody>
          <a:bodyPr/>
          <a:lstStyle/>
          <a:p>
            <a:pPr eaLnBrk="1" hangingPunct="1"/>
            <a:r>
              <a:rPr lang="en-US" altLang="en-US" sz="3600" dirty="0"/>
              <a:t>Sample Problem</a:t>
            </a:r>
          </a:p>
        </p:txBody>
      </p:sp>
      <p:sp>
        <p:nvSpPr>
          <p:cNvPr id="7171" name="Rectangle 3"/>
          <p:cNvSpPr>
            <a:spLocks noGrp="1" noChangeArrowheads="1"/>
          </p:cNvSpPr>
          <p:nvPr>
            <p:ph type="body" sz="half" idx="1"/>
          </p:nvPr>
        </p:nvSpPr>
        <p:spPr>
          <a:xfrm>
            <a:off x="406758" y="1558344"/>
            <a:ext cx="8458200" cy="1447800"/>
          </a:xfrm>
        </p:spPr>
        <p:txBody>
          <a:bodyPr/>
          <a:lstStyle/>
          <a:p>
            <a:pPr eaLnBrk="1" hangingPunct="1">
              <a:buFont typeface="Wingdings" panose="05000000000000000000" pitchFamily="2" charset="2"/>
              <a:buNone/>
            </a:pPr>
            <a:r>
              <a:rPr lang="en-US" altLang="en-US" dirty="0"/>
              <a:t>(p.729 #19) You exert a 100 – N pull on the end of a spring. When you increase the force to 120 N, the spring’s length increases 5.0 cm beyond its original stretched position. What is the spring constant of the spring and its original spring and its original displacement?</a:t>
            </a:r>
          </a:p>
        </p:txBody>
      </p:sp>
    </p:spTree>
    <p:extLst>
      <p:ext uri="{BB962C8B-B14F-4D97-AF65-F5344CB8AC3E}">
        <p14:creationId xmlns:p14="http://schemas.microsoft.com/office/powerpoint/2010/main" val="3792303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normAutofit fontScale="90000"/>
              </a:bodyPr>
              <a:lstStyle/>
              <a:p>
                <a:r>
                  <a:rPr lang="en-US" sz="5400" dirty="0"/>
                  <a:t>Elastic Potential Energy (</a:t>
                </a:r>
                <a14:m>
                  <m:oMath xmlns:m="http://schemas.openxmlformats.org/officeDocument/2006/math">
                    <m:sSub>
                      <m:sSubPr>
                        <m:ctrlPr>
                          <a:rPr lang="en-US" sz="5400" i="1" dirty="0" smtClean="0">
                            <a:latin typeface="Cambria Math" panose="02040503050406030204" pitchFamily="18" charset="0"/>
                          </a:rPr>
                        </m:ctrlPr>
                      </m:sSubPr>
                      <m:e>
                        <m:r>
                          <a:rPr lang="en-US" sz="5400" b="1" i="1" dirty="0" smtClean="0">
                            <a:latin typeface="Cambria Math" panose="02040503050406030204" pitchFamily="18" charset="0"/>
                          </a:rPr>
                          <m:t>𝑼</m:t>
                        </m:r>
                      </m:e>
                      <m:sub>
                        <m:r>
                          <a:rPr lang="en-US" sz="5400" b="1" i="1" dirty="0" smtClean="0">
                            <a:latin typeface="Cambria Math" panose="02040503050406030204" pitchFamily="18" charset="0"/>
                          </a:rPr>
                          <m:t>𝒔</m:t>
                        </m:r>
                      </m:sub>
                    </m:sSub>
                  </m:oMath>
                </a14:m>
                <a:r>
                  <a:rPr lang="en-US" sz="5400" dirty="0"/>
                  <a:t>)</a:t>
                </a:r>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0">
                <a:blip r:embed="rId2"/>
                <a:stretch>
                  <a:fillRect t="-23158" r="-733" b="-10210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356834" y="3413708"/>
                <a:ext cx="3974742" cy="849977"/>
              </a:xfrm>
            </p:spPr>
            <p:txBody>
              <a:bodyPr>
                <a:noAutofit/>
              </a:bodyPr>
              <a:lstStyle/>
              <a:p>
                <a:pPr marL="0" indent="0">
                  <a:buNone/>
                </a:pPr>
                <a14:m>
                  <m:oMathPara xmlns:m="http://schemas.openxmlformats.org/officeDocument/2006/math">
                    <m:oMathParaPr>
                      <m:jc m:val="centerGroup"/>
                    </m:oMathParaPr>
                    <m:oMath xmlns:m="http://schemas.openxmlformats.org/officeDocument/2006/math">
                      <m:r>
                        <a:rPr lang="en-US" sz="4000" b="1" i="1">
                          <a:solidFill>
                            <a:srgbClr val="FF0000"/>
                          </a:solidFill>
                          <a:latin typeface="Cambria Math"/>
                        </a:rPr>
                        <m:t>𝑬𝑷𝑬</m:t>
                      </m:r>
                      <m:r>
                        <a:rPr lang="en-US" sz="4000" b="1" i="1">
                          <a:solidFill>
                            <a:srgbClr val="FF0000"/>
                          </a:solidFill>
                          <a:latin typeface="Cambria Math"/>
                        </a:rPr>
                        <m:t>=</m:t>
                      </m:r>
                      <m:box>
                        <m:boxPr>
                          <m:ctrlPr>
                            <a:rPr lang="en-US" sz="4000" b="1" i="1">
                              <a:solidFill>
                                <a:srgbClr val="FF0000"/>
                              </a:solidFill>
                              <a:latin typeface="Cambria Math" panose="02040503050406030204" pitchFamily="18" charset="0"/>
                            </a:rPr>
                          </m:ctrlPr>
                        </m:boxPr>
                        <m:e>
                          <m:f>
                            <m:fPr>
                              <m:ctrlPr>
                                <a:rPr lang="en-US" sz="4000" b="1" i="1">
                                  <a:solidFill>
                                    <a:srgbClr val="FF0000"/>
                                  </a:solidFill>
                                  <a:latin typeface="Cambria Math" panose="02040503050406030204" pitchFamily="18" charset="0"/>
                                </a:rPr>
                              </m:ctrlPr>
                            </m:fPr>
                            <m:num>
                              <m:r>
                                <a:rPr lang="en-US" sz="4000" b="1" i="1">
                                  <a:solidFill>
                                    <a:srgbClr val="FF0000"/>
                                  </a:solidFill>
                                  <a:latin typeface="Cambria Math"/>
                                </a:rPr>
                                <m:t>𝟏</m:t>
                              </m:r>
                            </m:num>
                            <m:den>
                              <m:r>
                                <a:rPr lang="en-US" sz="4000" b="1" i="1">
                                  <a:solidFill>
                                    <a:srgbClr val="FF0000"/>
                                  </a:solidFill>
                                  <a:latin typeface="Cambria Math"/>
                                </a:rPr>
                                <m:t>𝟐</m:t>
                              </m:r>
                            </m:den>
                          </m:f>
                        </m:e>
                      </m:box>
                      <m:r>
                        <a:rPr lang="en-US" sz="4000" b="1" i="1">
                          <a:solidFill>
                            <a:srgbClr val="FF0000"/>
                          </a:solidFill>
                          <a:latin typeface="Cambria Math"/>
                        </a:rPr>
                        <m:t>𝒌</m:t>
                      </m:r>
                      <m:r>
                        <a:rPr lang="en-US" sz="4000" b="1" i="1">
                          <a:solidFill>
                            <a:srgbClr val="FF0000"/>
                          </a:solidFill>
                          <a:latin typeface="Cambria Math"/>
                        </a:rPr>
                        <m:t>(</m:t>
                      </m:r>
                      <m:sSup>
                        <m:sSupPr>
                          <m:ctrlPr>
                            <a:rPr lang="en-US" sz="4000" b="1" i="1">
                              <a:solidFill>
                                <a:srgbClr val="FF0000"/>
                              </a:solidFill>
                              <a:latin typeface="Cambria Math" panose="02040503050406030204" pitchFamily="18" charset="0"/>
                            </a:rPr>
                          </m:ctrlPr>
                        </m:sSupPr>
                        <m:e>
                          <m:r>
                            <a:rPr lang="en-US" sz="4000" b="1" i="1">
                              <a:solidFill>
                                <a:srgbClr val="FF0000"/>
                              </a:solidFill>
                              <a:latin typeface="Cambria Math"/>
                              <a:ea typeface="Cambria Math"/>
                            </a:rPr>
                            <m:t>∆</m:t>
                          </m:r>
                          <m:r>
                            <a:rPr lang="en-US" sz="4000" b="1" i="1">
                              <a:solidFill>
                                <a:srgbClr val="FF0000"/>
                              </a:solidFill>
                              <a:latin typeface="Cambria Math"/>
                              <a:ea typeface="Cambria Math"/>
                            </a:rPr>
                            <m:t>𝒚</m:t>
                          </m:r>
                          <m:r>
                            <a:rPr lang="en-US" sz="4000" b="1" i="1">
                              <a:solidFill>
                                <a:srgbClr val="FF0000"/>
                              </a:solidFill>
                              <a:latin typeface="Cambria Math"/>
                              <a:ea typeface="Cambria Math"/>
                            </a:rPr>
                            <m:t>)</m:t>
                          </m:r>
                          <m:r>
                            <m:rPr>
                              <m:nor/>
                            </m:rPr>
                            <a:rPr lang="en-US" sz="4000" b="1" dirty="0"/>
                            <m:t> </m:t>
                          </m:r>
                        </m:e>
                        <m:sup>
                          <m:r>
                            <a:rPr lang="en-US" sz="4000" b="1" i="1">
                              <a:solidFill>
                                <a:srgbClr val="FF0000"/>
                              </a:solidFill>
                              <a:latin typeface="Cambria Math"/>
                            </a:rPr>
                            <m:t>𝟐</m:t>
                          </m:r>
                        </m:sup>
                      </m:sSup>
                    </m:oMath>
                  </m:oMathPara>
                </a14:m>
                <a:endParaRPr lang="en-US" sz="4000" b="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356834" y="3413708"/>
                <a:ext cx="3974742" cy="849977"/>
              </a:xfrm>
              <a:blipFill rotWithShape="0">
                <a:blip r:embed="rId3"/>
                <a:stretch>
                  <a:fillRect b="-40288"/>
                </a:stretch>
              </a:blipFill>
            </p:spPr>
            <p:txBody>
              <a:bodyPr/>
              <a:lstStyle/>
              <a:p>
                <a:r>
                  <a:rPr lang="en-US">
                    <a:noFill/>
                  </a:rPr>
                  <a:t> </a:t>
                </a:r>
              </a:p>
            </p:txBody>
          </p:sp>
        </mc:Fallback>
      </mc:AlternateContent>
      <p:sp>
        <p:nvSpPr>
          <p:cNvPr id="9" name="Content Placeholder 2"/>
          <p:cNvSpPr txBox="1">
            <a:spLocks/>
          </p:cNvSpPr>
          <p:nvPr/>
        </p:nvSpPr>
        <p:spPr>
          <a:xfrm>
            <a:off x="399245" y="1392383"/>
            <a:ext cx="8461420" cy="1885950"/>
          </a:xfrm>
          <a:prstGeom prst="rect">
            <a:avLst/>
          </a:prstGeom>
        </p:spPr>
        <p:txBody>
          <a:bodyPr vert="horz">
            <a:no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a:buNone/>
            </a:pPr>
            <a:r>
              <a:rPr lang="en-US" sz="3200" b="1" dirty="0"/>
              <a:t>Elastic potential energy</a:t>
            </a:r>
            <a:r>
              <a:rPr lang="en-US" sz="3200" dirty="0"/>
              <a:t> is </a:t>
            </a:r>
            <a:r>
              <a:rPr lang="en-US" sz="3200" b="1" dirty="0"/>
              <a:t>Potential energy </a:t>
            </a:r>
            <a:r>
              <a:rPr lang="en-US" sz="3200" dirty="0"/>
              <a:t>stored as a result of deformation of an </a:t>
            </a:r>
            <a:r>
              <a:rPr lang="en-US" sz="3200" b="1" dirty="0"/>
              <a:t>elastic </a:t>
            </a:r>
            <a:r>
              <a:rPr lang="en-US" sz="3200" dirty="0"/>
              <a:t>object, such as the stretching of a spring.</a:t>
            </a:r>
          </a:p>
        </p:txBody>
      </p:sp>
      <p:sp>
        <p:nvSpPr>
          <p:cNvPr id="10" name="Content Placeholder 2"/>
          <p:cNvSpPr txBox="1">
            <a:spLocks/>
          </p:cNvSpPr>
          <p:nvPr/>
        </p:nvSpPr>
        <p:spPr>
          <a:xfrm>
            <a:off x="2829730" y="4927121"/>
            <a:ext cx="3028950" cy="849977"/>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a:buNone/>
            </a:pPr>
            <a:r>
              <a:rPr lang="en-US" sz="2800" b="1" i="1" dirty="0">
                <a:solidFill>
                  <a:srgbClr val="0070C0"/>
                </a:solidFill>
              </a:rPr>
              <a:t>SI Unit: Joules</a:t>
            </a:r>
          </a:p>
        </p:txBody>
      </p:sp>
    </p:spTree>
    <p:extLst>
      <p:ext uri="{BB962C8B-B14F-4D97-AF65-F5344CB8AC3E}">
        <p14:creationId xmlns:p14="http://schemas.microsoft.com/office/powerpoint/2010/main" val="1377212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build="p"/>
      <p:bldP spid="1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hookes law grap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356" y="1334616"/>
            <a:ext cx="4824536" cy="4808667"/>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txBox="1">
            <a:spLocks/>
          </p:cNvSpPr>
          <p:nvPr/>
        </p:nvSpPr>
        <p:spPr>
          <a:xfrm>
            <a:off x="5148064" y="1794733"/>
            <a:ext cx="3829050" cy="1296144"/>
          </a:xfrm>
          <a:prstGeom prst="rect">
            <a:avLst/>
          </a:prstGeom>
        </p:spPr>
        <p:txBody>
          <a:bodyPr vert="horz">
            <a:no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a:buNone/>
            </a:pPr>
            <a:r>
              <a:rPr lang="en-US" sz="3600" dirty="0"/>
              <a:t>What does the slope represent?</a:t>
            </a:r>
          </a:p>
        </p:txBody>
      </p:sp>
      <p:sp>
        <p:nvSpPr>
          <p:cNvPr id="4" name="Content Placeholder 2"/>
          <p:cNvSpPr txBox="1">
            <a:spLocks/>
          </p:cNvSpPr>
          <p:nvPr/>
        </p:nvSpPr>
        <p:spPr>
          <a:xfrm>
            <a:off x="5148064" y="3738949"/>
            <a:ext cx="3829050" cy="1296144"/>
          </a:xfrm>
          <a:prstGeom prst="rect">
            <a:avLst/>
          </a:prstGeom>
        </p:spPr>
        <p:txBody>
          <a:bodyPr vert="horz">
            <a:no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a:buNone/>
            </a:pPr>
            <a:r>
              <a:rPr lang="en-US" sz="3600" dirty="0"/>
              <a:t>What does the area under the graph represent?</a:t>
            </a:r>
          </a:p>
        </p:txBody>
      </p:sp>
      <p:sp>
        <p:nvSpPr>
          <p:cNvPr id="5" name="Rectangle 2"/>
          <p:cNvSpPr txBox="1">
            <a:spLocks noChangeArrowheads="1"/>
          </p:cNvSpPr>
          <p:nvPr/>
        </p:nvSpPr>
        <p:spPr>
          <a:xfrm>
            <a:off x="251520" y="194791"/>
            <a:ext cx="8725594" cy="1139825"/>
          </a:xfrm>
          <a:prstGeom prst="rect">
            <a:avLst/>
          </a:prstGeom>
        </p:spPr>
        <p:txBody>
          <a:bodyPr/>
          <a:lstStyle>
            <a:lvl1pPr algn="l" rtl="0" fontAlgn="base">
              <a:spcBef>
                <a:spcPct val="50000"/>
              </a:spcBef>
              <a:spcAft>
                <a:spcPct val="0"/>
              </a:spcAft>
              <a:defRPr sz="3200" b="1">
                <a:solidFill>
                  <a:srgbClr val="6A733D"/>
                </a:solidFill>
                <a:latin typeface="+mj-lt"/>
                <a:ea typeface="+mj-ea"/>
                <a:cs typeface="+mj-cs"/>
              </a:defRPr>
            </a:lvl1pPr>
            <a:lvl2pPr algn="l" rtl="0" fontAlgn="base">
              <a:spcBef>
                <a:spcPct val="50000"/>
              </a:spcBef>
              <a:spcAft>
                <a:spcPct val="0"/>
              </a:spcAft>
              <a:defRPr sz="3200" b="1">
                <a:solidFill>
                  <a:srgbClr val="BE58A1"/>
                </a:solidFill>
                <a:latin typeface="Arial" charset="0"/>
                <a:ea typeface="ＭＳ Ｐゴシック" charset="0"/>
                <a:cs typeface="Arial" charset="0"/>
              </a:defRPr>
            </a:lvl2pPr>
            <a:lvl3pPr algn="l" rtl="0" fontAlgn="base">
              <a:spcBef>
                <a:spcPct val="50000"/>
              </a:spcBef>
              <a:spcAft>
                <a:spcPct val="0"/>
              </a:spcAft>
              <a:defRPr sz="3200" b="1">
                <a:solidFill>
                  <a:srgbClr val="BE58A1"/>
                </a:solidFill>
                <a:latin typeface="Arial" charset="0"/>
                <a:ea typeface="ＭＳ Ｐゴシック" charset="0"/>
                <a:cs typeface="Arial" charset="0"/>
              </a:defRPr>
            </a:lvl3pPr>
            <a:lvl4pPr algn="l" rtl="0" fontAlgn="base">
              <a:spcBef>
                <a:spcPct val="50000"/>
              </a:spcBef>
              <a:spcAft>
                <a:spcPct val="0"/>
              </a:spcAft>
              <a:defRPr sz="3200" b="1">
                <a:solidFill>
                  <a:srgbClr val="BE58A1"/>
                </a:solidFill>
                <a:latin typeface="Arial" charset="0"/>
                <a:ea typeface="ＭＳ Ｐゴシック" charset="0"/>
                <a:cs typeface="Arial" charset="0"/>
              </a:defRPr>
            </a:lvl4pPr>
            <a:lvl5pPr algn="l" rtl="0" fontAlgn="base">
              <a:spcBef>
                <a:spcPct val="50000"/>
              </a:spcBef>
              <a:spcAft>
                <a:spcPct val="0"/>
              </a:spcAft>
              <a:defRPr sz="3200" b="1">
                <a:solidFill>
                  <a:srgbClr val="BE58A1"/>
                </a:solidFill>
                <a:latin typeface="Arial" charset="0"/>
                <a:ea typeface="ＭＳ Ｐゴシック" charset="0"/>
                <a:cs typeface="Arial" charset="0"/>
              </a:defRPr>
            </a:lvl5pPr>
            <a:lvl6pPr marL="457200" algn="l" rtl="0" fontAlgn="base">
              <a:spcBef>
                <a:spcPct val="50000"/>
              </a:spcBef>
              <a:spcAft>
                <a:spcPct val="0"/>
              </a:spcAft>
              <a:defRPr sz="3200" b="1">
                <a:solidFill>
                  <a:srgbClr val="BE58A1"/>
                </a:solidFill>
                <a:latin typeface="Arial" charset="0"/>
                <a:ea typeface="ＭＳ Ｐゴシック" charset="0"/>
                <a:cs typeface="Arial" charset="0"/>
              </a:defRPr>
            </a:lvl6pPr>
            <a:lvl7pPr marL="914400" algn="l" rtl="0" fontAlgn="base">
              <a:spcBef>
                <a:spcPct val="50000"/>
              </a:spcBef>
              <a:spcAft>
                <a:spcPct val="0"/>
              </a:spcAft>
              <a:defRPr sz="3200" b="1">
                <a:solidFill>
                  <a:srgbClr val="BE58A1"/>
                </a:solidFill>
                <a:latin typeface="Arial" charset="0"/>
                <a:ea typeface="ＭＳ Ｐゴシック" charset="0"/>
                <a:cs typeface="Arial" charset="0"/>
              </a:defRPr>
            </a:lvl7pPr>
            <a:lvl8pPr marL="1371600" algn="l" rtl="0" fontAlgn="base">
              <a:spcBef>
                <a:spcPct val="50000"/>
              </a:spcBef>
              <a:spcAft>
                <a:spcPct val="0"/>
              </a:spcAft>
              <a:defRPr sz="3200" b="1">
                <a:solidFill>
                  <a:srgbClr val="BE58A1"/>
                </a:solidFill>
                <a:latin typeface="Arial" charset="0"/>
                <a:ea typeface="ＭＳ Ｐゴシック" charset="0"/>
                <a:cs typeface="Arial" charset="0"/>
              </a:defRPr>
            </a:lvl8pPr>
            <a:lvl9pPr marL="1828800" algn="l" rtl="0" fontAlgn="base">
              <a:spcBef>
                <a:spcPct val="50000"/>
              </a:spcBef>
              <a:spcAft>
                <a:spcPct val="0"/>
              </a:spcAft>
              <a:defRPr sz="3200" b="1">
                <a:solidFill>
                  <a:srgbClr val="BE58A1"/>
                </a:solidFill>
                <a:latin typeface="Arial" charset="0"/>
                <a:ea typeface="ＭＳ Ｐゴシック" charset="0"/>
                <a:cs typeface="Arial" charset="0"/>
              </a:defRPr>
            </a:lvl9pPr>
          </a:lstStyle>
          <a:p>
            <a:pPr eaLnBrk="1" hangingPunct="1"/>
            <a:r>
              <a:rPr lang="en-US" altLang="en-US" kern="0"/>
              <a:t>Hooke’s Law from a Graphical Point of View</a:t>
            </a:r>
            <a:endParaRPr lang="en-US" altLang="en-US" kern="0" dirty="0"/>
          </a:p>
        </p:txBody>
      </p:sp>
    </p:spTree>
    <p:extLst>
      <p:ext uri="{BB962C8B-B14F-4D97-AF65-F5344CB8AC3E}">
        <p14:creationId xmlns:p14="http://schemas.microsoft.com/office/powerpoint/2010/main" val="2435379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hookes law grap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996243"/>
            <a:ext cx="4824536" cy="4808667"/>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txBox="1">
            <a:spLocks/>
          </p:cNvSpPr>
          <p:nvPr/>
        </p:nvSpPr>
        <p:spPr>
          <a:xfrm>
            <a:off x="5148064" y="996243"/>
            <a:ext cx="3829050" cy="1296144"/>
          </a:xfrm>
          <a:prstGeom prst="rect">
            <a:avLst/>
          </a:prstGeom>
        </p:spPr>
        <p:txBody>
          <a:bodyPr vert="horz">
            <a:no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a:buNone/>
            </a:pPr>
            <a:r>
              <a:rPr lang="en-US" sz="3600" dirty="0"/>
              <a:t>What does the slope represent?</a:t>
            </a:r>
          </a:p>
        </p:txBody>
      </p:sp>
      <mc:AlternateContent xmlns:mc="http://schemas.openxmlformats.org/markup-compatibility/2006" xmlns:a14="http://schemas.microsoft.com/office/drawing/2010/main">
        <mc:Choice Requires="a14">
          <p:sp>
            <p:nvSpPr>
              <p:cNvPr id="4" name="Content Placeholder 2"/>
              <p:cNvSpPr txBox="1">
                <a:spLocks/>
              </p:cNvSpPr>
              <p:nvPr/>
            </p:nvSpPr>
            <p:spPr>
              <a:xfrm>
                <a:off x="5148064" y="2592730"/>
                <a:ext cx="3829050" cy="1296144"/>
              </a:xfrm>
              <a:prstGeom prst="rect">
                <a:avLst/>
              </a:prstGeom>
            </p:spPr>
            <p:txBody>
              <a:bodyPr vert="horz">
                <a:no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a:buNone/>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𝑚</m:t>
                      </m:r>
                      <m:r>
                        <a:rPr lang="en-US" sz="3600" b="0" i="1" smtClean="0">
                          <a:latin typeface="Cambria Math" panose="02040503050406030204" pitchFamily="18" charset="0"/>
                        </a:rPr>
                        <m:t>= </m:t>
                      </m:r>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𝑟𝑖𝑠𝑒</m:t>
                          </m:r>
                        </m:num>
                        <m:den>
                          <m:r>
                            <a:rPr lang="en-US" sz="3600" b="0" i="1" smtClean="0">
                              <a:latin typeface="Cambria Math" panose="02040503050406030204" pitchFamily="18" charset="0"/>
                            </a:rPr>
                            <m:t>𝑟𝑢𝑛</m:t>
                          </m:r>
                        </m:den>
                      </m:f>
                    </m:oMath>
                  </m:oMathPara>
                </a14:m>
                <a:endParaRPr lang="en-US" sz="3600" dirty="0"/>
              </a:p>
              <a:p>
                <a:pPr marL="0" indent="0" algn="ctr">
                  <a:buNone/>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𝑚</m:t>
                      </m:r>
                      <m:r>
                        <a:rPr lang="en-US" sz="3600" b="0" i="1" smtClean="0">
                          <a:latin typeface="Cambria Math" panose="02040503050406030204" pitchFamily="18" charset="0"/>
                        </a:rPr>
                        <m:t>= </m:t>
                      </m:r>
                      <m:f>
                        <m:fPr>
                          <m:ctrlPr>
                            <a:rPr lang="en-US" sz="3600" b="0" i="1" smtClean="0">
                              <a:latin typeface="Cambria Math" panose="02040503050406030204" pitchFamily="18" charset="0"/>
                            </a:rPr>
                          </m:ctrlPr>
                        </m:fPr>
                        <m:num>
                          <m:sSub>
                            <m:sSubPr>
                              <m:ctrlPr>
                                <a:rPr lang="en-US" sz="3600" b="0" i="1" smtClean="0">
                                  <a:latin typeface="Cambria Math" panose="02040503050406030204" pitchFamily="18" charset="0"/>
                                </a:rPr>
                              </m:ctrlPr>
                            </m:sSubPr>
                            <m:e>
                              <m:r>
                                <a:rPr lang="en-US" sz="3600" b="0" i="1" smtClean="0">
                                  <a:latin typeface="Cambria Math" panose="02040503050406030204" pitchFamily="18" charset="0"/>
                                </a:rPr>
                                <m:t>𝐹</m:t>
                              </m:r>
                            </m:e>
                            <m:sub>
                              <m:r>
                                <a:rPr lang="en-US" sz="3600" b="0" i="1" smtClean="0">
                                  <a:latin typeface="Cambria Math" panose="02040503050406030204" pitchFamily="18" charset="0"/>
                                </a:rPr>
                                <m:t>𝑠</m:t>
                              </m:r>
                            </m:sub>
                          </m:sSub>
                        </m:num>
                        <m:den>
                          <m:r>
                            <a:rPr lang="en-US" sz="3600" b="0" i="1" smtClean="0">
                              <a:latin typeface="Cambria Math" panose="02040503050406030204" pitchFamily="18" charset="0"/>
                              <a:ea typeface="Cambria Math" panose="02040503050406030204" pitchFamily="18" charset="0"/>
                            </a:rPr>
                            <m:t>∆</m:t>
                          </m:r>
                          <m:r>
                            <a:rPr lang="en-US" sz="3600" b="0" i="1" smtClean="0">
                              <a:latin typeface="Cambria Math" panose="02040503050406030204" pitchFamily="18" charset="0"/>
                              <a:ea typeface="Cambria Math" panose="02040503050406030204" pitchFamily="18" charset="0"/>
                            </a:rPr>
                            <m:t>𝑦</m:t>
                          </m:r>
                        </m:den>
                      </m:f>
                    </m:oMath>
                  </m:oMathPara>
                </a14:m>
                <a:endParaRPr lang="en-US" sz="3600" dirty="0"/>
              </a:p>
              <a:p>
                <a:pPr marL="0" indent="0" algn="ctr">
                  <a:buNone/>
                </a:pPr>
                <a:endParaRPr lang="en-US" sz="3600" dirty="0"/>
              </a:p>
              <a:p>
                <a:pPr marL="0" indent="0" algn="ctr">
                  <a:buNone/>
                </a:pPr>
                <a:r>
                  <a:rPr lang="en-US" sz="3600" dirty="0">
                    <a:solidFill>
                      <a:srgbClr val="FF0000"/>
                    </a:solidFill>
                    <a:latin typeface="Arial Rounded MT Bold" panose="020F0704030504030204" pitchFamily="34" charset="0"/>
                  </a:rPr>
                  <a:t>Slope </a:t>
                </a:r>
                <a:r>
                  <a:rPr lang="en-US" sz="3600" dirty="0">
                    <a:solidFill>
                      <a:srgbClr val="FF0000"/>
                    </a:solidFill>
                    <a:latin typeface="Arial Rounded MT Bold" panose="020F0704030504030204" pitchFamily="34" charset="0"/>
                    <a:sym typeface="Wingdings" panose="05000000000000000000" pitchFamily="2" charset="2"/>
                  </a:rPr>
                  <a:t> spring constant</a:t>
                </a:r>
                <a:endParaRPr lang="en-US" sz="3600" dirty="0">
                  <a:solidFill>
                    <a:srgbClr val="FF0000"/>
                  </a:solidFill>
                  <a:latin typeface="Arial Rounded MT Bold" panose="020F0704030504030204" pitchFamily="34" charset="0"/>
                </a:endParaRPr>
              </a:p>
              <a:p>
                <a:pPr marL="0" indent="0" algn="ctr">
                  <a:buNone/>
                </a:pPr>
                <a:endParaRPr lang="en-US" sz="3600" dirty="0"/>
              </a:p>
              <a:p>
                <a:pPr marL="0" indent="0" algn="ctr">
                  <a:buNone/>
                </a:pPr>
                <a:endParaRPr lang="en-US" sz="3600" dirty="0"/>
              </a:p>
            </p:txBody>
          </p:sp>
        </mc:Choice>
        <mc:Fallback xmlns="">
          <p:sp>
            <p:nvSpPr>
              <p:cNvPr id="4" name="Content Placeholder 2"/>
              <p:cNvSpPr txBox="1">
                <a:spLocks noRot="1" noChangeAspect="1" noMove="1" noResize="1" noEditPoints="1" noAdjustHandles="1" noChangeArrowheads="1" noChangeShapeType="1" noTextEdit="1"/>
              </p:cNvSpPr>
              <p:nvPr/>
            </p:nvSpPr>
            <p:spPr>
              <a:xfrm>
                <a:off x="5148064" y="2592730"/>
                <a:ext cx="3829050" cy="1296144"/>
              </a:xfrm>
              <a:prstGeom prst="rect">
                <a:avLst/>
              </a:prstGeom>
              <a:blipFill rotWithShape="0">
                <a:blip r:embed="rId3"/>
                <a:stretch>
                  <a:fillRect l="-1113" r="-3975" b="-233803"/>
                </a:stretch>
              </a:blipFill>
            </p:spPr>
            <p:txBody>
              <a:bodyPr/>
              <a:lstStyle/>
              <a:p>
                <a:r>
                  <a:rPr lang="en-US">
                    <a:noFill/>
                  </a:rPr>
                  <a:t> </a:t>
                </a:r>
              </a:p>
            </p:txBody>
          </p:sp>
        </mc:Fallback>
      </mc:AlternateContent>
      <p:sp>
        <p:nvSpPr>
          <p:cNvPr id="5" name="Rectangle 2"/>
          <p:cNvSpPr txBox="1">
            <a:spLocks noChangeArrowheads="1"/>
          </p:cNvSpPr>
          <p:nvPr/>
        </p:nvSpPr>
        <p:spPr>
          <a:xfrm>
            <a:off x="251520" y="194791"/>
            <a:ext cx="8725594" cy="1139825"/>
          </a:xfrm>
          <a:prstGeom prst="rect">
            <a:avLst/>
          </a:prstGeom>
        </p:spPr>
        <p:txBody>
          <a:bodyPr/>
          <a:lstStyle>
            <a:lvl1pPr algn="l" rtl="0" fontAlgn="base">
              <a:spcBef>
                <a:spcPct val="50000"/>
              </a:spcBef>
              <a:spcAft>
                <a:spcPct val="0"/>
              </a:spcAft>
              <a:defRPr sz="3200" b="1">
                <a:solidFill>
                  <a:srgbClr val="6A733D"/>
                </a:solidFill>
                <a:latin typeface="+mj-lt"/>
                <a:ea typeface="+mj-ea"/>
                <a:cs typeface="+mj-cs"/>
              </a:defRPr>
            </a:lvl1pPr>
            <a:lvl2pPr algn="l" rtl="0" fontAlgn="base">
              <a:spcBef>
                <a:spcPct val="50000"/>
              </a:spcBef>
              <a:spcAft>
                <a:spcPct val="0"/>
              </a:spcAft>
              <a:defRPr sz="3200" b="1">
                <a:solidFill>
                  <a:srgbClr val="BE58A1"/>
                </a:solidFill>
                <a:latin typeface="Arial" charset="0"/>
                <a:ea typeface="ＭＳ Ｐゴシック" charset="0"/>
                <a:cs typeface="Arial" charset="0"/>
              </a:defRPr>
            </a:lvl2pPr>
            <a:lvl3pPr algn="l" rtl="0" fontAlgn="base">
              <a:spcBef>
                <a:spcPct val="50000"/>
              </a:spcBef>
              <a:spcAft>
                <a:spcPct val="0"/>
              </a:spcAft>
              <a:defRPr sz="3200" b="1">
                <a:solidFill>
                  <a:srgbClr val="BE58A1"/>
                </a:solidFill>
                <a:latin typeface="Arial" charset="0"/>
                <a:ea typeface="ＭＳ Ｐゴシック" charset="0"/>
                <a:cs typeface="Arial" charset="0"/>
              </a:defRPr>
            </a:lvl3pPr>
            <a:lvl4pPr algn="l" rtl="0" fontAlgn="base">
              <a:spcBef>
                <a:spcPct val="50000"/>
              </a:spcBef>
              <a:spcAft>
                <a:spcPct val="0"/>
              </a:spcAft>
              <a:defRPr sz="3200" b="1">
                <a:solidFill>
                  <a:srgbClr val="BE58A1"/>
                </a:solidFill>
                <a:latin typeface="Arial" charset="0"/>
                <a:ea typeface="ＭＳ Ｐゴシック" charset="0"/>
                <a:cs typeface="Arial" charset="0"/>
              </a:defRPr>
            </a:lvl4pPr>
            <a:lvl5pPr algn="l" rtl="0" fontAlgn="base">
              <a:spcBef>
                <a:spcPct val="50000"/>
              </a:spcBef>
              <a:spcAft>
                <a:spcPct val="0"/>
              </a:spcAft>
              <a:defRPr sz="3200" b="1">
                <a:solidFill>
                  <a:srgbClr val="BE58A1"/>
                </a:solidFill>
                <a:latin typeface="Arial" charset="0"/>
                <a:ea typeface="ＭＳ Ｐゴシック" charset="0"/>
                <a:cs typeface="Arial" charset="0"/>
              </a:defRPr>
            </a:lvl5pPr>
            <a:lvl6pPr marL="457200" algn="l" rtl="0" fontAlgn="base">
              <a:spcBef>
                <a:spcPct val="50000"/>
              </a:spcBef>
              <a:spcAft>
                <a:spcPct val="0"/>
              </a:spcAft>
              <a:defRPr sz="3200" b="1">
                <a:solidFill>
                  <a:srgbClr val="BE58A1"/>
                </a:solidFill>
                <a:latin typeface="Arial" charset="0"/>
                <a:ea typeface="ＭＳ Ｐゴシック" charset="0"/>
                <a:cs typeface="Arial" charset="0"/>
              </a:defRPr>
            </a:lvl6pPr>
            <a:lvl7pPr marL="914400" algn="l" rtl="0" fontAlgn="base">
              <a:spcBef>
                <a:spcPct val="50000"/>
              </a:spcBef>
              <a:spcAft>
                <a:spcPct val="0"/>
              </a:spcAft>
              <a:defRPr sz="3200" b="1">
                <a:solidFill>
                  <a:srgbClr val="BE58A1"/>
                </a:solidFill>
                <a:latin typeface="Arial" charset="0"/>
                <a:ea typeface="ＭＳ Ｐゴシック" charset="0"/>
                <a:cs typeface="Arial" charset="0"/>
              </a:defRPr>
            </a:lvl7pPr>
            <a:lvl8pPr marL="1371600" algn="l" rtl="0" fontAlgn="base">
              <a:spcBef>
                <a:spcPct val="50000"/>
              </a:spcBef>
              <a:spcAft>
                <a:spcPct val="0"/>
              </a:spcAft>
              <a:defRPr sz="3200" b="1">
                <a:solidFill>
                  <a:srgbClr val="BE58A1"/>
                </a:solidFill>
                <a:latin typeface="Arial" charset="0"/>
                <a:ea typeface="ＭＳ Ｐゴシック" charset="0"/>
                <a:cs typeface="Arial" charset="0"/>
              </a:defRPr>
            </a:lvl8pPr>
            <a:lvl9pPr marL="1828800" algn="l" rtl="0" fontAlgn="base">
              <a:spcBef>
                <a:spcPct val="50000"/>
              </a:spcBef>
              <a:spcAft>
                <a:spcPct val="0"/>
              </a:spcAft>
              <a:defRPr sz="3200" b="1">
                <a:solidFill>
                  <a:srgbClr val="BE58A1"/>
                </a:solidFill>
                <a:latin typeface="Arial" charset="0"/>
                <a:ea typeface="ＭＳ Ｐゴシック" charset="0"/>
                <a:cs typeface="Arial" charset="0"/>
              </a:defRPr>
            </a:lvl9pPr>
          </a:lstStyle>
          <a:p>
            <a:pPr eaLnBrk="1" hangingPunct="1"/>
            <a:r>
              <a:rPr lang="en-US" altLang="en-US" kern="0"/>
              <a:t>Hooke’s Law from a Graphical Point of View</a:t>
            </a:r>
            <a:endParaRPr lang="en-US" altLang="en-US" kern="0" dirty="0"/>
          </a:p>
        </p:txBody>
      </p:sp>
    </p:spTree>
    <p:extLst>
      <p:ext uri="{BB962C8B-B14F-4D97-AF65-F5344CB8AC3E}">
        <p14:creationId xmlns:p14="http://schemas.microsoft.com/office/powerpoint/2010/main" val="1737425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hookes law grap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356" y="892718"/>
            <a:ext cx="4824536" cy="4808667"/>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p:cNvSpPr txBox="1">
            <a:spLocks/>
          </p:cNvSpPr>
          <p:nvPr/>
        </p:nvSpPr>
        <p:spPr>
          <a:xfrm>
            <a:off x="5066478" y="892718"/>
            <a:ext cx="3829050" cy="1296144"/>
          </a:xfrm>
          <a:prstGeom prst="rect">
            <a:avLst/>
          </a:prstGeom>
        </p:spPr>
        <p:txBody>
          <a:bodyPr vert="horz">
            <a:no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a:buNone/>
            </a:pPr>
            <a:r>
              <a:rPr lang="en-US" sz="3200" dirty="0"/>
              <a:t>What does the area under the graph represent?</a:t>
            </a:r>
          </a:p>
        </p:txBody>
      </p:sp>
      <p:sp>
        <p:nvSpPr>
          <p:cNvPr id="5" name="Rectangle 2"/>
          <p:cNvSpPr txBox="1">
            <a:spLocks noChangeArrowheads="1"/>
          </p:cNvSpPr>
          <p:nvPr/>
        </p:nvSpPr>
        <p:spPr>
          <a:xfrm>
            <a:off x="251520" y="194791"/>
            <a:ext cx="8725594" cy="1139825"/>
          </a:xfrm>
          <a:prstGeom prst="rect">
            <a:avLst/>
          </a:prstGeom>
        </p:spPr>
        <p:txBody>
          <a:bodyPr/>
          <a:lstStyle>
            <a:lvl1pPr algn="l" rtl="0" fontAlgn="base">
              <a:spcBef>
                <a:spcPct val="50000"/>
              </a:spcBef>
              <a:spcAft>
                <a:spcPct val="0"/>
              </a:spcAft>
              <a:defRPr sz="3200" b="1">
                <a:solidFill>
                  <a:srgbClr val="6A733D"/>
                </a:solidFill>
                <a:latin typeface="+mj-lt"/>
                <a:ea typeface="+mj-ea"/>
                <a:cs typeface="+mj-cs"/>
              </a:defRPr>
            </a:lvl1pPr>
            <a:lvl2pPr algn="l" rtl="0" fontAlgn="base">
              <a:spcBef>
                <a:spcPct val="50000"/>
              </a:spcBef>
              <a:spcAft>
                <a:spcPct val="0"/>
              </a:spcAft>
              <a:defRPr sz="3200" b="1">
                <a:solidFill>
                  <a:srgbClr val="BE58A1"/>
                </a:solidFill>
                <a:latin typeface="Arial" charset="0"/>
                <a:ea typeface="ＭＳ Ｐゴシック" charset="0"/>
                <a:cs typeface="Arial" charset="0"/>
              </a:defRPr>
            </a:lvl2pPr>
            <a:lvl3pPr algn="l" rtl="0" fontAlgn="base">
              <a:spcBef>
                <a:spcPct val="50000"/>
              </a:spcBef>
              <a:spcAft>
                <a:spcPct val="0"/>
              </a:spcAft>
              <a:defRPr sz="3200" b="1">
                <a:solidFill>
                  <a:srgbClr val="BE58A1"/>
                </a:solidFill>
                <a:latin typeface="Arial" charset="0"/>
                <a:ea typeface="ＭＳ Ｐゴシック" charset="0"/>
                <a:cs typeface="Arial" charset="0"/>
              </a:defRPr>
            </a:lvl3pPr>
            <a:lvl4pPr algn="l" rtl="0" fontAlgn="base">
              <a:spcBef>
                <a:spcPct val="50000"/>
              </a:spcBef>
              <a:spcAft>
                <a:spcPct val="0"/>
              </a:spcAft>
              <a:defRPr sz="3200" b="1">
                <a:solidFill>
                  <a:srgbClr val="BE58A1"/>
                </a:solidFill>
                <a:latin typeface="Arial" charset="0"/>
                <a:ea typeface="ＭＳ Ｐゴシック" charset="0"/>
                <a:cs typeface="Arial" charset="0"/>
              </a:defRPr>
            </a:lvl4pPr>
            <a:lvl5pPr algn="l" rtl="0" fontAlgn="base">
              <a:spcBef>
                <a:spcPct val="50000"/>
              </a:spcBef>
              <a:spcAft>
                <a:spcPct val="0"/>
              </a:spcAft>
              <a:defRPr sz="3200" b="1">
                <a:solidFill>
                  <a:srgbClr val="BE58A1"/>
                </a:solidFill>
                <a:latin typeface="Arial" charset="0"/>
                <a:ea typeface="ＭＳ Ｐゴシック" charset="0"/>
                <a:cs typeface="Arial" charset="0"/>
              </a:defRPr>
            </a:lvl5pPr>
            <a:lvl6pPr marL="457200" algn="l" rtl="0" fontAlgn="base">
              <a:spcBef>
                <a:spcPct val="50000"/>
              </a:spcBef>
              <a:spcAft>
                <a:spcPct val="0"/>
              </a:spcAft>
              <a:defRPr sz="3200" b="1">
                <a:solidFill>
                  <a:srgbClr val="BE58A1"/>
                </a:solidFill>
                <a:latin typeface="Arial" charset="0"/>
                <a:ea typeface="ＭＳ Ｐゴシック" charset="0"/>
                <a:cs typeface="Arial" charset="0"/>
              </a:defRPr>
            </a:lvl6pPr>
            <a:lvl7pPr marL="914400" algn="l" rtl="0" fontAlgn="base">
              <a:spcBef>
                <a:spcPct val="50000"/>
              </a:spcBef>
              <a:spcAft>
                <a:spcPct val="0"/>
              </a:spcAft>
              <a:defRPr sz="3200" b="1">
                <a:solidFill>
                  <a:srgbClr val="BE58A1"/>
                </a:solidFill>
                <a:latin typeface="Arial" charset="0"/>
                <a:ea typeface="ＭＳ Ｐゴシック" charset="0"/>
                <a:cs typeface="Arial" charset="0"/>
              </a:defRPr>
            </a:lvl7pPr>
            <a:lvl8pPr marL="1371600" algn="l" rtl="0" fontAlgn="base">
              <a:spcBef>
                <a:spcPct val="50000"/>
              </a:spcBef>
              <a:spcAft>
                <a:spcPct val="0"/>
              </a:spcAft>
              <a:defRPr sz="3200" b="1">
                <a:solidFill>
                  <a:srgbClr val="BE58A1"/>
                </a:solidFill>
                <a:latin typeface="Arial" charset="0"/>
                <a:ea typeface="ＭＳ Ｐゴシック" charset="0"/>
                <a:cs typeface="Arial" charset="0"/>
              </a:defRPr>
            </a:lvl8pPr>
            <a:lvl9pPr marL="1828800" algn="l" rtl="0" fontAlgn="base">
              <a:spcBef>
                <a:spcPct val="50000"/>
              </a:spcBef>
              <a:spcAft>
                <a:spcPct val="0"/>
              </a:spcAft>
              <a:defRPr sz="3200" b="1">
                <a:solidFill>
                  <a:srgbClr val="BE58A1"/>
                </a:solidFill>
                <a:latin typeface="Arial" charset="0"/>
                <a:ea typeface="ＭＳ Ｐゴシック" charset="0"/>
                <a:cs typeface="Arial" charset="0"/>
              </a:defRPr>
            </a:lvl9pPr>
          </a:lstStyle>
          <a:p>
            <a:pPr eaLnBrk="1" hangingPunct="1"/>
            <a:r>
              <a:rPr lang="en-US" altLang="en-US" kern="0"/>
              <a:t>Hooke’s Law from a Graphical Point of View</a:t>
            </a:r>
            <a:endParaRPr lang="en-US" altLang="en-US" kern="0" dirty="0"/>
          </a:p>
        </p:txBody>
      </p:sp>
      <p:sp>
        <p:nvSpPr>
          <p:cNvPr id="2" name="Right Triangle 1"/>
          <p:cNvSpPr/>
          <p:nvPr/>
        </p:nvSpPr>
        <p:spPr bwMode="auto">
          <a:xfrm flipH="1">
            <a:off x="991673" y="1283100"/>
            <a:ext cx="3464417" cy="3430567"/>
          </a:xfrm>
          <a:prstGeom prst="rtTriangl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endParaRPr>
          </a:p>
        </p:txBody>
      </p:sp>
      <mc:AlternateContent xmlns:mc="http://schemas.openxmlformats.org/markup-compatibility/2006" xmlns:a14="http://schemas.microsoft.com/office/drawing/2010/main">
        <mc:Choice Requires="a14">
          <p:sp>
            <p:nvSpPr>
              <p:cNvPr id="7" name="Content Placeholder 2"/>
              <p:cNvSpPr txBox="1">
                <a:spLocks/>
              </p:cNvSpPr>
              <p:nvPr/>
            </p:nvSpPr>
            <p:spPr>
              <a:xfrm>
                <a:off x="5148064" y="2592730"/>
                <a:ext cx="3829050" cy="1296144"/>
              </a:xfrm>
              <a:prstGeom prst="rect">
                <a:avLst/>
              </a:prstGeom>
            </p:spPr>
            <p:txBody>
              <a:bodyPr vert="horz">
                <a:no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a:buNone/>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𝐴𝑟𝑒𝑎</m:t>
                      </m:r>
                      <m:r>
                        <a:rPr lang="en-US" sz="3600" b="0" i="1" smtClean="0">
                          <a:latin typeface="Cambria Math" panose="02040503050406030204" pitchFamily="18" charset="0"/>
                        </a:rPr>
                        <m:t>= </m:t>
                      </m:r>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𝑏h</m:t>
                          </m:r>
                        </m:num>
                        <m:den>
                          <m:r>
                            <a:rPr lang="en-US" sz="3600" b="0" i="1" smtClean="0">
                              <a:latin typeface="Cambria Math" panose="02040503050406030204" pitchFamily="18" charset="0"/>
                            </a:rPr>
                            <m:t>2</m:t>
                          </m:r>
                        </m:den>
                      </m:f>
                    </m:oMath>
                  </m:oMathPara>
                </a14:m>
                <a:endParaRPr lang="en-US" sz="3600" dirty="0"/>
              </a:p>
              <a:p>
                <a:pPr marL="0" indent="0" algn="ctr">
                  <a:buNone/>
                </a:pPr>
                <a14:m>
                  <m:oMathPara xmlns:m="http://schemas.openxmlformats.org/officeDocument/2006/math">
                    <m:oMathParaPr>
                      <m:jc m:val="centerGroup"/>
                    </m:oMathParaPr>
                    <m:oMath xmlns:m="http://schemas.openxmlformats.org/officeDocument/2006/math">
                      <m:r>
                        <a:rPr lang="en-US" sz="3600" i="1">
                          <a:latin typeface="Cambria Math" panose="02040503050406030204" pitchFamily="18" charset="0"/>
                        </a:rPr>
                        <m:t>𝐴𝑟𝑒𝑎</m:t>
                      </m:r>
                      <m:r>
                        <a:rPr lang="en-US" sz="3600" i="1">
                          <a:latin typeface="Cambria Math" panose="02040503050406030204" pitchFamily="18" charset="0"/>
                        </a:rPr>
                        <m:t>= </m:t>
                      </m:r>
                      <m:f>
                        <m:fPr>
                          <m:ctrlPr>
                            <a:rPr lang="en-US" sz="3600" i="1">
                              <a:latin typeface="Cambria Math" panose="02040503050406030204" pitchFamily="18" charset="0"/>
                            </a:rPr>
                          </m:ctrlPr>
                        </m:fPr>
                        <m:num>
                          <m:r>
                            <a:rPr lang="en-US" sz="3600" b="0" i="1" smtClean="0">
                              <a:latin typeface="Cambria Math" panose="02040503050406030204" pitchFamily="18" charset="0"/>
                            </a:rPr>
                            <m:t>(</m:t>
                          </m:r>
                          <m:r>
                            <a:rPr lang="en-US" sz="3600" b="0" i="1" smtClean="0">
                              <a:latin typeface="Cambria Math" panose="02040503050406030204" pitchFamily="18" charset="0"/>
                              <a:ea typeface="Cambria Math" panose="02040503050406030204" pitchFamily="18" charset="0"/>
                            </a:rPr>
                            <m:t>∆</m:t>
                          </m:r>
                          <m:r>
                            <a:rPr lang="en-US" sz="3600" b="0" i="1" smtClean="0">
                              <a:latin typeface="Cambria Math" panose="02040503050406030204" pitchFamily="18" charset="0"/>
                              <a:ea typeface="Cambria Math" panose="02040503050406030204" pitchFamily="18" charset="0"/>
                            </a:rPr>
                            <m:t>𝑦</m:t>
                          </m:r>
                          <m:r>
                            <a:rPr lang="en-US" sz="3600" b="0" i="1" smtClean="0">
                              <a:latin typeface="Cambria Math" panose="02040503050406030204" pitchFamily="18" charset="0"/>
                              <a:ea typeface="Cambria Math" panose="02040503050406030204" pitchFamily="18" charset="0"/>
                            </a:rPr>
                            <m:t>)(</m:t>
                          </m:r>
                          <m:sSub>
                            <m:sSubPr>
                              <m:ctrlPr>
                                <a:rPr lang="en-US" sz="3600" b="0" i="1" smtClean="0">
                                  <a:latin typeface="Cambria Math" panose="02040503050406030204" pitchFamily="18" charset="0"/>
                                  <a:ea typeface="Cambria Math" panose="02040503050406030204" pitchFamily="18" charset="0"/>
                                </a:rPr>
                              </m:ctrlPr>
                            </m:sSubPr>
                            <m:e>
                              <m:r>
                                <a:rPr lang="en-US" sz="3600" b="0" i="1" smtClean="0">
                                  <a:latin typeface="Cambria Math" panose="02040503050406030204" pitchFamily="18" charset="0"/>
                                  <a:ea typeface="Cambria Math" panose="02040503050406030204" pitchFamily="18" charset="0"/>
                                </a:rPr>
                                <m:t>𝐹</m:t>
                              </m:r>
                            </m:e>
                            <m:sub>
                              <m:r>
                                <a:rPr lang="en-US" sz="3600" b="0" i="1" smtClean="0">
                                  <a:latin typeface="Cambria Math" panose="02040503050406030204" pitchFamily="18" charset="0"/>
                                  <a:ea typeface="Cambria Math" panose="02040503050406030204" pitchFamily="18" charset="0"/>
                                </a:rPr>
                                <m:t>𝑠</m:t>
                              </m:r>
                            </m:sub>
                          </m:sSub>
                          <m:r>
                            <a:rPr lang="en-US" sz="3600" b="0" i="1" smtClean="0">
                              <a:latin typeface="Cambria Math" panose="02040503050406030204" pitchFamily="18" charset="0"/>
                              <a:ea typeface="Cambria Math" panose="02040503050406030204" pitchFamily="18" charset="0"/>
                            </a:rPr>
                            <m:t>)</m:t>
                          </m:r>
                        </m:num>
                        <m:den>
                          <m:r>
                            <a:rPr lang="en-US" sz="3600" i="1">
                              <a:latin typeface="Cambria Math" panose="02040503050406030204" pitchFamily="18" charset="0"/>
                            </a:rPr>
                            <m:t>2</m:t>
                          </m:r>
                        </m:den>
                      </m:f>
                    </m:oMath>
                  </m:oMathPara>
                </a14:m>
                <a:endParaRPr lang="en-US" sz="3600" dirty="0"/>
              </a:p>
              <a:p>
                <a:pPr marL="0" indent="0" algn="ctr">
                  <a:buNone/>
                </a:pPr>
                <a14:m>
                  <m:oMathPara xmlns:m="http://schemas.openxmlformats.org/officeDocument/2006/math">
                    <m:oMathParaPr>
                      <m:jc m:val="centerGroup"/>
                    </m:oMathParaPr>
                    <m:oMath xmlns:m="http://schemas.openxmlformats.org/officeDocument/2006/math">
                      <m:r>
                        <a:rPr lang="en-US" sz="3200" i="1">
                          <a:latin typeface="Cambria Math" panose="02040503050406030204" pitchFamily="18" charset="0"/>
                        </a:rPr>
                        <m:t>𝐴𝑟𝑒𝑎</m:t>
                      </m:r>
                      <m:r>
                        <a:rPr lang="en-US" sz="3200" i="1">
                          <a:latin typeface="Cambria Math" panose="02040503050406030204" pitchFamily="18" charset="0"/>
                        </a:rPr>
                        <m:t>= </m:t>
                      </m:r>
                      <m:f>
                        <m:fPr>
                          <m:ctrlPr>
                            <a:rPr lang="en-US" sz="3200" i="1">
                              <a:latin typeface="Cambria Math" panose="02040503050406030204" pitchFamily="18" charset="0"/>
                            </a:rPr>
                          </m:ctrlPr>
                        </m:fPr>
                        <m:num>
                          <m:r>
                            <a:rPr lang="en-US" sz="3200" i="1">
                              <a:latin typeface="Cambria Math" panose="02040503050406030204" pitchFamily="18" charset="0"/>
                            </a:rPr>
                            <m:t>(</m:t>
                          </m:r>
                          <m:r>
                            <a:rPr lang="en-US" sz="3200" i="1">
                              <a:latin typeface="Cambria Math" panose="02040503050406030204" pitchFamily="18" charset="0"/>
                              <a:ea typeface="Cambria Math" panose="02040503050406030204" pitchFamily="18" charset="0"/>
                            </a:rPr>
                            <m:t>∆</m:t>
                          </m:r>
                          <m:r>
                            <a:rPr lang="en-US" sz="3200" i="1">
                              <a:latin typeface="Cambria Math" panose="02040503050406030204" pitchFamily="18" charset="0"/>
                              <a:ea typeface="Cambria Math" panose="02040503050406030204" pitchFamily="18" charset="0"/>
                            </a:rPr>
                            <m:t>𝑦</m:t>
                          </m:r>
                          <m:r>
                            <a:rPr lang="en-US" sz="3200" i="1">
                              <a:latin typeface="Cambria Math" panose="02040503050406030204" pitchFamily="18" charset="0"/>
                              <a:ea typeface="Cambria Math" panose="02040503050406030204" pitchFamily="18" charset="0"/>
                            </a:rPr>
                            <m:t>)(</m:t>
                          </m:r>
                          <m:r>
                            <a:rPr lang="en-US" sz="3200" b="0" i="1" smtClean="0">
                              <a:latin typeface="Cambria Math" panose="02040503050406030204" pitchFamily="18" charset="0"/>
                              <a:ea typeface="Cambria Math" panose="02040503050406030204" pitchFamily="18" charset="0"/>
                            </a:rPr>
                            <m:t>𝑘</m:t>
                          </m:r>
                          <m:r>
                            <a:rPr lang="en-US" sz="3200" i="1">
                              <a:latin typeface="Cambria Math" panose="02040503050406030204" pitchFamily="18" charset="0"/>
                              <a:ea typeface="Cambria Math" panose="02040503050406030204" pitchFamily="18" charset="0"/>
                            </a:rPr>
                            <m:t>∆</m:t>
                          </m:r>
                          <m:r>
                            <a:rPr lang="en-US" sz="3200" i="1">
                              <a:latin typeface="Cambria Math" panose="02040503050406030204" pitchFamily="18" charset="0"/>
                              <a:ea typeface="Cambria Math" panose="02040503050406030204" pitchFamily="18" charset="0"/>
                            </a:rPr>
                            <m:t>𝑦</m:t>
                          </m:r>
                          <m:r>
                            <a:rPr lang="en-US" sz="3200" i="1">
                              <a:latin typeface="Cambria Math" panose="02040503050406030204" pitchFamily="18" charset="0"/>
                              <a:ea typeface="Cambria Math" panose="02040503050406030204" pitchFamily="18" charset="0"/>
                            </a:rPr>
                            <m:t>)</m:t>
                          </m:r>
                        </m:num>
                        <m:den>
                          <m:r>
                            <a:rPr lang="en-US" sz="3200" i="1">
                              <a:latin typeface="Cambria Math" panose="02040503050406030204" pitchFamily="18" charset="0"/>
                            </a:rPr>
                            <m:t>2</m:t>
                          </m:r>
                        </m:den>
                      </m:f>
                    </m:oMath>
                  </m:oMathPara>
                </a14:m>
                <a:endParaRPr lang="en-US" sz="3200" dirty="0"/>
              </a:p>
              <a:p>
                <a:pPr marL="0" indent="0" algn="ctr">
                  <a:buNone/>
                </a:pPr>
                <a14:m>
                  <m:oMathPara xmlns:m="http://schemas.openxmlformats.org/officeDocument/2006/math">
                    <m:oMathParaPr>
                      <m:jc m:val="centerGroup"/>
                    </m:oMathParaPr>
                    <m:oMath xmlns:m="http://schemas.openxmlformats.org/officeDocument/2006/math">
                      <m:r>
                        <a:rPr lang="en-US" sz="3200" i="1">
                          <a:latin typeface="Cambria Math" panose="02040503050406030204" pitchFamily="18" charset="0"/>
                        </a:rPr>
                        <m:t>𝐴𝑟𝑒𝑎</m:t>
                      </m:r>
                      <m:r>
                        <a:rPr lang="en-US" sz="3200" i="1">
                          <a:latin typeface="Cambria Math" panose="02040503050406030204" pitchFamily="18" charset="0"/>
                        </a:rPr>
                        <m:t>= </m:t>
                      </m:r>
                      <m:f>
                        <m:fPr>
                          <m:ctrlPr>
                            <a:rPr lang="en-US" sz="3200" i="1">
                              <a:latin typeface="Cambria Math" panose="02040503050406030204" pitchFamily="18" charset="0"/>
                            </a:rPr>
                          </m:ctrlPr>
                        </m:fPr>
                        <m:num>
                          <m:r>
                            <a:rPr lang="en-US" sz="3200" i="1">
                              <a:latin typeface="Cambria Math" panose="02040503050406030204" pitchFamily="18" charset="0"/>
                            </a:rPr>
                            <m:t>𝑘</m:t>
                          </m:r>
                          <m:sSup>
                            <m:sSupPr>
                              <m:ctrlPr>
                                <a:rPr lang="en-US" sz="3200" i="1">
                                  <a:latin typeface="Cambria Math" panose="02040503050406030204" pitchFamily="18" charset="0"/>
                                  <a:ea typeface="Cambria Math" panose="02040503050406030204" pitchFamily="18" charset="0"/>
                                </a:rPr>
                              </m:ctrlPr>
                            </m:sSupPr>
                            <m:e>
                              <m:r>
                                <a:rPr lang="en-US" sz="3200" i="1">
                                  <a:latin typeface="Cambria Math" panose="02040503050406030204" pitchFamily="18" charset="0"/>
                                </a:rPr>
                                <m:t>(</m:t>
                              </m:r>
                              <m:r>
                                <a:rPr lang="en-US" sz="3200" i="1">
                                  <a:latin typeface="Cambria Math" panose="02040503050406030204" pitchFamily="18" charset="0"/>
                                  <a:ea typeface="Cambria Math" panose="02040503050406030204" pitchFamily="18" charset="0"/>
                                </a:rPr>
                                <m:t>∆</m:t>
                              </m:r>
                              <m:r>
                                <a:rPr lang="en-US" sz="3200" i="1">
                                  <a:latin typeface="Cambria Math" panose="02040503050406030204" pitchFamily="18" charset="0"/>
                                  <a:ea typeface="Cambria Math" panose="02040503050406030204" pitchFamily="18" charset="0"/>
                                </a:rPr>
                                <m:t>𝑦</m:t>
                              </m:r>
                              <m:r>
                                <a:rPr lang="en-US" sz="3200" i="1">
                                  <a:latin typeface="Cambria Math" panose="02040503050406030204" pitchFamily="18" charset="0"/>
                                  <a:ea typeface="Cambria Math" panose="02040503050406030204" pitchFamily="18" charset="0"/>
                                </a:rPr>
                                <m:t>)</m:t>
                              </m:r>
                            </m:e>
                            <m:sup>
                              <m:r>
                                <a:rPr lang="en-US" sz="3200" i="1">
                                  <a:latin typeface="Cambria Math" panose="02040503050406030204" pitchFamily="18" charset="0"/>
                                  <a:ea typeface="Cambria Math" panose="02040503050406030204" pitchFamily="18" charset="0"/>
                                </a:rPr>
                                <m:t>2</m:t>
                              </m:r>
                            </m:sup>
                          </m:sSup>
                        </m:num>
                        <m:den>
                          <m:r>
                            <a:rPr lang="en-US" sz="3200" i="1">
                              <a:latin typeface="Cambria Math" panose="02040503050406030204" pitchFamily="18" charset="0"/>
                            </a:rPr>
                            <m:t>2</m:t>
                          </m:r>
                        </m:den>
                      </m:f>
                    </m:oMath>
                  </m:oMathPara>
                </a14:m>
                <a:endParaRPr lang="en-US" sz="3600" dirty="0"/>
              </a:p>
              <a:p>
                <a:pPr marL="0" indent="0" algn="ctr">
                  <a:buNone/>
                </a:pPr>
                <a:endParaRPr lang="en-US" sz="3600" dirty="0"/>
              </a:p>
              <a:p>
                <a:pPr marL="0" indent="0" algn="ctr">
                  <a:buNone/>
                </a:pPr>
                <a:endParaRPr lang="en-US" sz="3600" dirty="0"/>
              </a:p>
              <a:p>
                <a:pPr marL="0" indent="0" algn="ctr">
                  <a:buNone/>
                </a:pPr>
                <a:endParaRPr lang="en-US" sz="3600" dirty="0"/>
              </a:p>
              <a:p>
                <a:pPr marL="0" indent="0" algn="ctr">
                  <a:buNone/>
                </a:pPr>
                <a:endParaRPr lang="en-US" sz="3600" dirty="0"/>
              </a:p>
            </p:txBody>
          </p:sp>
        </mc:Choice>
        <mc:Fallback xmlns="">
          <p:sp>
            <p:nvSpPr>
              <p:cNvPr id="7" name="Content Placeholder 2"/>
              <p:cNvSpPr txBox="1">
                <a:spLocks noRot="1" noChangeAspect="1" noMove="1" noResize="1" noEditPoints="1" noAdjustHandles="1" noChangeArrowheads="1" noChangeShapeType="1" noTextEdit="1"/>
              </p:cNvSpPr>
              <p:nvPr/>
            </p:nvSpPr>
            <p:spPr>
              <a:xfrm>
                <a:off x="5148064" y="2592730"/>
                <a:ext cx="3829050" cy="1296144"/>
              </a:xfrm>
              <a:prstGeom prst="rect">
                <a:avLst/>
              </a:prstGeom>
              <a:blipFill rotWithShape="0">
                <a:blip r:embed="rId3"/>
                <a:stretch>
                  <a:fillRect b="-210329"/>
                </a:stretch>
              </a:blipFill>
            </p:spPr>
            <p:txBody>
              <a:bodyPr/>
              <a:lstStyle/>
              <a:p>
                <a:r>
                  <a:rPr lang="en-US">
                    <a:noFill/>
                  </a:rPr>
                  <a:t> </a:t>
                </a:r>
              </a:p>
            </p:txBody>
          </p:sp>
        </mc:Fallback>
      </mc:AlternateContent>
      <p:cxnSp>
        <p:nvCxnSpPr>
          <p:cNvPr id="8" name="Straight Arrow Connector 7"/>
          <p:cNvCxnSpPr/>
          <p:nvPr/>
        </p:nvCxnSpPr>
        <p:spPr bwMode="auto">
          <a:xfrm flipH="1">
            <a:off x="4095482" y="6233375"/>
            <a:ext cx="1365161" cy="12879"/>
          </a:xfrm>
          <a:prstGeom prst="straightConnector1">
            <a:avLst/>
          </a:prstGeom>
          <a:solidFill>
            <a:schemeClr val="accent1"/>
          </a:solidFill>
          <a:ln w="571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0" name="TextBox 9"/>
          <p:cNvSpPr txBox="1"/>
          <p:nvPr/>
        </p:nvSpPr>
        <p:spPr>
          <a:xfrm>
            <a:off x="128790" y="5964411"/>
            <a:ext cx="4095483" cy="523220"/>
          </a:xfrm>
          <a:prstGeom prst="rect">
            <a:avLst/>
          </a:prstGeom>
          <a:noFill/>
        </p:spPr>
        <p:txBody>
          <a:bodyPr wrap="square" rtlCol="0">
            <a:spAutoFit/>
          </a:bodyPr>
          <a:lstStyle/>
          <a:p>
            <a:r>
              <a:rPr lang="en-US" sz="2800" i="1" dirty="0">
                <a:solidFill>
                  <a:schemeClr val="accent6"/>
                </a:solidFill>
              </a:rPr>
              <a:t>Elastic Potential Energy</a:t>
            </a:r>
          </a:p>
        </p:txBody>
      </p:sp>
    </p:spTree>
    <p:extLst>
      <p:ext uri="{BB962C8B-B14F-4D97-AF65-F5344CB8AC3E}">
        <p14:creationId xmlns:p14="http://schemas.microsoft.com/office/powerpoint/2010/main" val="243134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additive="base">
                                        <p:cTn id="1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additive="base">
                                        <p:cTn id="31"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9512" y="1038241"/>
            <a:ext cx="7524328" cy="769441"/>
          </a:xfrm>
        </p:spPr>
        <p:txBody>
          <a:bodyPr/>
          <a:lstStyle/>
          <a:p>
            <a:r>
              <a:rPr lang="en-US" altLang="ko-KR" sz="4400" b="0" dirty="0">
                <a:solidFill>
                  <a:srgbClr val="002060"/>
                </a:solidFill>
                <a:latin typeface="Arial Black" panose="020B0A04020102020204" pitchFamily="34" charset="0"/>
              </a:rPr>
              <a:t>SAMPLE PROBLEM</a:t>
            </a:r>
            <a:endParaRPr lang="ko-KR" altLang="en-US" sz="4400" b="0" dirty="0">
              <a:solidFill>
                <a:srgbClr val="002060"/>
              </a:solidFill>
              <a:latin typeface="Arial Black" panose="020B0A04020102020204" pitchFamily="34" charset="0"/>
            </a:endParaRPr>
          </a:p>
        </p:txBody>
      </p:sp>
      <mc:AlternateContent xmlns:mc="http://schemas.openxmlformats.org/markup-compatibility/2006" xmlns:a14="http://schemas.microsoft.com/office/drawing/2010/main">
        <mc:Choice Requires="a14">
          <p:sp>
            <p:nvSpPr>
              <p:cNvPr id="2" name="Content Placeholder 1"/>
              <p:cNvSpPr>
                <a:spLocks noGrp="1"/>
              </p:cNvSpPr>
              <p:nvPr>
                <p:ph idx="10"/>
              </p:nvPr>
            </p:nvSpPr>
            <p:spPr>
              <a:xfrm>
                <a:off x="1043608" y="2161456"/>
                <a:ext cx="8100391" cy="2995737"/>
              </a:xfrm>
            </p:spPr>
            <p:txBody>
              <a:bodyPr/>
              <a:lstStyle/>
              <a:p>
                <a:r>
                  <a:rPr lang="en-US" sz="2800" dirty="0">
                    <a:solidFill>
                      <a:schemeClr val="tx1"/>
                    </a:solidFill>
                    <a:latin typeface="Arial Rounded MT Bold" panose="020F0704030504030204" pitchFamily="34" charset="0"/>
                  </a:rPr>
                  <a:t>p. 223 #19</a:t>
                </a:r>
              </a:p>
              <a:p>
                <a:r>
                  <a:rPr lang="en-US" sz="2800" dirty="0">
                    <a:solidFill>
                      <a:schemeClr val="tx1"/>
                    </a:solidFill>
                    <a:latin typeface="Arial Rounded MT Bold" panose="020F0704030504030204" pitchFamily="34" charset="0"/>
                  </a:rPr>
                  <a:t>A door spring is difficult to stretch. (a) What maximum force do you need exert on a          relaxed spring with a </a:t>
                </a:r>
                <a14:m>
                  <m:oMath xmlns:m="http://schemas.openxmlformats.org/officeDocument/2006/math">
                    <m:r>
                      <a:rPr lang="en-US" sz="2800" i="1">
                        <a:solidFill>
                          <a:schemeClr val="tx1"/>
                        </a:solidFill>
                        <a:latin typeface="Cambria Math" panose="02040503050406030204" pitchFamily="18" charset="0"/>
                      </a:rPr>
                      <m:t>1.2 </m:t>
                    </m:r>
                    <m:r>
                      <a:rPr lang="en-US" sz="2800" i="1">
                        <a:solidFill>
                          <a:schemeClr val="tx1"/>
                        </a:solidFill>
                        <a:latin typeface="Cambria Math" panose="02040503050406030204" pitchFamily="18" charset="0"/>
                      </a:rPr>
                      <m:t>𝑥</m:t>
                    </m:r>
                    <m:r>
                      <a:rPr lang="en-US" sz="2800" i="1">
                        <a:solidFill>
                          <a:schemeClr val="tx1"/>
                        </a:solidFill>
                        <a:latin typeface="Cambria Math" panose="02040503050406030204" pitchFamily="18" charset="0"/>
                      </a:rPr>
                      <m:t> </m:t>
                    </m:r>
                    <m:sSup>
                      <m:sSupPr>
                        <m:ctrlPr>
                          <a:rPr lang="en-US" sz="2800" i="1">
                            <a:solidFill>
                              <a:schemeClr val="tx1"/>
                            </a:solidFill>
                            <a:latin typeface="Cambria Math" panose="02040503050406030204" pitchFamily="18" charset="0"/>
                          </a:rPr>
                        </m:ctrlPr>
                      </m:sSupPr>
                      <m:e>
                        <m:r>
                          <a:rPr lang="en-US" sz="2800" i="1">
                            <a:solidFill>
                              <a:schemeClr val="tx1"/>
                            </a:solidFill>
                            <a:latin typeface="Cambria Math" panose="02040503050406030204" pitchFamily="18" charset="0"/>
                          </a:rPr>
                          <m:t>10</m:t>
                        </m:r>
                      </m:e>
                      <m:sup>
                        <m:r>
                          <a:rPr lang="en-US" sz="2800" i="1">
                            <a:solidFill>
                              <a:schemeClr val="tx1"/>
                            </a:solidFill>
                            <a:latin typeface="Cambria Math" panose="02040503050406030204" pitchFamily="18" charset="0"/>
                          </a:rPr>
                          <m:t>−4</m:t>
                        </m:r>
                      </m:sup>
                    </m:sSup>
                  </m:oMath>
                </a14:m>
                <a:r>
                  <a:rPr lang="en-US" sz="2800" dirty="0">
                    <a:solidFill>
                      <a:schemeClr val="tx1"/>
                    </a:solidFill>
                    <a:latin typeface="Arial Rounded MT Bold" panose="020F0704030504030204" pitchFamily="34" charset="0"/>
                  </a:rPr>
                  <a:t> N/m to           stretch it 6.0 cm from its equilibrium                position? (b) How much does the elastic       potential energy of the spring change?</a:t>
                </a:r>
              </a:p>
            </p:txBody>
          </p:sp>
        </mc:Choice>
        <mc:Fallback xmlns="">
          <p:sp>
            <p:nvSpPr>
              <p:cNvPr id="2" name="Content Placeholder 1"/>
              <p:cNvSpPr>
                <a:spLocks noGrp="1" noRot="1" noChangeAspect="1" noMove="1" noResize="1" noEditPoints="1" noAdjustHandles="1" noChangeArrowheads="1" noChangeShapeType="1" noTextEdit="1"/>
              </p:cNvSpPr>
              <p:nvPr>
                <p:ph idx="10"/>
              </p:nvPr>
            </p:nvSpPr>
            <p:spPr>
              <a:xfrm>
                <a:off x="1043607" y="1304205"/>
                <a:ext cx="8100391" cy="2995737"/>
              </a:xfrm>
              <a:blipFill rotWithShape="0">
                <a:blip r:embed="rId2"/>
                <a:stretch>
                  <a:fillRect t="-2240" r="-1430" b="-11405"/>
                </a:stretch>
              </a:blipFill>
            </p:spPr>
            <p:txBody>
              <a:bodyPr/>
              <a:lstStyle/>
              <a:p>
                <a:r>
                  <a:rPr lang="en-US">
                    <a:noFill/>
                  </a:rPr>
                  <a:t> </a:t>
                </a:r>
              </a:p>
            </p:txBody>
          </p:sp>
        </mc:Fallback>
      </mc:AlternateContent>
    </p:spTree>
    <p:extLst>
      <p:ext uri="{BB962C8B-B14F-4D97-AF65-F5344CB8AC3E}">
        <p14:creationId xmlns:p14="http://schemas.microsoft.com/office/powerpoint/2010/main" val="22903715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9512" y="1038241"/>
            <a:ext cx="7524328" cy="769441"/>
          </a:xfrm>
        </p:spPr>
        <p:txBody>
          <a:bodyPr/>
          <a:lstStyle/>
          <a:p>
            <a:r>
              <a:rPr lang="en-US" altLang="ko-KR" sz="4400" b="0" dirty="0">
                <a:solidFill>
                  <a:srgbClr val="002060"/>
                </a:solidFill>
                <a:latin typeface="Arial Black" panose="020B0A04020102020204" pitchFamily="34" charset="0"/>
              </a:rPr>
              <a:t>SAMPLE PROBLEM</a:t>
            </a:r>
            <a:endParaRPr lang="ko-KR" altLang="en-US" sz="4400" b="0" dirty="0">
              <a:solidFill>
                <a:srgbClr val="002060"/>
              </a:solidFill>
              <a:latin typeface="Arial Black" panose="020B0A04020102020204" pitchFamily="34" charset="0"/>
            </a:endParaRPr>
          </a:p>
        </p:txBody>
      </p:sp>
      <p:sp>
        <p:nvSpPr>
          <p:cNvPr id="2" name="Content Placeholder 1"/>
          <p:cNvSpPr>
            <a:spLocks noGrp="1"/>
          </p:cNvSpPr>
          <p:nvPr>
            <p:ph idx="10"/>
          </p:nvPr>
        </p:nvSpPr>
        <p:spPr>
          <a:xfrm>
            <a:off x="1043608" y="2161456"/>
            <a:ext cx="8100391" cy="2995737"/>
          </a:xfrm>
        </p:spPr>
        <p:txBody>
          <a:bodyPr/>
          <a:lstStyle/>
          <a:p>
            <a:r>
              <a:rPr lang="en-US" sz="2800" dirty="0">
                <a:solidFill>
                  <a:schemeClr val="tx1"/>
                </a:solidFill>
                <a:latin typeface="Arial Rounded MT Bold" panose="020F0704030504030204" pitchFamily="34" charset="0"/>
              </a:rPr>
              <a:t>p. 223 #19</a:t>
            </a:r>
          </a:p>
          <a:p>
            <a:r>
              <a:rPr lang="en-US" sz="2800" dirty="0">
                <a:solidFill>
                  <a:schemeClr val="tx1"/>
                </a:solidFill>
                <a:latin typeface="Arial Rounded MT Bold" panose="020F0704030504030204" pitchFamily="34" charset="0"/>
              </a:rPr>
              <a:t>(c) Determine its change in EPE as it returns from the 6.0 cm stretch position to a 3.0 cm stretch position. (d) Determine its change in EPE as it returns from the 3.0 cm stretch      position back to its equilibrium position. </a:t>
            </a:r>
          </a:p>
        </p:txBody>
      </p:sp>
    </p:spTree>
    <p:extLst>
      <p:ext uri="{BB962C8B-B14F-4D97-AF65-F5344CB8AC3E}">
        <p14:creationId xmlns:p14="http://schemas.microsoft.com/office/powerpoint/2010/main" val="29661135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9_01_Table_01.jpg"/>
          <p:cNvPicPr>
            <a:picLocks noChangeAspect="1"/>
          </p:cNvPicPr>
          <p:nvPr/>
        </p:nvPicPr>
        <p:blipFill rotWithShape="1">
          <a:blip r:embed="rId2">
            <a:extLst>
              <a:ext uri="{28A0092B-C50C-407E-A947-70E740481C1C}">
                <a14:useLocalDpi xmlns:a14="http://schemas.microsoft.com/office/drawing/2010/main" val="0"/>
              </a:ext>
            </a:extLst>
          </a:blip>
          <a:srcRect l="7072" t="68535" r="54713" b="16391"/>
          <a:stretch/>
        </p:blipFill>
        <p:spPr>
          <a:xfrm>
            <a:off x="379927" y="1269309"/>
            <a:ext cx="4738255" cy="1294147"/>
          </a:xfrm>
          <a:prstGeom prst="rect">
            <a:avLst/>
          </a:prstGeom>
        </p:spPr>
      </p:pic>
      <p:pic>
        <p:nvPicPr>
          <p:cNvPr id="6" name="Picture 5" descr="19_01_Table_01.jpg"/>
          <p:cNvPicPr>
            <a:picLocks noChangeAspect="1"/>
          </p:cNvPicPr>
          <p:nvPr/>
        </p:nvPicPr>
        <p:blipFill rotWithShape="1">
          <a:blip r:embed="rId2">
            <a:extLst>
              <a:ext uri="{28A0092B-C50C-407E-A947-70E740481C1C}">
                <a14:useLocalDpi xmlns:a14="http://schemas.microsoft.com/office/drawing/2010/main" val="0"/>
              </a:ext>
            </a:extLst>
          </a:blip>
          <a:srcRect l="75793" t="61823" r="2530" b="4449"/>
          <a:stretch/>
        </p:blipFill>
        <p:spPr>
          <a:xfrm>
            <a:off x="5525038" y="757437"/>
            <a:ext cx="3352800" cy="3612037"/>
          </a:xfrm>
          <a:prstGeom prst="rect">
            <a:avLst/>
          </a:prstGeom>
        </p:spPr>
      </p:pic>
      <p:sp>
        <p:nvSpPr>
          <p:cNvPr id="7" name="Title 1"/>
          <p:cNvSpPr txBox="1">
            <a:spLocks/>
          </p:cNvSpPr>
          <p:nvPr/>
        </p:nvSpPr>
        <p:spPr bwMode="auto">
          <a:xfrm>
            <a:off x="193183" y="0"/>
            <a:ext cx="9144000" cy="1077218"/>
          </a:xfrm>
          <a:prstGeom prst="rect">
            <a:avLst/>
          </a:prstGeom>
          <a:noFill/>
          <a:ln>
            <a:noFill/>
          </a:ln>
          <a:effectLst/>
          <a:extLst>
            <a:ext uri="{909E8E84-426E-40dd-AFC4-6F175D3DCCD1}">
              <a14:hiddenFill xmlns:a14="http://schemas.microsoft.com/office/drawing/2010/main" xmlns="">
                <a:solidFill>
                  <a:srgbClr val="333399"/>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457200" tIns="45720" rIns="91440" bIns="45720" numCol="1" anchor="t" anchorCtr="0" compatLnSpc="1">
            <a:prstTxWarp prst="textNoShape">
              <a:avLst/>
            </a:prstTxWarp>
            <a:spAutoFit/>
          </a:bodyPr>
          <a:lstStyle>
            <a:lvl1pPr algn="l" rtl="0" fontAlgn="base">
              <a:spcBef>
                <a:spcPct val="50000"/>
              </a:spcBef>
              <a:spcAft>
                <a:spcPct val="0"/>
              </a:spcAft>
              <a:defRPr sz="3200" b="1">
                <a:solidFill>
                  <a:srgbClr val="6A733D"/>
                </a:solidFill>
                <a:latin typeface="+mj-lt"/>
                <a:ea typeface="+mj-ea"/>
                <a:cs typeface="+mj-cs"/>
              </a:defRPr>
            </a:lvl1pPr>
            <a:lvl2pPr algn="l" rtl="0" fontAlgn="base">
              <a:spcBef>
                <a:spcPct val="50000"/>
              </a:spcBef>
              <a:spcAft>
                <a:spcPct val="0"/>
              </a:spcAft>
              <a:defRPr sz="3200" b="1">
                <a:solidFill>
                  <a:srgbClr val="BE58A1"/>
                </a:solidFill>
                <a:latin typeface="Arial" charset="0"/>
                <a:ea typeface="ＭＳ Ｐゴシック" charset="0"/>
                <a:cs typeface="Arial" charset="0"/>
              </a:defRPr>
            </a:lvl2pPr>
            <a:lvl3pPr algn="l" rtl="0" fontAlgn="base">
              <a:spcBef>
                <a:spcPct val="50000"/>
              </a:spcBef>
              <a:spcAft>
                <a:spcPct val="0"/>
              </a:spcAft>
              <a:defRPr sz="3200" b="1">
                <a:solidFill>
                  <a:srgbClr val="BE58A1"/>
                </a:solidFill>
                <a:latin typeface="Arial" charset="0"/>
                <a:ea typeface="ＭＳ Ｐゴシック" charset="0"/>
                <a:cs typeface="Arial" charset="0"/>
              </a:defRPr>
            </a:lvl3pPr>
            <a:lvl4pPr algn="l" rtl="0" fontAlgn="base">
              <a:spcBef>
                <a:spcPct val="50000"/>
              </a:spcBef>
              <a:spcAft>
                <a:spcPct val="0"/>
              </a:spcAft>
              <a:defRPr sz="3200" b="1">
                <a:solidFill>
                  <a:srgbClr val="BE58A1"/>
                </a:solidFill>
                <a:latin typeface="Arial" charset="0"/>
                <a:ea typeface="ＭＳ Ｐゴシック" charset="0"/>
                <a:cs typeface="Arial" charset="0"/>
              </a:defRPr>
            </a:lvl4pPr>
            <a:lvl5pPr algn="l" rtl="0" fontAlgn="base">
              <a:spcBef>
                <a:spcPct val="50000"/>
              </a:spcBef>
              <a:spcAft>
                <a:spcPct val="0"/>
              </a:spcAft>
              <a:defRPr sz="3200" b="1">
                <a:solidFill>
                  <a:srgbClr val="BE58A1"/>
                </a:solidFill>
                <a:latin typeface="Arial" charset="0"/>
                <a:ea typeface="ＭＳ Ｐゴシック" charset="0"/>
                <a:cs typeface="Arial" charset="0"/>
              </a:defRPr>
            </a:lvl5pPr>
            <a:lvl6pPr marL="457200" algn="l" rtl="0" fontAlgn="base">
              <a:spcBef>
                <a:spcPct val="50000"/>
              </a:spcBef>
              <a:spcAft>
                <a:spcPct val="0"/>
              </a:spcAft>
              <a:defRPr sz="3200" b="1">
                <a:solidFill>
                  <a:srgbClr val="BE58A1"/>
                </a:solidFill>
                <a:latin typeface="Arial" charset="0"/>
                <a:ea typeface="ＭＳ Ｐゴシック" charset="0"/>
                <a:cs typeface="Arial" charset="0"/>
              </a:defRPr>
            </a:lvl6pPr>
            <a:lvl7pPr marL="914400" algn="l" rtl="0" fontAlgn="base">
              <a:spcBef>
                <a:spcPct val="50000"/>
              </a:spcBef>
              <a:spcAft>
                <a:spcPct val="0"/>
              </a:spcAft>
              <a:defRPr sz="3200" b="1">
                <a:solidFill>
                  <a:srgbClr val="BE58A1"/>
                </a:solidFill>
                <a:latin typeface="Arial" charset="0"/>
                <a:ea typeface="ＭＳ Ｐゴシック" charset="0"/>
                <a:cs typeface="Arial" charset="0"/>
              </a:defRPr>
            </a:lvl7pPr>
            <a:lvl8pPr marL="1371600" algn="l" rtl="0" fontAlgn="base">
              <a:spcBef>
                <a:spcPct val="50000"/>
              </a:spcBef>
              <a:spcAft>
                <a:spcPct val="0"/>
              </a:spcAft>
              <a:defRPr sz="3200" b="1">
                <a:solidFill>
                  <a:srgbClr val="BE58A1"/>
                </a:solidFill>
                <a:latin typeface="Arial" charset="0"/>
                <a:ea typeface="ＭＳ Ｐゴシック" charset="0"/>
                <a:cs typeface="Arial" charset="0"/>
              </a:defRPr>
            </a:lvl8pPr>
            <a:lvl9pPr marL="1828800" algn="l" rtl="0" fontAlgn="base">
              <a:spcBef>
                <a:spcPct val="50000"/>
              </a:spcBef>
              <a:spcAft>
                <a:spcPct val="0"/>
              </a:spcAft>
              <a:defRPr sz="3200" b="1">
                <a:solidFill>
                  <a:srgbClr val="BE58A1"/>
                </a:solidFill>
                <a:latin typeface="Arial" charset="0"/>
                <a:ea typeface="ＭＳ Ｐゴシック" charset="0"/>
                <a:cs typeface="Arial" charset="0"/>
              </a:defRPr>
            </a:lvl9pPr>
          </a:lstStyle>
          <a:p>
            <a:pPr eaLnBrk="1" hangingPunct="1"/>
            <a:r>
              <a:rPr lang="en-US" kern="0"/>
              <a:t>Forces and acceleration for a cart on a spring</a:t>
            </a:r>
            <a:endParaRPr lang="en-US" kern="0" dirty="0"/>
          </a:p>
        </p:txBody>
      </p:sp>
      <mc:AlternateContent xmlns:mc="http://schemas.openxmlformats.org/markup-compatibility/2006" xmlns:a14="http://schemas.microsoft.com/office/drawing/2010/main">
        <mc:Choice Requires="a14">
          <p:sp>
            <p:nvSpPr>
              <p:cNvPr id="4" name="TextBox 3"/>
              <p:cNvSpPr txBox="1"/>
              <p:nvPr/>
            </p:nvSpPr>
            <p:spPr>
              <a:xfrm>
                <a:off x="1768297" y="2878427"/>
                <a:ext cx="2367892" cy="553998"/>
              </a:xfrm>
              <a:prstGeom prst="rect">
                <a:avLst/>
              </a:prstGeom>
              <a:noFill/>
            </p:spPr>
            <p:txBody>
              <a:bodyPr wrap="none" lIns="0" tIns="0" rIns="0" bIns="0" rtlCol="0">
                <a:spAutoFit/>
              </a:bodyPr>
              <a:lstStyle/>
              <a:p>
                <a14:m>
                  <m:oMath xmlns:m="http://schemas.openxmlformats.org/officeDocument/2006/math">
                    <m:sSub>
                      <m:sSubPr>
                        <m:ctrlPr>
                          <a:rPr lang="en-US" sz="3600" i="1" smtClean="0">
                            <a:latin typeface="Cambria Math" panose="02040503050406030204" pitchFamily="18" charset="0"/>
                          </a:rPr>
                        </m:ctrlPr>
                      </m:sSubPr>
                      <m:e>
                        <m:r>
                          <a:rPr lang="en-US" sz="3600" b="0" i="1" smtClean="0">
                            <a:latin typeface="Cambria Math" panose="02040503050406030204" pitchFamily="18" charset="0"/>
                          </a:rPr>
                          <m:t>𝐹</m:t>
                        </m:r>
                      </m:e>
                      <m:sub>
                        <m:r>
                          <a:rPr lang="en-US" sz="3600" b="0" i="1" smtClean="0">
                            <a:latin typeface="Cambria Math" panose="02040503050406030204" pitchFamily="18" charset="0"/>
                          </a:rPr>
                          <m:t>𝑛𝑒𝑡</m:t>
                        </m:r>
                      </m:sub>
                    </m:sSub>
                    <m:r>
                      <a:rPr lang="en-US" sz="3600" b="0" i="0" smtClean="0">
                        <a:latin typeface="Cambria Math" panose="02040503050406030204" pitchFamily="18" charset="0"/>
                      </a:rPr>
                      <m:t>= </m:t>
                    </m:r>
                    <m:sSub>
                      <m:sSubPr>
                        <m:ctrlPr>
                          <a:rPr lang="en-US" sz="3600" b="0" i="1" smtClean="0">
                            <a:latin typeface="Cambria Math" panose="02040503050406030204" pitchFamily="18" charset="0"/>
                          </a:rPr>
                        </m:ctrlPr>
                      </m:sSubPr>
                      <m:e>
                        <m:r>
                          <a:rPr lang="en-US" sz="3600" b="0" i="1" smtClean="0">
                            <a:latin typeface="Cambria Math" panose="02040503050406030204" pitchFamily="18" charset="0"/>
                          </a:rPr>
                          <m:t>−</m:t>
                        </m:r>
                        <m:r>
                          <a:rPr lang="en-US" sz="3600" b="0" i="1" smtClean="0">
                            <a:latin typeface="Cambria Math" panose="02040503050406030204" pitchFamily="18" charset="0"/>
                          </a:rPr>
                          <m:t>𝐹</m:t>
                        </m:r>
                      </m:e>
                      <m:sub>
                        <m:r>
                          <a:rPr lang="en-US" sz="3600" b="0" i="1" smtClean="0">
                            <a:latin typeface="Cambria Math" panose="02040503050406030204" pitchFamily="18" charset="0"/>
                          </a:rPr>
                          <m:t>𝑠</m:t>
                        </m:r>
                      </m:sub>
                    </m:sSub>
                  </m:oMath>
                </a14:m>
                <a:r>
                  <a:rPr lang="en-US" sz="3600" dirty="0"/>
                  <a:t> </a:t>
                </a:r>
              </a:p>
            </p:txBody>
          </p:sp>
        </mc:Choice>
        <mc:Fallback xmlns="">
          <p:sp>
            <p:nvSpPr>
              <p:cNvPr id="4" name="TextBox 3"/>
              <p:cNvSpPr txBox="1">
                <a:spLocks noRot="1" noChangeAspect="1" noMove="1" noResize="1" noEditPoints="1" noAdjustHandles="1" noChangeArrowheads="1" noChangeShapeType="1" noTextEdit="1"/>
              </p:cNvSpPr>
              <p:nvPr/>
            </p:nvSpPr>
            <p:spPr>
              <a:xfrm>
                <a:off x="1768297" y="2878427"/>
                <a:ext cx="2367892" cy="553998"/>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1468182" y="3827999"/>
                <a:ext cx="3247556"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𝑚</m:t>
                      </m:r>
                      <m:acc>
                        <m:accPr>
                          <m:chr m:val="⃑"/>
                          <m:ctrlPr>
                            <a:rPr lang="en-US" sz="3600" i="1" smtClean="0">
                              <a:latin typeface="Cambria Math" panose="02040503050406030204" pitchFamily="18" charset="0"/>
                            </a:rPr>
                          </m:ctrlPr>
                        </m:accPr>
                        <m:e>
                          <m:r>
                            <a:rPr lang="en-US" sz="3600" b="0" i="1" smtClean="0">
                              <a:latin typeface="Cambria Math" panose="02040503050406030204" pitchFamily="18" charset="0"/>
                            </a:rPr>
                            <m:t>𝑎</m:t>
                          </m:r>
                        </m:e>
                      </m:acc>
                      <m:r>
                        <a:rPr lang="en-US" sz="3600" b="0" i="0" smtClean="0">
                          <a:latin typeface="Cambria Math" panose="02040503050406030204" pitchFamily="18" charset="0"/>
                        </a:rPr>
                        <m:t>=−</m:t>
                      </m:r>
                      <m:d>
                        <m:dPr>
                          <m:ctrlPr>
                            <a:rPr lang="en-US" sz="3600" b="0" i="1" smtClean="0">
                              <a:latin typeface="Cambria Math" panose="02040503050406030204" pitchFamily="18" charset="0"/>
                            </a:rPr>
                          </m:ctrlPr>
                        </m:dPr>
                        <m:e>
                          <m:r>
                            <a:rPr lang="en-US" sz="3600" b="0" i="0" smtClean="0">
                              <a:latin typeface="Cambria Math" panose="02040503050406030204" pitchFamily="18" charset="0"/>
                            </a:rPr>
                            <m:t>−</m:t>
                          </m:r>
                          <m:r>
                            <m:rPr>
                              <m:sty m:val="p"/>
                            </m:rPr>
                            <a:rPr lang="en-US" sz="3600" b="0" i="0" smtClean="0">
                              <a:latin typeface="Cambria Math" panose="02040503050406030204" pitchFamily="18" charset="0"/>
                            </a:rPr>
                            <m:t>k</m:t>
                          </m:r>
                          <m:r>
                            <a:rPr lang="en-US" sz="3600" b="0" i="1" smtClean="0">
                              <a:latin typeface="Cambria Math" panose="02040503050406030204" pitchFamily="18" charset="0"/>
                              <a:ea typeface="Cambria Math" panose="02040503050406030204" pitchFamily="18" charset="0"/>
                            </a:rPr>
                            <m:t>∆</m:t>
                          </m:r>
                          <m:r>
                            <a:rPr lang="en-US" sz="3600" b="0" i="1" smtClean="0">
                              <a:latin typeface="Cambria Math" panose="02040503050406030204" pitchFamily="18" charset="0"/>
                              <a:ea typeface="Cambria Math" panose="02040503050406030204" pitchFamily="18" charset="0"/>
                            </a:rPr>
                            <m:t>𝑦</m:t>
                          </m:r>
                        </m:e>
                      </m:d>
                    </m:oMath>
                  </m:oMathPara>
                </a14:m>
                <a:endParaRPr lang="en-US" sz="3600" b="0" dirty="0">
                  <a:ea typeface="Cambria Math" panose="02040503050406030204"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1468182" y="3827999"/>
                <a:ext cx="3247556" cy="553998"/>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1619279" y="4970263"/>
                <a:ext cx="2665927" cy="105221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en-US" sz="3600" b="1" i="1" smtClean="0">
                              <a:solidFill>
                                <a:srgbClr val="FF0000"/>
                              </a:solidFill>
                              <a:latin typeface="Cambria Math" panose="02040503050406030204" pitchFamily="18" charset="0"/>
                            </a:rPr>
                          </m:ctrlPr>
                        </m:accPr>
                        <m:e>
                          <m:r>
                            <a:rPr lang="en-US" sz="3600" b="1" i="1" smtClean="0">
                              <a:solidFill>
                                <a:srgbClr val="FF0000"/>
                              </a:solidFill>
                              <a:latin typeface="Cambria Math" panose="02040503050406030204" pitchFamily="18" charset="0"/>
                            </a:rPr>
                            <m:t>𝒂</m:t>
                          </m:r>
                        </m:e>
                      </m:acc>
                      <m:r>
                        <a:rPr lang="en-US" sz="3600" b="1" i="0" smtClean="0">
                          <a:solidFill>
                            <a:srgbClr val="FF0000"/>
                          </a:solidFill>
                          <a:latin typeface="Cambria Math" panose="02040503050406030204" pitchFamily="18" charset="0"/>
                        </a:rPr>
                        <m:t>= </m:t>
                      </m:r>
                      <m:f>
                        <m:fPr>
                          <m:ctrlPr>
                            <a:rPr lang="en-US" sz="3600" b="1" i="1" smtClean="0">
                              <a:solidFill>
                                <a:srgbClr val="FF0000"/>
                              </a:solidFill>
                              <a:latin typeface="Cambria Math" panose="02040503050406030204" pitchFamily="18" charset="0"/>
                            </a:rPr>
                          </m:ctrlPr>
                        </m:fPr>
                        <m:num>
                          <m:r>
                            <a:rPr lang="en-US" sz="3600" b="1" i="1" smtClean="0">
                              <a:solidFill>
                                <a:srgbClr val="FF0000"/>
                              </a:solidFill>
                              <a:latin typeface="Cambria Math" panose="02040503050406030204" pitchFamily="18" charset="0"/>
                            </a:rPr>
                            <m:t>𝒌</m:t>
                          </m:r>
                          <m:r>
                            <a:rPr lang="en-US" sz="3600" b="1" i="1" smtClean="0">
                              <a:solidFill>
                                <a:srgbClr val="FF0000"/>
                              </a:solidFill>
                              <a:latin typeface="Cambria Math" panose="02040503050406030204" pitchFamily="18" charset="0"/>
                              <a:ea typeface="Cambria Math" panose="02040503050406030204" pitchFamily="18" charset="0"/>
                            </a:rPr>
                            <m:t>∆</m:t>
                          </m:r>
                          <m:r>
                            <a:rPr lang="en-US" sz="3600" b="1" i="1" smtClean="0">
                              <a:solidFill>
                                <a:srgbClr val="FF0000"/>
                              </a:solidFill>
                              <a:latin typeface="Cambria Math" panose="02040503050406030204" pitchFamily="18" charset="0"/>
                              <a:ea typeface="Cambria Math" panose="02040503050406030204" pitchFamily="18" charset="0"/>
                            </a:rPr>
                            <m:t>𝒚</m:t>
                          </m:r>
                        </m:num>
                        <m:den>
                          <m:r>
                            <a:rPr lang="en-US" sz="3600" b="1" i="1" smtClean="0">
                              <a:solidFill>
                                <a:srgbClr val="FF0000"/>
                              </a:solidFill>
                              <a:latin typeface="Cambria Math" panose="02040503050406030204" pitchFamily="18" charset="0"/>
                            </a:rPr>
                            <m:t>𝒎</m:t>
                          </m:r>
                        </m:den>
                      </m:f>
                    </m:oMath>
                  </m:oMathPara>
                </a14:m>
                <a:endParaRPr lang="en-US" sz="3600" b="1" dirty="0">
                  <a:ea typeface="Cambria Math" panose="02040503050406030204" pitchFamily="18" charset="0"/>
                </a:endParaRPr>
              </a:p>
            </p:txBody>
          </p:sp>
        </mc:Choice>
        <mc:Fallback xmlns="">
          <p:sp>
            <p:nvSpPr>
              <p:cNvPr id="12" name="TextBox 11"/>
              <p:cNvSpPr txBox="1">
                <a:spLocks noRot="1" noChangeAspect="1" noMove="1" noResize="1" noEditPoints="1" noAdjustHandles="1" noChangeArrowheads="1" noChangeShapeType="1" noTextEdit="1"/>
              </p:cNvSpPr>
              <p:nvPr/>
            </p:nvSpPr>
            <p:spPr>
              <a:xfrm>
                <a:off x="1619279" y="4970263"/>
                <a:ext cx="2665927" cy="1052211"/>
              </a:xfrm>
              <a:prstGeom prst="rect">
                <a:avLst/>
              </a:prstGeom>
              <a:blipFill rotWithShape="0">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30761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Observations of vibrational motion</a:t>
            </a:r>
            <a:endParaRPr lang="en-US" dirty="0"/>
          </a:p>
        </p:txBody>
      </p:sp>
      <p:sp>
        <p:nvSpPr>
          <p:cNvPr id="3" name="Content Placeholder 2"/>
          <p:cNvSpPr>
            <a:spLocks noGrp="1"/>
          </p:cNvSpPr>
          <p:nvPr>
            <p:ph idx="1"/>
          </p:nvPr>
        </p:nvSpPr>
        <p:spPr>
          <a:xfrm>
            <a:off x="365125" y="1141413"/>
            <a:ext cx="8229600" cy="5183549"/>
          </a:xfrm>
        </p:spPr>
        <p:txBody>
          <a:bodyPr/>
          <a:lstStyle/>
          <a:p>
            <a:r>
              <a:rPr lang="en-US" sz="2400" dirty="0"/>
              <a:t>When you walk, your arms and legs swing back and forth. These motions repeat themselves.</a:t>
            </a:r>
          </a:p>
          <a:p>
            <a:endParaRPr lang="en-US" sz="2400" dirty="0"/>
          </a:p>
          <a:p>
            <a:endParaRPr lang="en-US" sz="2400" dirty="0"/>
          </a:p>
          <a:p>
            <a:endParaRPr lang="en-US" sz="2400" dirty="0"/>
          </a:p>
          <a:p>
            <a:endParaRPr lang="en-US" sz="2400" dirty="0"/>
          </a:p>
          <a:p>
            <a:endParaRPr lang="en-US" sz="2400" dirty="0"/>
          </a:p>
          <a:p>
            <a:endParaRPr lang="en-US" sz="2400" dirty="0"/>
          </a:p>
          <a:p>
            <a:endParaRPr lang="en-US" sz="2400" dirty="0"/>
          </a:p>
          <a:p>
            <a:r>
              <a:rPr lang="en-US" sz="2400" dirty="0"/>
              <a:t>The back-and-forth motion of an object that passes through the same positions is an important feature of vibrational motion.</a:t>
            </a:r>
          </a:p>
        </p:txBody>
      </p:sp>
      <p:sp>
        <p:nvSpPr>
          <p:cNvPr id="8" name="Footer Placeholder 7"/>
          <p:cNvSpPr>
            <a:spLocks noGrp="1"/>
          </p:cNvSpPr>
          <p:nvPr>
            <p:ph type="ftr" sz="quarter" idx="10"/>
          </p:nvPr>
        </p:nvSpPr>
        <p:spPr/>
        <p:txBody>
          <a:bodyPr/>
          <a:lstStyle/>
          <a:p>
            <a:r>
              <a:rPr lang="en-GB"/>
              <a:t>© 2014 Pearson Education, Inc.</a:t>
            </a:r>
          </a:p>
        </p:txBody>
      </p:sp>
      <p:pic>
        <p:nvPicPr>
          <p:cNvPr id="9" name="Picture 8" descr="19_01_Figure.jpg"/>
          <p:cNvPicPr>
            <a:picLocks noChangeAspect="1"/>
          </p:cNvPicPr>
          <p:nvPr/>
        </p:nvPicPr>
        <p:blipFill rotWithShape="1">
          <a:blip r:embed="rId2">
            <a:extLst>
              <a:ext uri="{28A0092B-C50C-407E-A947-70E740481C1C}">
                <a14:useLocalDpi xmlns:a14="http://schemas.microsoft.com/office/drawing/2010/main" val="0"/>
              </a:ext>
            </a:extLst>
          </a:blip>
          <a:srcRect b="4923"/>
          <a:stretch/>
        </p:blipFill>
        <p:spPr>
          <a:xfrm>
            <a:off x="1063136" y="2020566"/>
            <a:ext cx="7017729" cy="283249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9441"/>
          </a:xfrm>
        </p:spPr>
        <p:txBody>
          <a:bodyPr/>
          <a:lstStyle/>
          <a:p>
            <a:r>
              <a:rPr lang="en-US" sz="4400" dirty="0"/>
              <a:t>Energy of Vibrational Systems</a:t>
            </a:r>
          </a:p>
        </p:txBody>
      </p:sp>
      <p:sp>
        <p:nvSpPr>
          <p:cNvPr id="3" name="Content Placeholder 2"/>
          <p:cNvSpPr>
            <a:spLocks noGrp="1"/>
          </p:cNvSpPr>
          <p:nvPr>
            <p:ph idx="1"/>
          </p:nvPr>
        </p:nvSpPr>
        <p:spPr>
          <a:xfrm>
            <a:off x="365125" y="1141414"/>
            <a:ext cx="8229600" cy="1344210"/>
          </a:xfrm>
        </p:spPr>
        <p:txBody>
          <a:bodyPr/>
          <a:lstStyle/>
          <a:p>
            <a:r>
              <a:rPr lang="en-US" sz="3200" dirty="0"/>
              <a:t>Kinetic energy and elastic potential energy</a:t>
            </a:r>
          </a:p>
          <a:p>
            <a:r>
              <a:rPr lang="en-US" sz="3200" dirty="0"/>
              <a:t>Energy is conserved. </a:t>
            </a:r>
          </a:p>
        </p:txBody>
      </p:sp>
      <p:pic>
        <p:nvPicPr>
          <p:cNvPr id="6" name="Picture 5" descr="19_02_Figure.jpg"/>
          <p:cNvPicPr>
            <a:picLocks noChangeAspect="1"/>
          </p:cNvPicPr>
          <p:nvPr/>
        </p:nvPicPr>
        <p:blipFill rotWithShape="1">
          <a:blip r:embed="rId2">
            <a:extLst>
              <a:ext uri="{28A0092B-C50C-407E-A947-70E740481C1C}">
                <a14:useLocalDpi xmlns:a14="http://schemas.microsoft.com/office/drawing/2010/main" val="0"/>
              </a:ext>
            </a:extLst>
          </a:blip>
          <a:srcRect b="6179"/>
          <a:stretch/>
        </p:blipFill>
        <p:spPr>
          <a:xfrm>
            <a:off x="1700011" y="2485624"/>
            <a:ext cx="5983533" cy="1822206"/>
          </a:xfrm>
          <a:prstGeom prst="rect">
            <a:avLst/>
          </a:prstGeom>
        </p:spPr>
      </p:pic>
      <mc:AlternateContent xmlns:mc="http://schemas.openxmlformats.org/markup-compatibility/2006" xmlns:a14="http://schemas.microsoft.com/office/drawing/2010/main">
        <mc:Choice Requires="a14">
          <p:sp>
            <p:nvSpPr>
              <p:cNvPr id="4" name="TextBox 3"/>
              <p:cNvSpPr txBox="1"/>
              <p:nvPr/>
            </p:nvSpPr>
            <p:spPr>
              <a:xfrm>
                <a:off x="790128" y="5022783"/>
                <a:ext cx="7804597" cy="101431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3200" i="1" smtClean="0">
                              <a:solidFill>
                                <a:srgbClr val="FF0000"/>
                              </a:solidFill>
                              <a:latin typeface="Cambria Math" panose="02040503050406030204" pitchFamily="18" charset="0"/>
                            </a:rPr>
                          </m:ctrlPr>
                        </m:fPr>
                        <m:num>
                          <m:r>
                            <a:rPr lang="en-US" sz="3200" b="0" i="1" smtClean="0">
                              <a:solidFill>
                                <a:srgbClr val="FF0000"/>
                              </a:solidFill>
                              <a:latin typeface="Cambria Math" panose="02040503050406030204" pitchFamily="18" charset="0"/>
                            </a:rPr>
                            <m:t>1</m:t>
                          </m:r>
                        </m:num>
                        <m:den>
                          <m:r>
                            <a:rPr lang="en-US" sz="3200" b="0" i="1" smtClean="0">
                              <a:solidFill>
                                <a:srgbClr val="FF0000"/>
                              </a:solidFill>
                              <a:latin typeface="Cambria Math" panose="02040503050406030204" pitchFamily="18" charset="0"/>
                            </a:rPr>
                            <m:t>2</m:t>
                          </m:r>
                        </m:den>
                      </m:f>
                      <m:r>
                        <a:rPr lang="en-US" sz="3200" b="0" i="1" smtClean="0">
                          <a:solidFill>
                            <a:srgbClr val="FF0000"/>
                          </a:solidFill>
                          <a:latin typeface="Cambria Math" panose="02040503050406030204" pitchFamily="18" charset="0"/>
                        </a:rPr>
                        <m:t>𝑚</m:t>
                      </m:r>
                      <m:sSup>
                        <m:sSupPr>
                          <m:ctrlPr>
                            <a:rPr lang="en-US" sz="3200" b="0" i="1" smtClean="0">
                              <a:solidFill>
                                <a:srgbClr val="FF0000"/>
                              </a:solidFill>
                              <a:latin typeface="Cambria Math" panose="02040503050406030204" pitchFamily="18" charset="0"/>
                            </a:rPr>
                          </m:ctrlPr>
                        </m:sSupPr>
                        <m:e>
                          <m:sSub>
                            <m:sSubPr>
                              <m:ctrlPr>
                                <a:rPr lang="en-US" sz="3200" b="0" i="1" smtClean="0">
                                  <a:solidFill>
                                    <a:srgbClr val="FF0000"/>
                                  </a:solidFill>
                                  <a:latin typeface="Cambria Math" panose="02040503050406030204" pitchFamily="18" charset="0"/>
                                </a:rPr>
                              </m:ctrlPr>
                            </m:sSubPr>
                            <m:e>
                              <m:r>
                                <a:rPr lang="en-US" sz="3200" b="0" i="1" smtClean="0">
                                  <a:solidFill>
                                    <a:srgbClr val="FF0000"/>
                                  </a:solidFill>
                                  <a:latin typeface="Cambria Math" panose="02040503050406030204" pitchFamily="18" charset="0"/>
                                </a:rPr>
                                <m:t>𝑣</m:t>
                              </m:r>
                            </m:e>
                            <m:sub>
                              <m:r>
                                <a:rPr lang="en-US" sz="3200" b="0" i="1" smtClean="0">
                                  <a:solidFill>
                                    <a:srgbClr val="FF0000"/>
                                  </a:solidFill>
                                  <a:latin typeface="Cambria Math" panose="02040503050406030204" pitchFamily="18" charset="0"/>
                                </a:rPr>
                                <m:t>𝑚𝑎𝑥</m:t>
                              </m:r>
                            </m:sub>
                          </m:sSub>
                        </m:e>
                        <m:sup>
                          <m:r>
                            <a:rPr lang="en-US" sz="3200" b="0" i="1" smtClean="0">
                              <a:solidFill>
                                <a:srgbClr val="FF0000"/>
                              </a:solidFill>
                              <a:latin typeface="Cambria Math" panose="02040503050406030204" pitchFamily="18" charset="0"/>
                            </a:rPr>
                            <m:t>2</m:t>
                          </m:r>
                        </m:sup>
                      </m:sSup>
                      <m:r>
                        <a:rPr lang="en-US" sz="3200" b="0" i="0" smtClean="0">
                          <a:solidFill>
                            <a:srgbClr val="FF0000"/>
                          </a:solidFill>
                          <a:latin typeface="Cambria Math" panose="02040503050406030204" pitchFamily="18" charset="0"/>
                        </a:rPr>
                        <m:t>= </m:t>
                      </m:r>
                      <m:f>
                        <m:fPr>
                          <m:ctrlPr>
                            <a:rPr lang="en-US" sz="3200" b="0" i="1" smtClean="0">
                              <a:solidFill>
                                <a:srgbClr val="FF0000"/>
                              </a:solidFill>
                              <a:latin typeface="Cambria Math" panose="02040503050406030204" pitchFamily="18" charset="0"/>
                            </a:rPr>
                          </m:ctrlPr>
                        </m:fPr>
                        <m:num>
                          <m:r>
                            <a:rPr lang="en-US" sz="3200" b="0" i="1" smtClean="0">
                              <a:solidFill>
                                <a:srgbClr val="FF0000"/>
                              </a:solidFill>
                              <a:latin typeface="Cambria Math" panose="02040503050406030204" pitchFamily="18" charset="0"/>
                            </a:rPr>
                            <m:t>1</m:t>
                          </m:r>
                        </m:num>
                        <m:den>
                          <m:r>
                            <a:rPr lang="en-US" sz="3200" b="0" i="1" smtClean="0">
                              <a:solidFill>
                                <a:srgbClr val="FF0000"/>
                              </a:solidFill>
                              <a:latin typeface="Cambria Math" panose="02040503050406030204" pitchFamily="18" charset="0"/>
                            </a:rPr>
                            <m:t>2</m:t>
                          </m:r>
                        </m:den>
                      </m:f>
                      <m:r>
                        <a:rPr lang="en-US" sz="3200" b="0" i="1" smtClean="0">
                          <a:solidFill>
                            <a:srgbClr val="FF0000"/>
                          </a:solidFill>
                          <a:latin typeface="Cambria Math" panose="02040503050406030204" pitchFamily="18" charset="0"/>
                        </a:rPr>
                        <m:t>𝑘</m:t>
                      </m:r>
                      <m:sSup>
                        <m:sSupPr>
                          <m:ctrlPr>
                            <a:rPr lang="en-US" sz="3200" b="0" i="1" smtClean="0">
                              <a:solidFill>
                                <a:srgbClr val="FF0000"/>
                              </a:solidFill>
                              <a:latin typeface="Cambria Math" panose="02040503050406030204" pitchFamily="18" charset="0"/>
                            </a:rPr>
                          </m:ctrlPr>
                        </m:sSupPr>
                        <m:e>
                          <m:r>
                            <a:rPr lang="en-US" sz="3200" b="0" i="1" smtClean="0">
                              <a:solidFill>
                                <a:srgbClr val="FF0000"/>
                              </a:solidFill>
                              <a:latin typeface="Cambria Math" panose="02040503050406030204" pitchFamily="18" charset="0"/>
                            </a:rPr>
                            <m:t>𝐴</m:t>
                          </m:r>
                        </m:e>
                        <m:sup>
                          <m:r>
                            <a:rPr lang="en-US" sz="3200" b="0" i="1" smtClean="0">
                              <a:solidFill>
                                <a:srgbClr val="FF0000"/>
                              </a:solidFill>
                              <a:latin typeface="Cambria Math" panose="02040503050406030204" pitchFamily="18" charset="0"/>
                            </a:rPr>
                            <m:t>2</m:t>
                          </m:r>
                        </m:sup>
                      </m:sSup>
                      <m:r>
                        <a:rPr lang="en-US" sz="3200" b="0" i="1" smtClean="0">
                          <a:solidFill>
                            <a:srgbClr val="FF0000"/>
                          </a:solidFill>
                          <a:latin typeface="Cambria Math" panose="02040503050406030204" pitchFamily="18" charset="0"/>
                        </a:rPr>
                        <m:t>=</m:t>
                      </m:r>
                      <m:f>
                        <m:fPr>
                          <m:ctrlPr>
                            <a:rPr lang="en-US" sz="3200" i="1">
                              <a:solidFill>
                                <a:srgbClr val="FF0000"/>
                              </a:solidFill>
                              <a:latin typeface="Cambria Math" panose="02040503050406030204" pitchFamily="18" charset="0"/>
                            </a:rPr>
                          </m:ctrlPr>
                        </m:fPr>
                        <m:num>
                          <m:r>
                            <a:rPr lang="en-US" sz="3200" i="1">
                              <a:solidFill>
                                <a:srgbClr val="FF0000"/>
                              </a:solidFill>
                              <a:latin typeface="Cambria Math" panose="02040503050406030204" pitchFamily="18" charset="0"/>
                            </a:rPr>
                            <m:t>1</m:t>
                          </m:r>
                        </m:num>
                        <m:den>
                          <m:r>
                            <a:rPr lang="en-US" sz="3200" i="1">
                              <a:solidFill>
                                <a:srgbClr val="FF0000"/>
                              </a:solidFill>
                              <a:latin typeface="Cambria Math" panose="02040503050406030204" pitchFamily="18" charset="0"/>
                            </a:rPr>
                            <m:t>2</m:t>
                          </m:r>
                        </m:den>
                      </m:f>
                      <m:r>
                        <a:rPr lang="en-US" sz="3200" i="1">
                          <a:solidFill>
                            <a:srgbClr val="FF0000"/>
                          </a:solidFill>
                          <a:latin typeface="Cambria Math" panose="02040503050406030204" pitchFamily="18" charset="0"/>
                        </a:rPr>
                        <m:t>𝑚</m:t>
                      </m:r>
                      <m:sSup>
                        <m:sSupPr>
                          <m:ctrlPr>
                            <a:rPr lang="en-US" sz="3200" i="1">
                              <a:solidFill>
                                <a:srgbClr val="FF0000"/>
                              </a:solidFill>
                              <a:latin typeface="Cambria Math" panose="02040503050406030204" pitchFamily="18" charset="0"/>
                            </a:rPr>
                          </m:ctrlPr>
                        </m:sSupPr>
                        <m:e>
                          <m:r>
                            <a:rPr lang="en-US" sz="3200" b="0" i="1" smtClean="0">
                              <a:solidFill>
                                <a:srgbClr val="FF0000"/>
                              </a:solidFill>
                              <a:latin typeface="Cambria Math" panose="02040503050406030204" pitchFamily="18" charset="0"/>
                            </a:rPr>
                            <m:t>𝑣</m:t>
                          </m:r>
                        </m:e>
                        <m:sup>
                          <m:r>
                            <a:rPr lang="en-US" sz="3200" i="1">
                              <a:solidFill>
                                <a:srgbClr val="FF0000"/>
                              </a:solidFill>
                              <a:latin typeface="Cambria Math" panose="02040503050406030204" pitchFamily="18" charset="0"/>
                            </a:rPr>
                            <m:t>2</m:t>
                          </m:r>
                        </m:sup>
                      </m:sSup>
                      <m:r>
                        <a:rPr lang="en-US" sz="3200" b="0" i="0" smtClean="0">
                          <a:solidFill>
                            <a:srgbClr val="FF0000"/>
                          </a:solidFill>
                          <a:latin typeface="Cambria Math" panose="02040503050406030204" pitchFamily="18" charset="0"/>
                        </a:rPr>
                        <m:t>+</m:t>
                      </m:r>
                      <m:r>
                        <a:rPr lang="en-US" sz="3200">
                          <a:solidFill>
                            <a:srgbClr val="FF0000"/>
                          </a:solidFill>
                          <a:latin typeface="Cambria Math" panose="02040503050406030204" pitchFamily="18" charset="0"/>
                        </a:rPr>
                        <m:t> </m:t>
                      </m:r>
                      <m:f>
                        <m:fPr>
                          <m:ctrlPr>
                            <a:rPr lang="en-US" sz="3200" i="1">
                              <a:solidFill>
                                <a:srgbClr val="FF0000"/>
                              </a:solidFill>
                              <a:latin typeface="Cambria Math" panose="02040503050406030204" pitchFamily="18" charset="0"/>
                            </a:rPr>
                          </m:ctrlPr>
                        </m:fPr>
                        <m:num>
                          <m:r>
                            <a:rPr lang="en-US" sz="3200" i="1">
                              <a:solidFill>
                                <a:srgbClr val="FF0000"/>
                              </a:solidFill>
                              <a:latin typeface="Cambria Math" panose="02040503050406030204" pitchFamily="18" charset="0"/>
                            </a:rPr>
                            <m:t>1</m:t>
                          </m:r>
                        </m:num>
                        <m:den>
                          <m:r>
                            <a:rPr lang="en-US" sz="3200" i="1">
                              <a:solidFill>
                                <a:srgbClr val="FF0000"/>
                              </a:solidFill>
                              <a:latin typeface="Cambria Math" panose="02040503050406030204" pitchFamily="18" charset="0"/>
                            </a:rPr>
                            <m:t>2</m:t>
                          </m:r>
                        </m:den>
                      </m:f>
                      <m:r>
                        <a:rPr lang="en-US" sz="3200" i="1">
                          <a:solidFill>
                            <a:srgbClr val="FF0000"/>
                          </a:solidFill>
                          <a:latin typeface="Cambria Math" panose="02040503050406030204" pitchFamily="18" charset="0"/>
                        </a:rPr>
                        <m:t>𝑘</m:t>
                      </m:r>
                      <m:sSup>
                        <m:sSupPr>
                          <m:ctrlPr>
                            <a:rPr lang="en-US" sz="3200" i="1">
                              <a:solidFill>
                                <a:srgbClr val="FF0000"/>
                              </a:solidFill>
                              <a:latin typeface="Cambria Math" panose="02040503050406030204" pitchFamily="18" charset="0"/>
                            </a:rPr>
                          </m:ctrlPr>
                        </m:sSupPr>
                        <m:e>
                          <m:r>
                            <a:rPr lang="en-US" sz="3200" b="0" i="1" smtClean="0">
                              <a:solidFill>
                                <a:srgbClr val="FF0000"/>
                              </a:solidFill>
                              <a:latin typeface="Cambria Math" panose="02040503050406030204" pitchFamily="18" charset="0"/>
                            </a:rPr>
                            <m:t>(</m:t>
                          </m:r>
                          <m:r>
                            <a:rPr lang="en-US" sz="3200" b="0" i="1" smtClean="0">
                              <a:solidFill>
                                <a:srgbClr val="FF0000"/>
                              </a:solidFill>
                              <a:latin typeface="Cambria Math" panose="02040503050406030204" pitchFamily="18" charset="0"/>
                              <a:ea typeface="Cambria Math" panose="02040503050406030204" pitchFamily="18" charset="0"/>
                            </a:rPr>
                            <m:t>∆</m:t>
                          </m:r>
                          <m:r>
                            <a:rPr lang="en-US" sz="3200" b="0" i="1" smtClean="0">
                              <a:solidFill>
                                <a:srgbClr val="FF0000"/>
                              </a:solidFill>
                              <a:latin typeface="Cambria Math" panose="02040503050406030204" pitchFamily="18" charset="0"/>
                              <a:ea typeface="Cambria Math" panose="02040503050406030204" pitchFamily="18" charset="0"/>
                            </a:rPr>
                            <m:t>𝑦</m:t>
                          </m:r>
                          <m:r>
                            <a:rPr lang="en-US" sz="3200" b="0" i="1" smtClean="0">
                              <a:solidFill>
                                <a:srgbClr val="FF0000"/>
                              </a:solidFill>
                              <a:latin typeface="Cambria Math" panose="02040503050406030204" pitchFamily="18" charset="0"/>
                              <a:ea typeface="Cambria Math" panose="02040503050406030204" pitchFamily="18" charset="0"/>
                            </a:rPr>
                            <m:t>)</m:t>
                          </m:r>
                        </m:e>
                        <m:sup>
                          <m:r>
                            <a:rPr lang="en-US" sz="3200" i="1">
                              <a:solidFill>
                                <a:srgbClr val="FF0000"/>
                              </a:solidFill>
                              <a:latin typeface="Cambria Math" panose="02040503050406030204" pitchFamily="18" charset="0"/>
                            </a:rPr>
                            <m:t>2</m:t>
                          </m:r>
                        </m:sup>
                      </m:sSup>
                    </m:oMath>
                  </m:oMathPara>
                </a14:m>
                <a:endParaRPr lang="en-US" sz="3200" dirty="0">
                  <a:solidFill>
                    <a:srgbClr val="FF0000"/>
                  </a:solidFill>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790128" y="5022783"/>
                <a:ext cx="7804597" cy="1014317"/>
              </a:xfrm>
              <a:prstGeom prst="rect">
                <a:avLst/>
              </a:prstGeom>
              <a:blipFill rotWithShape="0">
                <a:blip r:embed="rId3"/>
                <a:stretch>
                  <a:fillRect/>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77218"/>
          </a:xfrm>
        </p:spPr>
        <p:txBody>
          <a:bodyPr/>
          <a:lstStyle/>
          <a:p>
            <a:r>
              <a:rPr lang="en-US" dirty="0"/>
              <a:t>Relationship between the amplitude of the vibration and the cart</a:t>
            </a:r>
            <a:r>
              <a:rPr lang="fr-FR" dirty="0"/>
              <a:t>'</a:t>
            </a:r>
            <a:r>
              <a:rPr lang="en-US" dirty="0"/>
              <a:t>s maximum speed</a:t>
            </a:r>
          </a:p>
        </p:txBody>
      </p:sp>
      <p:sp>
        <p:nvSpPr>
          <p:cNvPr id="3" name="Content Placeholder 2"/>
          <p:cNvSpPr>
            <a:spLocks noGrp="1"/>
          </p:cNvSpPr>
          <p:nvPr>
            <p:ph idx="1"/>
          </p:nvPr>
        </p:nvSpPr>
        <p:spPr/>
        <p:txBody>
          <a:bodyPr/>
          <a:lstStyle/>
          <a:p>
            <a:endParaRPr lang="en-US" dirty="0"/>
          </a:p>
          <a:p>
            <a:endParaRPr lang="en-US" dirty="0"/>
          </a:p>
          <a:p>
            <a:endParaRPr lang="en-US" dirty="0"/>
          </a:p>
          <a:p>
            <a:endParaRPr lang="en-US" dirty="0"/>
          </a:p>
          <a:p>
            <a:endParaRPr lang="en-US" dirty="0"/>
          </a:p>
          <a:p>
            <a:r>
              <a:rPr lang="en-US" dirty="0"/>
              <a:t>This makes sense conceptually: </a:t>
            </a:r>
          </a:p>
          <a:p>
            <a:pPr lvl="1"/>
            <a:r>
              <a:rPr lang="en-US" dirty="0"/>
              <a:t>When the mass of the cart is large, it should move slowly. </a:t>
            </a:r>
          </a:p>
          <a:p>
            <a:pPr lvl="1"/>
            <a:r>
              <a:rPr lang="en-US" dirty="0"/>
              <a:t>If the spring is stiff, the cart will move more rapidly.</a:t>
            </a:r>
          </a:p>
        </p:txBody>
      </p:sp>
      <p:sp>
        <p:nvSpPr>
          <p:cNvPr id="8" name="Footer Placeholder 7"/>
          <p:cNvSpPr>
            <a:spLocks noGrp="1"/>
          </p:cNvSpPr>
          <p:nvPr>
            <p:ph type="ftr" sz="quarter" idx="10"/>
          </p:nvPr>
        </p:nvSpPr>
        <p:spPr/>
        <p:txBody>
          <a:bodyPr/>
          <a:lstStyle/>
          <a:p>
            <a:r>
              <a:rPr lang="en-GB"/>
              <a:t>© 2014 Pearson Education, Inc.</a:t>
            </a:r>
          </a:p>
        </p:txBody>
      </p:sp>
      <p:pic>
        <p:nvPicPr>
          <p:cNvPr id="10" name="Picture 9" descr="Slide 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4550" y="1442343"/>
            <a:ext cx="3295490" cy="13708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Problem</a:t>
            </a:r>
          </a:p>
        </p:txBody>
      </p:sp>
      <p:sp>
        <p:nvSpPr>
          <p:cNvPr id="3" name="Content Placeholder 2"/>
          <p:cNvSpPr>
            <a:spLocks noGrp="1"/>
          </p:cNvSpPr>
          <p:nvPr>
            <p:ph idx="1"/>
          </p:nvPr>
        </p:nvSpPr>
        <p:spPr/>
        <p:txBody>
          <a:bodyPr/>
          <a:lstStyle/>
          <a:p>
            <a:r>
              <a:rPr lang="en-US" dirty="0"/>
              <a:t>A spring with a 1.6 x 10</a:t>
            </a:r>
            <a:r>
              <a:rPr lang="en-US" baseline="30000" dirty="0"/>
              <a:t>4</a:t>
            </a:r>
            <a:r>
              <a:rPr lang="en-US" dirty="0"/>
              <a:t> N/m spring constant and a 0.1-kg cart at its end has a total vibrational energy of 3.2 J. </a:t>
            </a:r>
          </a:p>
          <a:p>
            <a:pPr marL="971550" lvl="1" indent="-514350">
              <a:buFont typeface="+mj-lt"/>
              <a:buAutoNum type="arabicPeriod"/>
            </a:pPr>
            <a:r>
              <a:rPr lang="en-US" dirty="0"/>
              <a:t>Determine the amplitude of the vibration. </a:t>
            </a:r>
          </a:p>
          <a:p>
            <a:pPr marL="971550" lvl="1" indent="-514350">
              <a:buFont typeface="+mj-lt"/>
              <a:buAutoNum type="arabicPeriod"/>
            </a:pPr>
            <a:r>
              <a:rPr lang="en-US" dirty="0"/>
              <a:t>Determine the cart</a:t>
            </a:r>
            <a:r>
              <a:rPr lang="fr-FR" dirty="0"/>
              <a:t>'</a:t>
            </a:r>
            <a:r>
              <a:rPr lang="en-US" dirty="0"/>
              <a:t>s maximum speed. </a:t>
            </a:r>
          </a:p>
          <a:p>
            <a:pPr marL="971550" lvl="1" indent="-514350">
              <a:buFont typeface="+mj-lt"/>
              <a:buAutoNum type="arabicPeriod"/>
            </a:pPr>
            <a:r>
              <a:rPr lang="en-US" dirty="0"/>
              <a:t>Determine the cart</a:t>
            </a:r>
            <a:r>
              <a:rPr lang="fr-FR" dirty="0"/>
              <a:t>'</a:t>
            </a:r>
            <a:r>
              <a:rPr lang="en-US" dirty="0"/>
              <a:t>s speed when it is displaced 0.010 m from equilibrium.</a:t>
            </a:r>
          </a:p>
          <a:p>
            <a:pPr marL="971550" lvl="1" indent="-514350">
              <a:buFont typeface="+mj-lt"/>
              <a:buAutoNum type="arabicPeriod"/>
            </a:pPr>
            <a:r>
              <a:rPr lang="en-US" dirty="0"/>
              <a:t>What would the amplitude of the vibration be if the energy of the system doubled?</a:t>
            </a:r>
          </a:p>
        </p:txBody>
      </p:sp>
      <p:sp>
        <p:nvSpPr>
          <p:cNvPr id="8" name="Footer Placeholder 7"/>
          <p:cNvSpPr>
            <a:spLocks noGrp="1"/>
          </p:cNvSpPr>
          <p:nvPr>
            <p:ph type="ftr" sz="quarter" idx="10"/>
          </p:nvPr>
        </p:nvSpPr>
        <p:spPr/>
        <p:txBody>
          <a:bodyPr/>
          <a:lstStyle/>
          <a:p>
            <a:r>
              <a:rPr lang="en-GB"/>
              <a:t>© 2014 Pearson Education, Inc.</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Problem</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0" indent="0">
                  <a:buNone/>
                </a:pPr>
                <a:r>
                  <a:rPr lang="en-US" dirty="0"/>
                  <a:t>(p. 729 #28) A spring with a spring constant </a:t>
                </a:r>
                <a14:m>
                  <m:oMath xmlns:m="http://schemas.openxmlformats.org/officeDocument/2006/math">
                    <m:r>
                      <a:rPr lang="en-US" b="0" i="1" smtClean="0">
                        <a:latin typeface="Cambria Math" panose="02040503050406030204" pitchFamily="18" charset="0"/>
                      </a:rPr>
                      <m:t>2.5 </m:t>
                    </m:r>
                    <m:r>
                      <a:rPr lang="en-US" b="0" i="1" smtClean="0">
                        <a:latin typeface="Cambria Math" panose="02040503050406030204" pitchFamily="18" charset="0"/>
                      </a:rPr>
                      <m:t>𝑥</m:t>
                    </m:r>
                    <m:r>
                      <a:rPr lang="en-US" b="0" i="1" smtClean="0">
                        <a:latin typeface="Cambria Math" panose="02040503050406030204" pitchFamily="18" charset="0"/>
                      </a:rPr>
                      <m:t> </m:t>
                    </m:r>
                    <m:sSup>
                      <m:sSupPr>
                        <m:ctrlPr>
                          <a:rPr lang="en-US" b="0" i="1" smtClean="0">
                            <a:latin typeface="Cambria Math" panose="02040503050406030204" pitchFamily="18" charset="0"/>
                          </a:rPr>
                        </m:ctrlPr>
                      </m:sSupPr>
                      <m:e>
                        <m:r>
                          <a:rPr lang="en-US" b="0" i="1" smtClean="0">
                            <a:latin typeface="Cambria Math" panose="02040503050406030204" pitchFamily="18" charset="0"/>
                          </a:rPr>
                          <m:t>10</m:t>
                        </m:r>
                      </m:e>
                      <m:sup>
                        <m:r>
                          <a:rPr lang="en-US" b="0" i="1" smtClean="0">
                            <a:latin typeface="Cambria Math" panose="02040503050406030204" pitchFamily="18" charset="0"/>
                          </a:rPr>
                          <m:t>4</m:t>
                        </m:r>
                      </m:sup>
                    </m:sSup>
                    <m:r>
                      <a:rPr lang="en-US" b="0" i="1" smtClean="0">
                        <a:latin typeface="Cambria Math" panose="02040503050406030204" pitchFamily="18" charset="0"/>
                      </a:rPr>
                      <m:t> </m:t>
                    </m:r>
                    <m:f>
                      <m:fPr>
                        <m:ctrlPr>
                          <a:rPr lang="en-US" b="0" i="1" smtClean="0">
                            <a:latin typeface="Cambria Math" panose="02040503050406030204" pitchFamily="18" charset="0"/>
                          </a:rPr>
                        </m:ctrlPr>
                      </m:fPr>
                      <m:num>
                        <m:r>
                          <a:rPr lang="en-US" b="0" i="1" smtClean="0">
                            <a:latin typeface="Cambria Math" panose="02040503050406030204" pitchFamily="18" charset="0"/>
                          </a:rPr>
                          <m:t>𝑁</m:t>
                        </m:r>
                      </m:num>
                      <m:den>
                        <m:r>
                          <a:rPr lang="en-US" b="0" i="1" smtClean="0">
                            <a:latin typeface="Cambria Math" panose="02040503050406030204" pitchFamily="18" charset="0"/>
                          </a:rPr>
                          <m:t>𝑚</m:t>
                        </m:r>
                      </m:den>
                    </m:f>
                  </m:oMath>
                </a14:m>
                <a:r>
                  <a:rPr lang="en-US" dirty="0"/>
                  <a:t> has a 1.4 kg cart at its end. (a) If its amplitude of vibration is 0.030 m, what is the total energy of the system? (b) What is the maximum speed of the cart? (c) If the energy is tripled, what is the new amplitude and what will be the maximum speed of the cart?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556" t="-1193"/>
                </a:stretch>
              </a:blipFill>
            </p:spPr>
            <p:txBody>
              <a:bodyPr/>
              <a:lstStyle/>
              <a:p>
                <a:r>
                  <a:rPr lang="en-US">
                    <a:noFill/>
                  </a:rPr>
                  <a:t> </a:t>
                </a:r>
              </a:p>
            </p:txBody>
          </p:sp>
        </mc:Fallback>
      </mc:AlternateContent>
      <p:sp>
        <p:nvSpPr>
          <p:cNvPr id="8" name="Footer Placeholder 7"/>
          <p:cNvSpPr>
            <a:spLocks noGrp="1"/>
          </p:cNvSpPr>
          <p:nvPr>
            <p:ph type="ftr" sz="quarter" idx="10"/>
          </p:nvPr>
        </p:nvSpPr>
        <p:spPr/>
        <p:txBody>
          <a:bodyPr/>
          <a:lstStyle/>
          <a:p>
            <a:r>
              <a:rPr lang="en-GB"/>
              <a:t>© 2014 Pearson Education, Inc.</a:t>
            </a:r>
          </a:p>
        </p:txBody>
      </p:sp>
    </p:spTree>
    <p:extLst>
      <p:ext uri="{BB962C8B-B14F-4D97-AF65-F5344CB8AC3E}">
        <p14:creationId xmlns:p14="http://schemas.microsoft.com/office/powerpoint/2010/main" val="17944634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24407" y="899571"/>
            <a:ext cx="4924898" cy="5393820"/>
          </a:xfrm>
        </p:spPr>
        <p:txBody>
          <a:bodyPr/>
          <a:lstStyle/>
          <a:p>
            <a:r>
              <a:rPr lang="en-US" dirty="0"/>
              <a:t>A </a:t>
            </a:r>
            <a:r>
              <a:rPr lang="en-US" dirty="0">
                <a:solidFill>
                  <a:srgbClr val="FF0000"/>
                </a:solidFill>
              </a:rPr>
              <a:t>weakly damped system</a:t>
            </a:r>
            <a:r>
              <a:rPr lang="en-US" dirty="0"/>
              <a:t> continues to vibrate for many periods.</a:t>
            </a:r>
          </a:p>
          <a:p>
            <a:r>
              <a:rPr lang="en-US" dirty="0"/>
              <a:t>In an </a:t>
            </a:r>
            <a:r>
              <a:rPr lang="en-US" dirty="0">
                <a:solidFill>
                  <a:srgbClr val="FF0000"/>
                </a:solidFill>
              </a:rPr>
              <a:t>overdamped system</a:t>
            </a:r>
            <a:r>
              <a:rPr lang="en-US" dirty="0"/>
              <a:t>, the vibrating system takes a long time to return to the equilibrium position, if it ever does.</a:t>
            </a:r>
          </a:p>
          <a:p>
            <a:r>
              <a:rPr lang="en-US" dirty="0"/>
              <a:t>In a </a:t>
            </a:r>
            <a:r>
              <a:rPr lang="en-US" dirty="0">
                <a:solidFill>
                  <a:srgbClr val="FF0000"/>
                </a:solidFill>
              </a:rPr>
              <a:t>critically damped system</a:t>
            </a:r>
            <a:r>
              <a:rPr lang="en-US" dirty="0"/>
              <a:t>, the vibrating object returns to equilibrium in the shortest time possible.</a:t>
            </a:r>
          </a:p>
        </p:txBody>
      </p:sp>
      <p:pic>
        <p:nvPicPr>
          <p:cNvPr id="9" name="Picture 8" descr="19_17_Figure.jpg"/>
          <p:cNvPicPr>
            <a:picLocks noChangeAspect="1"/>
          </p:cNvPicPr>
          <p:nvPr/>
        </p:nvPicPr>
        <p:blipFill rotWithShape="1">
          <a:blip r:embed="rId2">
            <a:extLst>
              <a:ext uri="{28A0092B-C50C-407E-A947-70E740481C1C}">
                <a14:useLocalDpi xmlns:a14="http://schemas.microsoft.com/office/drawing/2010/main" val="0"/>
              </a:ext>
            </a:extLst>
          </a:blip>
          <a:srcRect b="2952"/>
          <a:stretch/>
        </p:blipFill>
        <p:spPr>
          <a:xfrm>
            <a:off x="5738207" y="586081"/>
            <a:ext cx="2685045" cy="584554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simple pendulum</a:t>
            </a:r>
            <a:endParaRPr lang="en-US" dirty="0"/>
          </a:p>
        </p:txBody>
      </p:sp>
      <p:sp>
        <p:nvSpPr>
          <p:cNvPr id="3" name="Content Placeholder 2"/>
          <p:cNvSpPr>
            <a:spLocks noGrp="1"/>
          </p:cNvSpPr>
          <p:nvPr>
            <p:ph idx="1"/>
          </p:nvPr>
        </p:nvSpPr>
        <p:spPr>
          <a:xfrm>
            <a:off x="365125" y="896714"/>
            <a:ext cx="8229600" cy="5106987"/>
          </a:xfrm>
        </p:spPr>
        <p:txBody>
          <a:bodyPr/>
          <a:lstStyle/>
          <a:p>
            <a:r>
              <a:rPr lang="en-US" sz="2400" dirty="0"/>
              <a:t>A pendulum is a vibrating system in which the motion is very apparent.</a:t>
            </a:r>
          </a:p>
          <a:p>
            <a:r>
              <a:rPr lang="en-US" sz="2400" dirty="0"/>
              <a:t>Consider a simplified model of a pendulum system that has a compact object (a bob) at the end of a comparatively long and massless string and that undergoes small-amplitude vibrations.</a:t>
            </a:r>
          </a:p>
          <a:p>
            <a:pPr lvl="1"/>
            <a:r>
              <a:rPr lang="en-US" sz="2400" dirty="0"/>
              <a:t>This idealized system is called a simple pendulum.</a:t>
            </a:r>
          </a:p>
        </p:txBody>
      </p:sp>
      <p:sp>
        <p:nvSpPr>
          <p:cNvPr id="8" name="Footer Placeholder 7"/>
          <p:cNvSpPr>
            <a:spLocks noGrp="1"/>
          </p:cNvSpPr>
          <p:nvPr>
            <p:ph type="ftr" sz="quarter" idx="10"/>
          </p:nvPr>
        </p:nvSpPr>
        <p:spPr/>
        <p:txBody>
          <a:bodyPr/>
          <a:lstStyle/>
          <a:p>
            <a:r>
              <a:rPr lang="en-GB"/>
              <a:t>© 2014 Pearson Education, Inc.</a:t>
            </a:r>
          </a:p>
        </p:txBody>
      </p:sp>
      <p:pic>
        <p:nvPicPr>
          <p:cNvPr id="10" name="Picture 9" descr="19_10_Figure.jpg"/>
          <p:cNvPicPr>
            <a:picLocks noChangeAspect="1"/>
          </p:cNvPicPr>
          <p:nvPr/>
        </p:nvPicPr>
        <p:blipFill rotWithShape="1">
          <a:blip r:embed="rId2">
            <a:extLst>
              <a:ext uri="{28A0092B-C50C-407E-A947-70E740481C1C}">
                <a14:useLocalDpi xmlns:a14="http://schemas.microsoft.com/office/drawing/2010/main" val="0"/>
              </a:ext>
            </a:extLst>
          </a:blip>
          <a:srcRect b="2964"/>
          <a:stretch/>
        </p:blipFill>
        <p:spPr>
          <a:xfrm>
            <a:off x="3233003" y="3751896"/>
            <a:ext cx="2677994" cy="2861629"/>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simple pendulum</a:t>
            </a:r>
            <a:endParaRPr lang="en-US" dirty="0"/>
          </a:p>
        </p:txBody>
      </p:sp>
      <p:sp>
        <p:nvSpPr>
          <p:cNvPr id="3" name="Content Placeholder 2"/>
          <p:cNvSpPr>
            <a:spLocks noGrp="1"/>
          </p:cNvSpPr>
          <p:nvPr>
            <p:ph sz="half" idx="1"/>
          </p:nvPr>
        </p:nvSpPr>
        <p:spPr>
          <a:xfrm>
            <a:off x="365124" y="1141413"/>
            <a:ext cx="4538027" cy="5452696"/>
          </a:xfrm>
        </p:spPr>
        <p:txBody>
          <a:bodyPr/>
          <a:lstStyle/>
          <a:p>
            <a:r>
              <a:rPr lang="en-US" dirty="0"/>
              <a:t>Two objects interact with the bob of the pendulum. </a:t>
            </a:r>
          </a:p>
          <a:p>
            <a:pPr lvl="1"/>
            <a:r>
              <a:rPr lang="en-US" sz="2800" dirty="0"/>
              <a:t>The string S exerts a force that is always perpendicular to the path of the bob.</a:t>
            </a:r>
          </a:p>
          <a:p>
            <a:pPr lvl="1"/>
            <a:r>
              <a:rPr lang="en-US" sz="2800" dirty="0"/>
              <a:t>Earth exerts a downward gravitational force. </a:t>
            </a:r>
          </a:p>
        </p:txBody>
      </p:sp>
      <p:pic>
        <p:nvPicPr>
          <p:cNvPr id="9" name="Picture 8" descr="19_11_Figure_Anno.jpg"/>
          <p:cNvPicPr>
            <a:picLocks noChangeAspect="1"/>
          </p:cNvPicPr>
          <p:nvPr/>
        </p:nvPicPr>
        <p:blipFill rotWithShape="1">
          <a:blip r:embed="rId2">
            <a:extLst>
              <a:ext uri="{28A0092B-C50C-407E-A947-70E740481C1C}">
                <a14:useLocalDpi xmlns:a14="http://schemas.microsoft.com/office/drawing/2010/main" val="0"/>
              </a:ext>
            </a:extLst>
          </a:blip>
          <a:srcRect r="49411" b="2734"/>
          <a:stretch/>
        </p:blipFill>
        <p:spPr>
          <a:xfrm>
            <a:off x="5288166" y="289718"/>
            <a:ext cx="2233096" cy="6533291"/>
          </a:xfrm>
          <a:prstGeom prst="rect">
            <a:avLst/>
          </a:prstGeom>
        </p:spPr>
      </p:pic>
      <p:sp>
        <p:nvSpPr>
          <p:cNvPr id="4" name="Rectangle 3"/>
          <p:cNvSpPr/>
          <p:nvPr/>
        </p:nvSpPr>
        <p:spPr bwMode="auto">
          <a:xfrm>
            <a:off x="6697014" y="4275786"/>
            <a:ext cx="1352282" cy="425003"/>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endParaRPr>
          </a:p>
        </p:txBody>
      </p:sp>
      <p:sp>
        <p:nvSpPr>
          <p:cNvPr id="7" name="Rectangle 6"/>
          <p:cNvSpPr/>
          <p:nvPr/>
        </p:nvSpPr>
        <p:spPr bwMode="auto">
          <a:xfrm>
            <a:off x="7109138" y="3705924"/>
            <a:ext cx="1352282" cy="56986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Period of a simple pendulum</a:t>
            </a:r>
          </a:p>
        </p:txBody>
      </p:sp>
      <mc:AlternateContent xmlns:mc="http://schemas.openxmlformats.org/markup-compatibility/2006" xmlns:a14="http://schemas.microsoft.com/office/drawing/2010/main">
        <mc:Choice Requires="a14">
          <p:sp>
            <p:nvSpPr>
              <p:cNvPr id="4" name="TextBox 3"/>
              <p:cNvSpPr txBox="1"/>
              <p:nvPr/>
            </p:nvSpPr>
            <p:spPr>
              <a:xfrm>
                <a:off x="1094704" y="1275461"/>
                <a:ext cx="6709893" cy="154734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3200" i="1" smtClean="0">
                              <a:solidFill>
                                <a:srgbClr val="FF0000"/>
                              </a:solidFill>
                              <a:latin typeface="Cambria Math" panose="02040503050406030204" pitchFamily="18" charset="0"/>
                            </a:rPr>
                          </m:ctrlPr>
                        </m:sSubPr>
                        <m:e>
                          <m:r>
                            <a:rPr lang="en-US" sz="3200" b="0" i="1" smtClean="0">
                              <a:solidFill>
                                <a:srgbClr val="FF0000"/>
                              </a:solidFill>
                              <a:latin typeface="Cambria Math" panose="02040503050406030204" pitchFamily="18" charset="0"/>
                            </a:rPr>
                            <m:t>𝑇</m:t>
                          </m:r>
                        </m:e>
                        <m:sub>
                          <m:r>
                            <a:rPr lang="en-US" sz="3200" b="0" i="1" smtClean="0">
                              <a:solidFill>
                                <a:srgbClr val="FF0000"/>
                              </a:solidFill>
                              <a:latin typeface="Cambria Math" panose="02040503050406030204" pitchFamily="18" charset="0"/>
                            </a:rPr>
                            <m:t>𝑝𝑒𝑛𝑑𝑢𝑙𝑢𝑚</m:t>
                          </m:r>
                        </m:sub>
                      </m:sSub>
                      <m:r>
                        <a:rPr lang="en-US" sz="3200" b="0" i="1" smtClean="0">
                          <a:solidFill>
                            <a:srgbClr val="FF0000"/>
                          </a:solidFill>
                          <a:latin typeface="Cambria Math" panose="02040503050406030204" pitchFamily="18" charset="0"/>
                        </a:rPr>
                        <m:t>=2</m:t>
                      </m:r>
                      <m:r>
                        <a:rPr lang="en-US" sz="3200" b="0" i="1" smtClean="0">
                          <a:solidFill>
                            <a:srgbClr val="FF0000"/>
                          </a:solidFill>
                          <a:latin typeface="Cambria Math" panose="02040503050406030204" pitchFamily="18" charset="0"/>
                          <a:ea typeface="Cambria Math" panose="02040503050406030204" pitchFamily="18" charset="0"/>
                        </a:rPr>
                        <m:t>𝜋</m:t>
                      </m:r>
                      <m:r>
                        <a:rPr lang="en-US" sz="3200" b="0" i="1" smtClean="0">
                          <a:solidFill>
                            <a:srgbClr val="FF0000"/>
                          </a:solidFill>
                          <a:latin typeface="Cambria Math" panose="02040503050406030204" pitchFamily="18" charset="0"/>
                          <a:ea typeface="Cambria Math" panose="02040503050406030204" pitchFamily="18" charset="0"/>
                        </a:rPr>
                        <m:t> </m:t>
                      </m:r>
                      <m:rad>
                        <m:radPr>
                          <m:degHide m:val="on"/>
                          <m:ctrlPr>
                            <a:rPr lang="en-US" sz="3200" b="0" i="1" smtClean="0">
                              <a:solidFill>
                                <a:srgbClr val="FF0000"/>
                              </a:solidFill>
                              <a:latin typeface="Cambria Math" panose="02040503050406030204" pitchFamily="18" charset="0"/>
                              <a:ea typeface="Cambria Math" panose="02040503050406030204" pitchFamily="18" charset="0"/>
                            </a:rPr>
                          </m:ctrlPr>
                        </m:radPr>
                        <m:deg/>
                        <m:e>
                          <m:f>
                            <m:fPr>
                              <m:ctrlPr>
                                <a:rPr lang="en-US" sz="3200" b="0" i="1" smtClean="0">
                                  <a:solidFill>
                                    <a:srgbClr val="FF0000"/>
                                  </a:solidFill>
                                  <a:latin typeface="Cambria Math" panose="02040503050406030204" pitchFamily="18" charset="0"/>
                                  <a:ea typeface="Cambria Math" panose="02040503050406030204" pitchFamily="18" charset="0"/>
                                </a:rPr>
                              </m:ctrlPr>
                            </m:fPr>
                            <m:num>
                              <m:r>
                                <a:rPr lang="en-US" sz="3200" b="0" i="1" smtClean="0">
                                  <a:solidFill>
                                    <a:srgbClr val="FF0000"/>
                                  </a:solidFill>
                                  <a:latin typeface="Cambria Math" panose="02040503050406030204" pitchFamily="18" charset="0"/>
                                  <a:ea typeface="Cambria Math" panose="02040503050406030204" pitchFamily="18" charset="0"/>
                                </a:rPr>
                                <m:t>𝑙</m:t>
                              </m:r>
                            </m:num>
                            <m:den>
                              <m:r>
                                <a:rPr lang="en-US" sz="3200" b="0" i="1" smtClean="0">
                                  <a:solidFill>
                                    <a:srgbClr val="FF0000"/>
                                  </a:solidFill>
                                  <a:latin typeface="Cambria Math" panose="02040503050406030204" pitchFamily="18" charset="0"/>
                                  <a:ea typeface="Cambria Math" panose="02040503050406030204" pitchFamily="18" charset="0"/>
                                </a:rPr>
                                <m:t>𝑔</m:t>
                              </m:r>
                            </m:den>
                          </m:f>
                        </m:e>
                      </m:rad>
                    </m:oMath>
                  </m:oMathPara>
                </a14:m>
                <a:endParaRPr lang="en-US" sz="3200" dirty="0">
                  <a:solidFill>
                    <a:srgbClr val="FF0000"/>
                  </a:solidFill>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1094704" y="1275461"/>
                <a:ext cx="6709893" cy="1547347"/>
              </a:xfrm>
              <a:prstGeom prst="rect">
                <a:avLst/>
              </a:prstGeom>
              <a:blipFill rotWithShape="0">
                <a:blip r:embed="rId2"/>
                <a:stretch>
                  <a:fillRect/>
                </a:stretch>
              </a:blipFill>
            </p:spPr>
            <p:txBody>
              <a:bodyPr/>
              <a:lstStyle/>
              <a:p>
                <a:r>
                  <a:rPr lang="en-US">
                    <a:noFill/>
                  </a:rPr>
                  <a:t> </a:t>
                </a:r>
              </a:p>
            </p:txBody>
          </p:sp>
        </mc:Fallback>
      </mc:AlternateContent>
      <p:sp>
        <p:nvSpPr>
          <p:cNvPr id="5" name="TextBox 4"/>
          <p:cNvSpPr txBox="1"/>
          <p:nvPr/>
        </p:nvSpPr>
        <p:spPr>
          <a:xfrm>
            <a:off x="2150772" y="3893101"/>
            <a:ext cx="5357611" cy="954107"/>
          </a:xfrm>
          <a:prstGeom prst="rect">
            <a:avLst/>
          </a:prstGeom>
          <a:noFill/>
        </p:spPr>
        <p:txBody>
          <a:bodyPr wrap="square" rtlCol="0">
            <a:spAutoFit/>
          </a:bodyPr>
          <a:lstStyle/>
          <a:p>
            <a:r>
              <a:rPr lang="en-US" sz="2800" dirty="0"/>
              <a:t>l </a:t>
            </a:r>
            <a:r>
              <a:rPr lang="en-US" sz="2800" dirty="0">
                <a:sym typeface="Wingdings" panose="05000000000000000000" pitchFamily="2" charset="2"/>
              </a:rPr>
              <a:t> length of the string</a:t>
            </a:r>
          </a:p>
          <a:p>
            <a:r>
              <a:rPr lang="en-US" sz="2800" dirty="0">
                <a:sym typeface="Wingdings" panose="05000000000000000000" pitchFamily="2" charset="2"/>
              </a:rPr>
              <a:t>g  acceleration due to gravity</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Problem</a:t>
            </a:r>
          </a:p>
        </p:txBody>
      </p:sp>
      <p:sp>
        <p:nvSpPr>
          <p:cNvPr id="3" name="Content Placeholder 2"/>
          <p:cNvSpPr>
            <a:spLocks noGrp="1"/>
          </p:cNvSpPr>
          <p:nvPr>
            <p:ph idx="1"/>
          </p:nvPr>
        </p:nvSpPr>
        <p:spPr>
          <a:xfrm>
            <a:off x="365125" y="1141413"/>
            <a:ext cx="8229600" cy="2722249"/>
          </a:xfrm>
        </p:spPr>
        <p:txBody>
          <a:bodyPr/>
          <a:lstStyle/>
          <a:p>
            <a:r>
              <a:rPr lang="en-US" sz="3200" dirty="0"/>
              <a:t>A simple pendulum has a period of 1 sec on Earth. What would be its period be on the moon (where g is 1/6 of the earth’s g)?</a:t>
            </a:r>
          </a:p>
        </p:txBody>
      </p:sp>
    </p:spTree>
    <p:extLst>
      <p:ext uri="{BB962C8B-B14F-4D97-AF65-F5344CB8AC3E}">
        <p14:creationId xmlns:p14="http://schemas.microsoft.com/office/powerpoint/2010/main" val="32935332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Equilibrium position</a:t>
            </a:r>
            <a:endParaRPr lang="en-US" dirty="0"/>
          </a:p>
        </p:txBody>
      </p:sp>
      <p:pic>
        <p:nvPicPr>
          <p:cNvPr id="10" name="Picture 9" descr="Slide 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967675"/>
            <a:ext cx="8229600" cy="1548384"/>
          </a:xfrm>
          <a:prstGeom prst="rect">
            <a:avLst/>
          </a:prstGeom>
        </p:spPr>
      </p:pic>
      <p:pic>
        <p:nvPicPr>
          <p:cNvPr id="5" name="Picture 4" descr="19_01_Table_01.jpg"/>
          <p:cNvPicPr>
            <a:picLocks noChangeAspect="1"/>
          </p:cNvPicPr>
          <p:nvPr/>
        </p:nvPicPr>
        <p:blipFill rotWithShape="1">
          <a:blip r:embed="rId3">
            <a:extLst>
              <a:ext uri="{28A0092B-C50C-407E-A947-70E740481C1C}">
                <a14:useLocalDpi xmlns:a14="http://schemas.microsoft.com/office/drawing/2010/main" val="0"/>
              </a:ext>
            </a:extLst>
          </a:blip>
          <a:srcRect l="7746" t="30100" r="56573" b="56339"/>
          <a:stretch/>
        </p:blipFill>
        <p:spPr>
          <a:xfrm>
            <a:off x="457200" y="2904296"/>
            <a:ext cx="4830602" cy="1271212"/>
          </a:xfrm>
          <a:prstGeom prst="rect">
            <a:avLst/>
          </a:prstGeom>
        </p:spPr>
      </p:pic>
      <p:pic>
        <p:nvPicPr>
          <p:cNvPr id="6" name="Picture 5" descr="19_01_Table_01.jpg"/>
          <p:cNvPicPr>
            <a:picLocks noChangeAspect="1"/>
          </p:cNvPicPr>
          <p:nvPr/>
        </p:nvPicPr>
        <p:blipFill rotWithShape="1">
          <a:blip r:embed="rId3">
            <a:extLst>
              <a:ext uri="{28A0092B-C50C-407E-A947-70E740481C1C}">
                <a14:useLocalDpi xmlns:a14="http://schemas.microsoft.com/office/drawing/2010/main" val="0"/>
              </a:ext>
            </a:extLst>
          </a:blip>
          <a:srcRect l="75352" t="22189" r="2739" b="42327"/>
          <a:stretch/>
        </p:blipFill>
        <p:spPr>
          <a:xfrm>
            <a:off x="5872765" y="2962250"/>
            <a:ext cx="2936383" cy="3292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Restoring force </a:t>
            </a:r>
            <a:endParaRPr lang="en-US" dirty="0"/>
          </a:p>
        </p:txBody>
      </p:sp>
      <p:pic>
        <p:nvPicPr>
          <p:cNvPr id="10" name="Picture 9" descr="Slide 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896666"/>
            <a:ext cx="8229600" cy="1517904"/>
          </a:xfrm>
          <a:prstGeom prst="rect">
            <a:avLst/>
          </a:prstGeom>
        </p:spPr>
      </p:pic>
      <p:pic>
        <p:nvPicPr>
          <p:cNvPr id="5" name="Picture 4" descr="19_01_Table_01.jpg"/>
          <p:cNvPicPr>
            <a:picLocks noChangeAspect="1"/>
          </p:cNvPicPr>
          <p:nvPr/>
        </p:nvPicPr>
        <p:blipFill rotWithShape="1">
          <a:blip r:embed="rId3">
            <a:extLst>
              <a:ext uri="{28A0092B-C50C-407E-A947-70E740481C1C}">
                <a14:useLocalDpi xmlns:a14="http://schemas.microsoft.com/office/drawing/2010/main" val="0"/>
              </a:ext>
            </a:extLst>
          </a:blip>
          <a:srcRect l="7072" t="68535" r="54713" b="16391"/>
          <a:stretch/>
        </p:blipFill>
        <p:spPr>
          <a:xfrm>
            <a:off x="457200" y="2737500"/>
            <a:ext cx="4738255" cy="1294147"/>
          </a:xfrm>
          <a:prstGeom prst="rect">
            <a:avLst/>
          </a:prstGeom>
        </p:spPr>
      </p:pic>
      <p:pic>
        <p:nvPicPr>
          <p:cNvPr id="6" name="Picture 5" descr="19_01_Table_01.jpg"/>
          <p:cNvPicPr>
            <a:picLocks noChangeAspect="1"/>
          </p:cNvPicPr>
          <p:nvPr/>
        </p:nvPicPr>
        <p:blipFill rotWithShape="1">
          <a:blip r:embed="rId3">
            <a:extLst>
              <a:ext uri="{28A0092B-C50C-407E-A947-70E740481C1C}">
                <a14:useLocalDpi xmlns:a14="http://schemas.microsoft.com/office/drawing/2010/main" val="0"/>
              </a:ext>
            </a:extLst>
          </a:blip>
          <a:srcRect l="75793" t="61823" r="2530" b="4449"/>
          <a:stretch/>
        </p:blipFill>
        <p:spPr>
          <a:xfrm>
            <a:off x="5486400" y="2731797"/>
            <a:ext cx="3352800" cy="361203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Amplitude</a:t>
            </a:r>
            <a:endParaRPr lang="en-US" dirty="0"/>
          </a:p>
        </p:txBody>
      </p:sp>
      <p:pic>
        <p:nvPicPr>
          <p:cNvPr id="10" name="Picture 9" descr="19_02_Figure.jpg"/>
          <p:cNvPicPr>
            <a:picLocks noChangeAspect="1"/>
          </p:cNvPicPr>
          <p:nvPr/>
        </p:nvPicPr>
        <p:blipFill rotWithShape="1">
          <a:blip r:embed="rId2">
            <a:extLst>
              <a:ext uri="{28A0092B-C50C-407E-A947-70E740481C1C}">
                <a14:useLocalDpi xmlns:a14="http://schemas.microsoft.com/office/drawing/2010/main" val="0"/>
              </a:ext>
            </a:extLst>
          </a:blip>
          <a:srcRect b="6179"/>
          <a:stretch/>
        </p:blipFill>
        <p:spPr>
          <a:xfrm>
            <a:off x="457200" y="3330917"/>
            <a:ext cx="8229600" cy="2506216"/>
          </a:xfrm>
          <a:prstGeom prst="rect">
            <a:avLst/>
          </a:prstGeom>
        </p:spPr>
      </p:pic>
      <p:pic>
        <p:nvPicPr>
          <p:cNvPr id="11" name="Picture 10" descr="Slide 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312" y="889220"/>
            <a:ext cx="8895669" cy="9949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Period</a:t>
            </a:r>
            <a:endParaRPr lang="en-US" dirty="0"/>
          </a:p>
        </p:txBody>
      </p:sp>
      <p:pic>
        <p:nvPicPr>
          <p:cNvPr id="10" name="Picture 9" descr="Slide 1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880713"/>
            <a:ext cx="8229600" cy="1810512"/>
          </a:xfrm>
          <a:prstGeom prst="rect">
            <a:avLst/>
          </a:prstGeom>
        </p:spPr>
      </p:pic>
      <mc:AlternateContent xmlns:mc="http://schemas.openxmlformats.org/markup-compatibility/2006" xmlns:a14="http://schemas.microsoft.com/office/drawing/2010/main">
        <mc:Choice Requires="a14">
          <p:sp>
            <p:nvSpPr>
              <p:cNvPr id="4" name="TextBox 3"/>
              <p:cNvSpPr txBox="1"/>
              <p:nvPr/>
            </p:nvSpPr>
            <p:spPr>
              <a:xfrm>
                <a:off x="457200" y="3269673"/>
                <a:ext cx="8229600" cy="106811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3200" b="0" i="1" smtClean="0">
                          <a:latin typeface="Cambria Math" panose="02040503050406030204" pitchFamily="18" charset="0"/>
                        </a:rPr>
                        <m:t>𝑇</m:t>
                      </m:r>
                      <m:r>
                        <a:rPr lang="en-US" sz="3200" b="0" i="1" smtClean="0">
                          <a:latin typeface="Cambria Math" panose="02040503050406030204" pitchFamily="18" charset="0"/>
                        </a:rPr>
                        <m:t>= </m:t>
                      </m:r>
                      <m:f>
                        <m:fPr>
                          <m:ctrlPr>
                            <a:rPr lang="en-US" sz="3200" b="0" i="1" smtClean="0">
                              <a:latin typeface="Cambria Math" panose="02040503050406030204" pitchFamily="18" charset="0"/>
                            </a:rPr>
                          </m:ctrlPr>
                        </m:fPr>
                        <m:num>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𝑡</m:t>
                              </m:r>
                            </m:e>
                            <m:sub>
                              <m:r>
                                <a:rPr lang="en-US" sz="3200" b="0" i="1" smtClean="0">
                                  <a:latin typeface="Cambria Math" panose="02040503050406030204" pitchFamily="18" charset="0"/>
                                </a:rPr>
                                <m:t>𝑡𝑜𝑡𝑎𝑙</m:t>
                              </m:r>
                            </m:sub>
                          </m:sSub>
                        </m:num>
                        <m:den>
                          <m:r>
                            <a:rPr lang="en-US" sz="3200" b="0" i="1" smtClean="0">
                              <a:latin typeface="Cambria Math" panose="02040503050406030204" pitchFamily="18" charset="0"/>
                            </a:rPr>
                            <m:t># </m:t>
                          </m:r>
                          <m:r>
                            <a:rPr lang="en-US" sz="3200" b="0" i="1" smtClean="0">
                              <a:latin typeface="Cambria Math" panose="02040503050406030204" pitchFamily="18" charset="0"/>
                            </a:rPr>
                            <m:t>𝑜𝑓</m:t>
                          </m:r>
                          <m:r>
                            <a:rPr lang="en-US" sz="3200" b="0" i="1" smtClean="0">
                              <a:latin typeface="Cambria Math" panose="02040503050406030204" pitchFamily="18" charset="0"/>
                            </a:rPr>
                            <m:t> </m:t>
                          </m:r>
                          <m:r>
                            <a:rPr lang="en-US" sz="3200" b="0" i="1" smtClean="0">
                              <a:latin typeface="Cambria Math" panose="02040503050406030204" pitchFamily="18" charset="0"/>
                            </a:rPr>
                            <m:t>𝑜𝑠𝑐𝑖𝑙𝑙𝑎𝑡𝑖𝑜𝑛𝑠</m:t>
                          </m:r>
                        </m:den>
                      </m:f>
                    </m:oMath>
                  </m:oMathPara>
                </a14:m>
                <a:endParaRPr lang="en-US" sz="3200" dirty="0"/>
              </a:p>
            </p:txBody>
          </p:sp>
        </mc:Choice>
        <mc:Fallback xmlns="">
          <p:sp>
            <p:nvSpPr>
              <p:cNvPr id="4" name="TextBox 3"/>
              <p:cNvSpPr txBox="1">
                <a:spLocks noRot="1" noChangeAspect="1" noMove="1" noResize="1" noEditPoints="1" noAdjustHandles="1" noChangeArrowheads="1" noChangeShapeType="1" noTextEdit="1"/>
              </p:cNvSpPr>
              <p:nvPr/>
            </p:nvSpPr>
            <p:spPr>
              <a:xfrm>
                <a:off x="457200" y="3269673"/>
                <a:ext cx="8229600" cy="1068113"/>
              </a:xfrm>
              <a:prstGeom prst="rect">
                <a:avLst/>
              </a:prstGeom>
              <a:blipFill rotWithShape="0">
                <a:blip r:embed="rId3"/>
                <a:stretch>
                  <a:fillRect/>
                </a:stretch>
              </a:blipFill>
            </p:spPr>
            <p:txBody>
              <a:bodyPr/>
              <a:lstStyle/>
              <a:p>
                <a:r>
                  <a:rPr lang="en-US">
                    <a:noFill/>
                  </a:rPr>
                  <a:t> </a:t>
                </a:r>
              </a:p>
            </p:txBody>
          </p:sp>
        </mc:Fallback>
      </mc:AlternateContent>
      <p:cxnSp>
        <p:nvCxnSpPr>
          <p:cNvPr id="6" name="Straight Connector 5"/>
          <p:cNvCxnSpPr/>
          <p:nvPr/>
        </p:nvCxnSpPr>
        <p:spPr bwMode="auto">
          <a:xfrm>
            <a:off x="5264727" y="1343891"/>
            <a:ext cx="3200400"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 name="Straight Connector 10"/>
          <p:cNvCxnSpPr/>
          <p:nvPr/>
        </p:nvCxnSpPr>
        <p:spPr bwMode="auto">
          <a:xfrm>
            <a:off x="678872" y="1662545"/>
            <a:ext cx="3048001"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mc:AlternateContent xmlns:mc="http://schemas.openxmlformats.org/markup-compatibility/2006" xmlns:a14="http://schemas.microsoft.com/office/drawing/2010/main">
        <mc:Choice Requires="a14">
          <p:sp>
            <p:nvSpPr>
              <p:cNvPr id="9" name="TextBox 8"/>
              <p:cNvSpPr txBox="1"/>
              <p:nvPr/>
            </p:nvSpPr>
            <p:spPr>
              <a:xfrm>
                <a:off x="235527" y="4916234"/>
                <a:ext cx="8229600" cy="109446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𝑇</m:t>
                          </m:r>
                        </m:e>
                        <m:sub>
                          <m:r>
                            <a:rPr lang="en-US" sz="3200" b="0" i="1" smtClean="0">
                              <a:latin typeface="Cambria Math" panose="02040503050406030204" pitchFamily="18" charset="0"/>
                            </a:rPr>
                            <m:t>𝑠𝑝𝑟𝑖𝑛𝑔</m:t>
                          </m:r>
                        </m:sub>
                      </m:sSub>
                      <m:r>
                        <a:rPr lang="en-US" sz="3200" b="0" i="1" smtClean="0">
                          <a:latin typeface="Cambria Math" panose="02040503050406030204" pitchFamily="18" charset="0"/>
                        </a:rPr>
                        <m:t>=2</m:t>
                      </m:r>
                      <m:r>
                        <a:rPr lang="en-US" sz="3200" b="0" i="1" smtClean="0">
                          <a:latin typeface="Cambria Math" panose="02040503050406030204" pitchFamily="18" charset="0"/>
                          <a:ea typeface="Cambria Math" panose="02040503050406030204" pitchFamily="18" charset="0"/>
                        </a:rPr>
                        <m:t>𝜋</m:t>
                      </m:r>
                      <m:rad>
                        <m:radPr>
                          <m:degHide m:val="on"/>
                          <m:ctrlPr>
                            <a:rPr lang="en-US" sz="3200" b="0" i="1" smtClean="0">
                              <a:latin typeface="Cambria Math" panose="02040503050406030204" pitchFamily="18" charset="0"/>
                              <a:ea typeface="Cambria Math" panose="02040503050406030204" pitchFamily="18" charset="0"/>
                            </a:rPr>
                          </m:ctrlPr>
                        </m:radPr>
                        <m:deg/>
                        <m:e>
                          <m:f>
                            <m:fPr>
                              <m:ctrlPr>
                                <a:rPr lang="en-US" sz="3200" b="0" i="1" smtClean="0">
                                  <a:latin typeface="Cambria Math" panose="02040503050406030204" pitchFamily="18" charset="0"/>
                                  <a:ea typeface="Cambria Math" panose="02040503050406030204" pitchFamily="18" charset="0"/>
                                </a:rPr>
                              </m:ctrlPr>
                            </m:fPr>
                            <m:num>
                              <m:r>
                                <a:rPr lang="en-US" sz="3200" b="0" i="1" smtClean="0">
                                  <a:latin typeface="Cambria Math" panose="02040503050406030204" pitchFamily="18" charset="0"/>
                                  <a:ea typeface="Cambria Math" panose="02040503050406030204" pitchFamily="18" charset="0"/>
                                </a:rPr>
                                <m:t>𝑚</m:t>
                              </m:r>
                            </m:num>
                            <m:den>
                              <m:r>
                                <a:rPr lang="en-US" sz="3200" b="0" i="1" smtClean="0">
                                  <a:latin typeface="Cambria Math" panose="02040503050406030204" pitchFamily="18" charset="0"/>
                                  <a:ea typeface="Cambria Math" panose="02040503050406030204" pitchFamily="18" charset="0"/>
                                </a:rPr>
                                <m:t>𝑘</m:t>
                              </m:r>
                            </m:den>
                          </m:f>
                        </m:e>
                      </m:rad>
                    </m:oMath>
                  </m:oMathPara>
                </a14:m>
                <a:endParaRPr lang="en-US" sz="3200" dirty="0"/>
              </a:p>
            </p:txBody>
          </p:sp>
        </mc:Choice>
        <mc:Fallback xmlns="">
          <p:sp>
            <p:nvSpPr>
              <p:cNvPr id="9" name="TextBox 8"/>
              <p:cNvSpPr txBox="1">
                <a:spLocks noRot="1" noChangeAspect="1" noMove="1" noResize="1" noEditPoints="1" noAdjustHandles="1" noChangeArrowheads="1" noChangeShapeType="1" noTextEdit="1"/>
              </p:cNvSpPr>
              <p:nvPr/>
            </p:nvSpPr>
            <p:spPr>
              <a:xfrm>
                <a:off x="235527" y="4916234"/>
                <a:ext cx="8229600" cy="1094467"/>
              </a:xfrm>
              <a:prstGeom prst="rect">
                <a:avLst/>
              </a:prstGeom>
              <a:blipFill rotWithShape="0">
                <a:blip r:embed="rId4"/>
                <a:stretch>
                  <a:fillRect/>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Frequency</a:t>
            </a:r>
            <a:endParaRPr lang="en-US" dirty="0"/>
          </a:p>
        </p:txBody>
      </p:sp>
      <p:pic>
        <p:nvPicPr>
          <p:cNvPr id="10" name="Picture 9" descr="Slide 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870065"/>
            <a:ext cx="8229600" cy="2042160"/>
          </a:xfrm>
          <a:prstGeom prst="rect">
            <a:avLst/>
          </a:prstGeom>
        </p:spPr>
      </p:pic>
      <mc:AlternateContent xmlns:mc="http://schemas.openxmlformats.org/markup-compatibility/2006" xmlns:a14="http://schemas.microsoft.com/office/drawing/2010/main">
        <mc:Choice Requires="a14">
          <p:sp>
            <p:nvSpPr>
              <p:cNvPr id="5" name="TextBox 4"/>
              <p:cNvSpPr txBox="1"/>
              <p:nvPr/>
            </p:nvSpPr>
            <p:spPr>
              <a:xfrm>
                <a:off x="457200" y="3269673"/>
                <a:ext cx="8229600" cy="114627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3200" b="0" i="1" smtClean="0">
                          <a:latin typeface="Cambria Math" panose="02040503050406030204" pitchFamily="18" charset="0"/>
                        </a:rPr>
                        <m:t>𝑓</m:t>
                      </m:r>
                      <m:r>
                        <a:rPr lang="en-US" sz="3200" b="0" i="1" smtClean="0">
                          <a:latin typeface="Cambria Math" panose="02040503050406030204" pitchFamily="18" charset="0"/>
                        </a:rPr>
                        <m:t>= </m:t>
                      </m:r>
                      <m:f>
                        <m:fPr>
                          <m:ctrlPr>
                            <a:rPr lang="en-US" sz="3200" b="0" i="1" smtClean="0">
                              <a:latin typeface="Cambria Math" panose="02040503050406030204" pitchFamily="18" charset="0"/>
                            </a:rPr>
                          </m:ctrlPr>
                        </m:fPr>
                        <m:num>
                          <m:r>
                            <a:rPr lang="en-US" sz="3200" i="1">
                              <a:latin typeface="Cambria Math" panose="02040503050406030204" pitchFamily="18" charset="0"/>
                            </a:rPr>
                            <m:t># </m:t>
                          </m:r>
                          <m:r>
                            <a:rPr lang="en-US" sz="3200" i="1">
                              <a:latin typeface="Cambria Math" panose="02040503050406030204" pitchFamily="18" charset="0"/>
                            </a:rPr>
                            <m:t>𝑜𝑓</m:t>
                          </m:r>
                          <m:r>
                            <a:rPr lang="en-US" sz="3200" i="1">
                              <a:latin typeface="Cambria Math" panose="02040503050406030204" pitchFamily="18" charset="0"/>
                            </a:rPr>
                            <m:t> </m:t>
                          </m:r>
                          <m:r>
                            <a:rPr lang="en-US" sz="3200" i="1">
                              <a:latin typeface="Cambria Math" panose="02040503050406030204" pitchFamily="18" charset="0"/>
                            </a:rPr>
                            <m:t>𝑜𝑠𝑐𝑖𝑙𝑙𝑎𝑡𝑖𝑜𝑛𝑠</m:t>
                          </m:r>
                        </m:num>
                        <m:den>
                          <m:sSub>
                            <m:sSubPr>
                              <m:ctrlPr>
                                <a:rPr lang="en-US" sz="3200" i="1">
                                  <a:latin typeface="Cambria Math" panose="02040503050406030204" pitchFamily="18" charset="0"/>
                                </a:rPr>
                              </m:ctrlPr>
                            </m:sSubPr>
                            <m:e>
                              <m:r>
                                <a:rPr lang="en-US" sz="3200" i="1">
                                  <a:latin typeface="Cambria Math" panose="02040503050406030204" pitchFamily="18" charset="0"/>
                                </a:rPr>
                                <m:t>𝑡</m:t>
                              </m:r>
                            </m:e>
                            <m:sub>
                              <m:r>
                                <a:rPr lang="en-US" sz="3200" i="1">
                                  <a:latin typeface="Cambria Math" panose="02040503050406030204" pitchFamily="18" charset="0"/>
                                </a:rPr>
                                <m:t>𝑡𝑜𝑡𝑎𝑙</m:t>
                              </m:r>
                            </m:sub>
                          </m:sSub>
                        </m:den>
                      </m:f>
                    </m:oMath>
                  </m:oMathPara>
                </a14:m>
                <a:endParaRPr lang="en-US" sz="3200" dirty="0"/>
              </a:p>
            </p:txBody>
          </p:sp>
        </mc:Choice>
        <mc:Fallback xmlns="">
          <p:sp>
            <p:nvSpPr>
              <p:cNvPr id="5" name="TextBox 4"/>
              <p:cNvSpPr txBox="1">
                <a:spLocks noRot="1" noChangeAspect="1" noMove="1" noResize="1" noEditPoints="1" noAdjustHandles="1" noChangeArrowheads="1" noChangeShapeType="1" noTextEdit="1"/>
              </p:cNvSpPr>
              <p:nvPr/>
            </p:nvSpPr>
            <p:spPr>
              <a:xfrm>
                <a:off x="457200" y="3269673"/>
                <a:ext cx="8229600" cy="1146276"/>
              </a:xfrm>
              <a:prstGeom prst="rect">
                <a:avLst/>
              </a:prstGeom>
              <a:blipFill rotWithShape="0">
                <a:blip r:embed="rId3"/>
                <a:stretch>
                  <a:fillRect/>
                </a:stretch>
              </a:blipFill>
            </p:spPr>
            <p:txBody>
              <a:bodyPr/>
              <a:lstStyle/>
              <a:p>
                <a:r>
                  <a:rPr lang="en-US">
                    <a:noFill/>
                  </a:rPr>
                  <a:t> </a:t>
                </a:r>
              </a:p>
            </p:txBody>
          </p:sp>
        </mc:Fallback>
      </mc:AlternateContent>
      <p:cxnSp>
        <p:nvCxnSpPr>
          <p:cNvPr id="6" name="Straight Connector 5"/>
          <p:cNvCxnSpPr/>
          <p:nvPr/>
        </p:nvCxnSpPr>
        <p:spPr bwMode="auto">
          <a:xfrm flipV="1">
            <a:off x="6068291" y="1260764"/>
            <a:ext cx="2369127" cy="13855"/>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9" name="Straight Connector 8"/>
          <p:cNvCxnSpPr/>
          <p:nvPr/>
        </p:nvCxnSpPr>
        <p:spPr bwMode="auto">
          <a:xfrm flipV="1">
            <a:off x="651163" y="1579418"/>
            <a:ext cx="3990110" cy="1"/>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7" name="Oval 6"/>
          <p:cNvSpPr/>
          <p:nvPr/>
        </p:nvSpPr>
        <p:spPr bwMode="auto">
          <a:xfrm>
            <a:off x="4031673" y="1731817"/>
            <a:ext cx="1260763" cy="706582"/>
          </a:xfrm>
          <a:prstGeom prst="ellipse">
            <a:avLst/>
          </a:prstGeom>
          <a:noFill/>
          <a:ln w="38100" cap="flat" cmpd="sng" algn="ctr">
            <a:solidFill>
              <a:srgbClr val="00206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endParaRPr>
          </a:p>
        </p:txBody>
      </p:sp>
      <mc:AlternateContent xmlns:mc="http://schemas.openxmlformats.org/markup-compatibility/2006" xmlns:a14="http://schemas.microsoft.com/office/drawing/2010/main">
        <mc:Choice Requires="a14">
          <p:sp>
            <p:nvSpPr>
              <p:cNvPr id="11" name="TextBox 10"/>
              <p:cNvSpPr txBox="1"/>
              <p:nvPr/>
            </p:nvSpPr>
            <p:spPr>
              <a:xfrm>
                <a:off x="235527" y="4916234"/>
                <a:ext cx="8229600" cy="154734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𝑓</m:t>
                          </m:r>
                        </m:e>
                        <m:sub>
                          <m:r>
                            <a:rPr lang="en-US" sz="3200" b="0" i="1" smtClean="0">
                              <a:latin typeface="Cambria Math" panose="02040503050406030204" pitchFamily="18" charset="0"/>
                            </a:rPr>
                            <m:t>𝑠𝑝𝑟𝑖𝑛𝑔</m:t>
                          </m:r>
                        </m:sub>
                      </m:sSub>
                      <m:r>
                        <a:rPr lang="en-US" sz="3200" b="0" i="1" smtClean="0">
                          <a:latin typeface="Cambria Math" panose="02040503050406030204" pitchFamily="18" charset="0"/>
                        </a:rPr>
                        <m:t>=</m:t>
                      </m:r>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1</m:t>
                          </m:r>
                        </m:num>
                        <m:den>
                          <m:r>
                            <a:rPr lang="en-US" sz="3200" b="0" i="1" smtClean="0">
                              <a:latin typeface="Cambria Math" panose="02040503050406030204" pitchFamily="18" charset="0"/>
                            </a:rPr>
                            <m:t>2</m:t>
                          </m:r>
                          <m:r>
                            <a:rPr lang="en-US" sz="3200" b="0" i="1" smtClean="0">
                              <a:latin typeface="Cambria Math" panose="02040503050406030204" pitchFamily="18" charset="0"/>
                              <a:ea typeface="Cambria Math" panose="02040503050406030204" pitchFamily="18" charset="0"/>
                            </a:rPr>
                            <m:t>𝜋</m:t>
                          </m:r>
                        </m:den>
                      </m:f>
                      <m:rad>
                        <m:radPr>
                          <m:degHide m:val="on"/>
                          <m:ctrlPr>
                            <a:rPr lang="en-US" sz="3200" b="0" i="1" smtClean="0">
                              <a:latin typeface="Cambria Math" panose="02040503050406030204" pitchFamily="18" charset="0"/>
                              <a:ea typeface="Cambria Math" panose="02040503050406030204" pitchFamily="18" charset="0"/>
                            </a:rPr>
                          </m:ctrlPr>
                        </m:radPr>
                        <m:deg/>
                        <m:e>
                          <m:f>
                            <m:fPr>
                              <m:ctrlPr>
                                <a:rPr lang="en-US" sz="3200" b="0" i="1" smtClean="0">
                                  <a:latin typeface="Cambria Math" panose="02040503050406030204" pitchFamily="18" charset="0"/>
                                  <a:ea typeface="Cambria Math" panose="02040503050406030204" pitchFamily="18" charset="0"/>
                                </a:rPr>
                              </m:ctrlPr>
                            </m:fPr>
                            <m:num>
                              <m:r>
                                <a:rPr lang="en-US" sz="3200" b="0" i="1" smtClean="0">
                                  <a:latin typeface="Cambria Math" panose="02040503050406030204" pitchFamily="18" charset="0"/>
                                  <a:ea typeface="Cambria Math" panose="02040503050406030204" pitchFamily="18" charset="0"/>
                                </a:rPr>
                                <m:t>𝑘</m:t>
                              </m:r>
                            </m:num>
                            <m:den>
                              <m:r>
                                <a:rPr lang="en-US" sz="3200" b="0" i="1" smtClean="0">
                                  <a:latin typeface="Cambria Math" panose="02040503050406030204" pitchFamily="18" charset="0"/>
                                  <a:ea typeface="Cambria Math" panose="02040503050406030204" pitchFamily="18" charset="0"/>
                                </a:rPr>
                                <m:t>𝑚</m:t>
                              </m:r>
                            </m:den>
                          </m:f>
                        </m:e>
                      </m:rad>
                    </m:oMath>
                  </m:oMathPara>
                </a14:m>
                <a:endParaRPr lang="en-US" sz="3200" dirty="0"/>
              </a:p>
            </p:txBody>
          </p:sp>
        </mc:Choice>
        <mc:Fallback xmlns="">
          <p:sp>
            <p:nvSpPr>
              <p:cNvPr id="11" name="TextBox 10"/>
              <p:cNvSpPr txBox="1">
                <a:spLocks noRot="1" noChangeAspect="1" noMove="1" noResize="1" noEditPoints="1" noAdjustHandles="1" noChangeArrowheads="1" noChangeShapeType="1" noTextEdit="1"/>
              </p:cNvSpPr>
              <p:nvPr/>
            </p:nvSpPr>
            <p:spPr>
              <a:xfrm>
                <a:off x="235527" y="4916234"/>
                <a:ext cx="8229600" cy="1547347"/>
              </a:xfrm>
              <a:prstGeom prst="rect">
                <a:avLst/>
              </a:prstGeom>
              <a:blipFill rotWithShape="0">
                <a:blip r:embed="rId4"/>
                <a:stretch>
                  <a:fillRect/>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12501" y="115669"/>
            <a:ext cx="8229600" cy="646331"/>
          </a:xfrm>
        </p:spPr>
        <p:txBody>
          <a:bodyPr/>
          <a:lstStyle/>
          <a:p>
            <a:pPr eaLnBrk="1" hangingPunct="1"/>
            <a:r>
              <a:rPr lang="en-US" altLang="en-US" sz="3600" dirty="0"/>
              <a:t>Sample Problem</a:t>
            </a:r>
          </a:p>
        </p:txBody>
      </p:sp>
      <p:sp>
        <p:nvSpPr>
          <p:cNvPr id="7171" name="Rectangle 3"/>
          <p:cNvSpPr>
            <a:spLocks noGrp="1" noChangeArrowheads="1"/>
          </p:cNvSpPr>
          <p:nvPr>
            <p:ph type="body" sz="half" idx="1"/>
          </p:nvPr>
        </p:nvSpPr>
        <p:spPr>
          <a:xfrm>
            <a:off x="406758" y="1558344"/>
            <a:ext cx="8458200" cy="1447800"/>
          </a:xfrm>
        </p:spPr>
        <p:txBody>
          <a:bodyPr/>
          <a:lstStyle/>
          <a:p>
            <a:pPr eaLnBrk="1" hangingPunct="1">
              <a:buFont typeface="Wingdings" panose="05000000000000000000" pitchFamily="2" charset="2"/>
              <a:buNone/>
            </a:pPr>
            <a:r>
              <a:rPr lang="en-US" altLang="en-US" dirty="0"/>
              <a:t>(p.729 #22) A spring with a cart at its end vibrates at frequency 6.0 Hz. (a) Determine the period of vibration. (b) Determine the frequency if the cart’s mass is doubled while the spring constant remains unchanged, and (c) the frequency if the spring constant doubles while the cart’s mass remains the same.</a:t>
            </a:r>
          </a:p>
        </p:txBody>
      </p:sp>
    </p:spTree>
    <p:extLst>
      <p:ext uri="{BB962C8B-B14F-4D97-AF65-F5344CB8AC3E}">
        <p14:creationId xmlns:p14="http://schemas.microsoft.com/office/powerpoint/2010/main" val="26640044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dirty="0"/>
              <a:t>RECALL: Hooke’s Law</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487205" y="1181285"/>
                <a:ext cx="3560390" cy="2167222"/>
              </a:xfrm>
            </p:spPr>
            <p:txBody>
              <a:bodyPr>
                <a:normAutofit/>
              </a:bodyPr>
              <a:lstStyle/>
              <a:p>
                <a:pPr marL="0" indent="0">
                  <a:buNone/>
                </a:pPr>
                <a14:m>
                  <m:oMathPara xmlns:m="http://schemas.openxmlformats.org/officeDocument/2006/math">
                    <m:oMathParaPr>
                      <m:jc m:val="centerGroup"/>
                    </m:oMathParaPr>
                    <m:oMath xmlns:m="http://schemas.openxmlformats.org/officeDocument/2006/math">
                      <m:sSub>
                        <m:sSubPr>
                          <m:ctrlPr>
                            <a:rPr lang="en-US" sz="4050" i="1" dirty="0" smtClean="0">
                              <a:latin typeface="Cambria Math" panose="02040503050406030204" pitchFamily="18" charset="0"/>
                            </a:rPr>
                          </m:ctrlPr>
                        </m:sSubPr>
                        <m:e>
                          <m:r>
                            <a:rPr lang="en-US" sz="4050" i="1" dirty="0">
                              <a:latin typeface="Cambria Math" panose="02040503050406030204" pitchFamily="18" charset="0"/>
                            </a:rPr>
                            <m:t>𝐹</m:t>
                          </m:r>
                        </m:e>
                        <m:sub>
                          <m:r>
                            <a:rPr lang="en-US" sz="4050" i="1" dirty="0">
                              <a:latin typeface="Cambria Math" panose="02040503050406030204" pitchFamily="18" charset="0"/>
                            </a:rPr>
                            <m:t>𝑔</m:t>
                          </m:r>
                        </m:sub>
                      </m:sSub>
                      <m:r>
                        <a:rPr lang="en-US" sz="4050" i="1" dirty="0">
                          <a:latin typeface="Cambria Math"/>
                        </a:rPr>
                        <m:t> </m:t>
                      </m:r>
                      <m:r>
                        <a:rPr lang="en-US" sz="4050" i="1" dirty="0">
                          <a:latin typeface="Cambria Math"/>
                          <a:ea typeface="Cambria Math"/>
                        </a:rPr>
                        <m:t>𝛼</m:t>
                      </m:r>
                      <m:r>
                        <a:rPr lang="en-US" sz="4050" i="1" dirty="0">
                          <a:latin typeface="Cambria Math"/>
                          <a:ea typeface="Cambria Math"/>
                        </a:rPr>
                        <m:t> ∆</m:t>
                      </m:r>
                      <m:r>
                        <a:rPr lang="en-US" sz="4050" i="1" dirty="0">
                          <a:latin typeface="Cambria Math"/>
                          <a:ea typeface="Cambria Math"/>
                        </a:rPr>
                        <m:t>𝑦</m:t>
                      </m:r>
                    </m:oMath>
                  </m:oMathPara>
                </a14:m>
                <a:endParaRPr lang="en-US" sz="4050" dirty="0">
                  <a:ea typeface="Cambria Math"/>
                </a:endParaRPr>
              </a:p>
              <a:p>
                <a:pPr marL="0" indent="0">
                  <a:buNone/>
                </a:pPr>
                <a:endParaRPr lang="en-US" sz="2400" dirty="0"/>
              </a:p>
              <a:p>
                <a:pPr marL="0" indent="0">
                  <a:buNone/>
                </a:pPr>
                <a14:m>
                  <m:oMathPara xmlns:m="http://schemas.openxmlformats.org/officeDocument/2006/math">
                    <m:oMathParaPr>
                      <m:jc m:val="centerGroup"/>
                    </m:oMathParaPr>
                    <m:oMath xmlns:m="http://schemas.openxmlformats.org/officeDocument/2006/math">
                      <m:sSub>
                        <m:sSubPr>
                          <m:ctrlPr>
                            <a:rPr lang="en-US" sz="4500" b="1" i="1">
                              <a:solidFill>
                                <a:srgbClr val="FF0000"/>
                              </a:solidFill>
                              <a:latin typeface="Cambria Math" panose="02040503050406030204" pitchFamily="18" charset="0"/>
                            </a:rPr>
                          </m:ctrlPr>
                        </m:sSubPr>
                        <m:e>
                          <m:r>
                            <a:rPr lang="en-US" sz="4500" b="1" i="1">
                              <a:solidFill>
                                <a:srgbClr val="FF0000"/>
                              </a:solidFill>
                              <a:latin typeface="Cambria Math" panose="02040503050406030204" pitchFamily="18" charset="0"/>
                            </a:rPr>
                            <m:t>𝑭</m:t>
                          </m:r>
                        </m:e>
                        <m:sub>
                          <m:r>
                            <a:rPr lang="en-US" sz="4500" b="1" i="1">
                              <a:solidFill>
                                <a:srgbClr val="FF0000"/>
                              </a:solidFill>
                              <a:latin typeface="Cambria Math" panose="02040503050406030204" pitchFamily="18" charset="0"/>
                            </a:rPr>
                            <m:t>𝒈</m:t>
                          </m:r>
                        </m:sub>
                      </m:sSub>
                      <m:r>
                        <a:rPr lang="en-US" sz="4500" b="1" i="1">
                          <a:solidFill>
                            <a:srgbClr val="FF0000"/>
                          </a:solidFill>
                          <a:latin typeface="Cambria Math"/>
                        </a:rPr>
                        <m:t>=</m:t>
                      </m:r>
                      <m:r>
                        <a:rPr lang="en-US" sz="4500" b="1" i="1">
                          <a:solidFill>
                            <a:srgbClr val="FF0000"/>
                          </a:solidFill>
                          <a:latin typeface="Cambria Math"/>
                        </a:rPr>
                        <m:t>𝒌</m:t>
                      </m:r>
                      <m:r>
                        <a:rPr lang="en-US" sz="4500" b="1" i="1">
                          <a:solidFill>
                            <a:srgbClr val="FF0000"/>
                          </a:solidFill>
                          <a:latin typeface="Cambria Math"/>
                          <a:ea typeface="Cambria Math"/>
                        </a:rPr>
                        <m:t>∆</m:t>
                      </m:r>
                      <m:r>
                        <a:rPr lang="en-US" sz="4500" b="1" i="1">
                          <a:solidFill>
                            <a:srgbClr val="FF0000"/>
                          </a:solidFill>
                          <a:latin typeface="Cambria Math"/>
                          <a:ea typeface="Cambria Math"/>
                        </a:rPr>
                        <m:t>𝒚</m:t>
                      </m:r>
                    </m:oMath>
                  </m:oMathPara>
                </a14:m>
                <a:endParaRPr lang="en-US" sz="4500" b="1" dirty="0">
                  <a:solidFill>
                    <a:srgbClr val="FF0000"/>
                  </a:solidFill>
                  <a:ea typeface="Cambria Math"/>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487205" y="1181285"/>
                <a:ext cx="3560390" cy="2167222"/>
              </a:xfrm>
              <a:blipFill rotWithShape="0">
                <a:blip r:embed="rId2"/>
                <a:stretch>
                  <a:fillRect/>
                </a:stretch>
              </a:blipFill>
            </p:spPr>
            <p:txBody>
              <a:bodyPr/>
              <a:lstStyle/>
              <a:p>
                <a:r>
                  <a:rPr lang="en-US">
                    <a:noFill/>
                  </a:rPr>
                  <a:t> </a:t>
                </a:r>
              </a:p>
            </p:txBody>
          </p:sp>
        </mc:Fallback>
      </mc:AlternateContent>
      <p:pic>
        <p:nvPicPr>
          <p:cNvPr id="3074" name="Picture 2" descr="http://www.schoolphysics.co.uk/age11-14/Matter/text/Stretching_things/images/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93" y="1095290"/>
            <a:ext cx="5492852" cy="3463831"/>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bwMode="auto">
          <a:xfrm>
            <a:off x="4803819" y="4146997"/>
            <a:ext cx="450761" cy="326128"/>
          </a:xfrm>
          <a:prstGeom prst="ellipse">
            <a:avLst/>
          </a:prstGeom>
          <a:solidFill>
            <a:srgbClr val="0B570C"/>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endParaRPr>
          </a:p>
        </p:txBody>
      </p:sp>
      <p:cxnSp>
        <p:nvCxnSpPr>
          <p:cNvPr id="6" name="Straight Arrow Connector 5"/>
          <p:cNvCxnSpPr>
            <a:stCxn id="4" idx="4"/>
          </p:cNvCxnSpPr>
          <p:nvPr/>
        </p:nvCxnSpPr>
        <p:spPr bwMode="auto">
          <a:xfrm flipH="1">
            <a:off x="5029199" y="4473125"/>
            <a:ext cx="1" cy="1592824"/>
          </a:xfrm>
          <a:prstGeom prst="straightConnector1">
            <a:avLst/>
          </a:prstGeom>
          <a:solidFill>
            <a:schemeClr val="accent1"/>
          </a:solidFill>
          <a:ln w="57150" cap="flat" cmpd="sng" algn="ctr">
            <a:solidFill>
              <a:srgbClr val="BE2A40"/>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5" name="Straight Arrow Connector 14"/>
          <p:cNvCxnSpPr/>
          <p:nvPr/>
        </p:nvCxnSpPr>
        <p:spPr bwMode="auto">
          <a:xfrm flipV="1">
            <a:off x="5029199" y="2554173"/>
            <a:ext cx="0" cy="1592824"/>
          </a:xfrm>
          <a:prstGeom prst="straightConnector1">
            <a:avLst/>
          </a:prstGeom>
          <a:solidFill>
            <a:schemeClr val="accent1"/>
          </a:solidFill>
          <a:ln w="57150" cap="flat" cmpd="sng" algn="ctr">
            <a:solidFill>
              <a:srgbClr val="BE2A40"/>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mc:AlternateContent xmlns:mc="http://schemas.openxmlformats.org/markup-compatibility/2006" xmlns:a14="http://schemas.microsoft.com/office/drawing/2010/main">
        <mc:Choice Requires="a14">
          <p:sp>
            <p:nvSpPr>
              <p:cNvPr id="17" name="TextBox 16"/>
              <p:cNvSpPr txBox="1"/>
              <p:nvPr/>
            </p:nvSpPr>
            <p:spPr>
              <a:xfrm>
                <a:off x="4295922" y="6074671"/>
                <a:ext cx="1455313" cy="75802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4000" i="1" smtClean="0">
                              <a:solidFill>
                                <a:schemeClr val="accent6"/>
                              </a:solidFill>
                              <a:latin typeface="Cambria Math" panose="02040503050406030204" pitchFamily="18" charset="0"/>
                            </a:rPr>
                          </m:ctrlPr>
                        </m:sSubPr>
                        <m:e>
                          <m:r>
                            <a:rPr lang="en-US" sz="4000" b="0" i="1" smtClean="0">
                              <a:solidFill>
                                <a:schemeClr val="accent6"/>
                              </a:solidFill>
                              <a:latin typeface="Cambria Math" panose="02040503050406030204" pitchFamily="18" charset="0"/>
                            </a:rPr>
                            <m:t>−</m:t>
                          </m:r>
                          <m:r>
                            <a:rPr lang="en-US" sz="4000" b="0" i="1" smtClean="0">
                              <a:solidFill>
                                <a:schemeClr val="accent6"/>
                              </a:solidFill>
                              <a:latin typeface="Cambria Math" panose="02040503050406030204" pitchFamily="18" charset="0"/>
                            </a:rPr>
                            <m:t>𝐹</m:t>
                          </m:r>
                        </m:e>
                        <m:sub>
                          <m:r>
                            <a:rPr lang="en-US" sz="4000" b="0" i="1" smtClean="0">
                              <a:solidFill>
                                <a:schemeClr val="accent6"/>
                              </a:solidFill>
                              <a:latin typeface="Cambria Math" panose="02040503050406030204" pitchFamily="18" charset="0"/>
                            </a:rPr>
                            <m:t>𝑔</m:t>
                          </m:r>
                        </m:sub>
                      </m:sSub>
                    </m:oMath>
                  </m:oMathPara>
                </a14:m>
                <a:endParaRPr lang="en-US" sz="4000" dirty="0">
                  <a:solidFill>
                    <a:schemeClr val="accent6"/>
                  </a:solidFill>
                </a:endParaRPr>
              </a:p>
            </p:txBody>
          </p:sp>
        </mc:Choice>
        <mc:Fallback xmlns="">
          <p:sp>
            <p:nvSpPr>
              <p:cNvPr id="17" name="TextBox 16"/>
              <p:cNvSpPr txBox="1">
                <a:spLocks noRot="1" noChangeAspect="1" noMove="1" noResize="1" noEditPoints="1" noAdjustHandles="1" noChangeArrowheads="1" noChangeShapeType="1" noTextEdit="1"/>
              </p:cNvSpPr>
              <p:nvPr/>
            </p:nvSpPr>
            <p:spPr>
              <a:xfrm>
                <a:off x="4295922" y="6074671"/>
                <a:ext cx="1455313" cy="758028"/>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p:cNvSpPr txBox="1"/>
              <p:nvPr/>
            </p:nvSpPr>
            <p:spPr>
              <a:xfrm>
                <a:off x="4682288" y="1846287"/>
                <a:ext cx="682580" cy="707886"/>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4000" i="1" smtClean="0">
                              <a:solidFill>
                                <a:schemeClr val="accent6"/>
                              </a:solidFill>
                              <a:latin typeface="Cambria Math" panose="02040503050406030204" pitchFamily="18" charset="0"/>
                            </a:rPr>
                          </m:ctrlPr>
                        </m:sSubPr>
                        <m:e>
                          <m:r>
                            <a:rPr lang="en-US" sz="4000" b="0" i="1" smtClean="0">
                              <a:solidFill>
                                <a:schemeClr val="accent6"/>
                              </a:solidFill>
                              <a:latin typeface="Cambria Math" panose="02040503050406030204" pitchFamily="18" charset="0"/>
                            </a:rPr>
                            <m:t>𝐹</m:t>
                          </m:r>
                        </m:e>
                        <m:sub>
                          <m:r>
                            <a:rPr lang="en-US" sz="4000" b="0" i="1" smtClean="0">
                              <a:solidFill>
                                <a:schemeClr val="accent6"/>
                              </a:solidFill>
                              <a:latin typeface="Cambria Math" panose="02040503050406030204" pitchFamily="18" charset="0"/>
                            </a:rPr>
                            <m:t>𝑠</m:t>
                          </m:r>
                        </m:sub>
                      </m:sSub>
                    </m:oMath>
                  </m:oMathPara>
                </a14:m>
                <a:endParaRPr lang="en-US" sz="4000" dirty="0">
                  <a:solidFill>
                    <a:schemeClr val="accent6"/>
                  </a:solidFill>
                </a:endParaRPr>
              </a:p>
            </p:txBody>
          </p:sp>
        </mc:Choice>
        <mc:Fallback xmlns="">
          <p:sp>
            <p:nvSpPr>
              <p:cNvPr id="19" name="TextBox 18"/>
              <p:cNvSpPr txBox="1">
                <a:spLocks noRot="1" noChangeAspect="1" noMove="1" noResize="1" noEditPoints="1" noAdjustHandles="1" noChangeArrowheads="1" noChangeShapeType="1" noTextEdit="1"/>
              </p:cNvSpPr>
              <p:nvPr/>
            </p:nvSpPr>
            <p:spPr>
              <a:xfrm>
                <a:off x="4682288" y="1846287"/>
                <a:ext cx="682580" cy="707886"/>
              </a:xfrm>
              <a:prstGeom prst="rect">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Content Placeholder 2"/>
              <p:cNvSpPr txBox="1">
                <a:spLocks/>
              </p:cNvSpPr>
              <p:nvPr/>
            </p:nvSpPr>
            <p:spPr bwMode="auto">
              <a:xfrm>
                <a:off x="5487205" y="3453073"/>
                <a:ext cx="3560390" cy="890135"/>
              </a:xfrm>
              <a:prstGeom prst="rect">
                <a:avLst/>
              </a:prstGeom>
              <a:noFill/>
              <a:ln>
                <a:noFill/>
              </a:ln>
              <a:effectLst/>
              <a:extLst>
                <a:ext uri="{909E8E84-426E-40dd-AFC4-6F175D3DCCD1}">
                  <a14:hiddenFill xmlns="">
                    <a:solidFill>
                      <a:schemeClr val="accent1"/>
                    </a:solidFill>
                  </a14:hiddenFill>
                </a:ext>
                <a:ext uri="{91240B29-F687-4f45-9708-019B960494DF}">
                  <a14:hiddenLine xmlns="" w="9525">
                    <a:solidFill>
                      <a:schemeClr val="tx1"/>
                    </a:solidFill>
                    <a:miter lim="800000"/>
                    <a:headEnd/>
                    <a:tailEnd/>
                  </a14:hiddenLine>
                </a:ext>
                <a:ext uri="{AF507438-7753-43e0-B8FC-AC1667EBCBE1}">
                  <a14:hiddenEffects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342900" indent="-342900" algn="l" rtl="0" fontAlgn="base">
                  <a:spcBef>
                    <a:spcPct val="20000"/>
                  </a:spcBef>
                  <a:spcAft>
                    <a:spcPct val="0"/>
                  </a:spcAft>
                  <a:buClr>
                    <a:srgbClr val="6A733D"/>
                  </a:buClr>
                  <a:buChar char="•"/>
                  <a:defRPr sz="2800">
                    <a:solidFill>
                      <a:schemeClr val="tx1"/>
                    </a:solidFill>
                    <a:latin typeface="+mn-lt"/>
                    <a:ea typeface="+mn-ea"/>
                    <a:cs typeface="+mn-cs"/>
                  </a:defRPr>
                </a:lvl1pPr>
                <a:lvl2pPr marL="800100" indent="-342900" algn="l" rtl="0" fontAlgn="base">
                  <a:spcBef>
                    <a:spcPct val="20000"/>
                  </a:spcBef>
                  <a:spcAft>
                    <a:spcPct val="0"/>
                  </a:spcAft>
                  <a:buClr>
                    <a:srgbClr val="6A733D"/>
                  </a:buClr>
                  <a:buChar char="–"/>
                  <a:tabLst/>
                  <a:defRPr sz="2800">
                    <a:solidFill>
                      <a:schemeClr val="tx1"/>
                    </a:solidFill>
                    <a:latin typeface="+mn-lt"/>
                    <a:ea typeface="+mn-ea"/>
                  </a:defRPr>
                </a:lvl2pPr>
                <a:lvl3pPr marL="1143000" indent="-228600" algn="l" rtl="0" fontAlgn="base">
                  <a:spcBef>
                    <a:spcPct val="20000"/>
                  </a:spcBef>
                  <a:spcAft>
                    <a:spcPct val="0"/>
                  </a:spcAft>
                  <a:buClr>
                    <a:srgbClr val="6A733D"/>
                  </a:buClr>
                  <a:buChar char="•"/>
                  <a:defRPr sz="2400">
                    <a:solidFill>
                      <a:schemeClr val="tx1"/>
                    </a:solidFill>
                    <a:latin typeface="+mn-lt"/>
                    <a:ea typeface="+mn-ea"/>
                  </a:defRPr>
                </a:lvl3pPr>
                <a:lvl4pPr marL="1600200" indent="-228600" algn="l" rtl="0" fontAlgn="base">
                  <a:spcBef>
                    <a:spcPct val="20000"/>
                  </a:spcBef>
                  <a:spcAft>
                    <a:spcPct val="0"/>
                  </a:spcAft>
                  <a:buClr>
                    <a:srgbClr val="6A733D"/>
                  </a:buClr>
                  <a:buChar char="–"/>
                  <a:defRPr sz="2000">
                    <a:solidFill>
                      <a:schemeClr val="tx1"/>
                    </a:solidFill>
                    <a:latin typeface="+mn-lt"/>
                    <a:ea typeface="+mn-ea"/>
                  </a:defRPr>
                </a:lvl4pPr>
                <a:lvl5pPr marL="2057400" indent="-228600" algn="l" rtl="0" fontAlgn="base">
                  <a:spcBef>
                    <a:spcPct val="20000"/>
                  </a:spcBef>
                  <a:spcAft>
                    <a:spcPct val="0"/>
                  </a:spcAft>
                  <a:buClr>
                    <a:srgbClr val="6A733D"/>
                  </a:buClr>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eaLnBrk="1" hangingPunct="1">
                  <a:buFontTx/>
                  <a:buNone/>
                </a:pPr>
                <a14:m>
                  <m:oMathPara xmlns:m="http://schemas.openxmlformats.org/officeDocument/2006/math">
                    <m:oMathParaPr>
                      <m:jc m:val="centerGroup"/>
                    </m:oMathParaPr>
                    <m:oMath xmlns:m="http://schemas.openxmlformats.org/officeDocument/2006/math">
                      <m:sSub>
                        <m:sSubPr>
                          <m:ctrlPr>
                            <a:rPr lang="en-US" sz="4500" b="1" i="1" kern="0" smtClean="0">
                              <a:solidFill>
                                <a:srgbClr val="FF0000"/>
                              </a:solidFill>
                              <a:latin typeface="Cambria Math" panose="02040503050406030204" pitchFamily="18" charset="0"/>
                            </a:rPr>
                          </m:ctrlPr>
                        </m:sSubPr>
                        <m:e>
                          <m:r>
                            <a:rPr lang="en-US" sz="4500" b="1" i="1" kern="0">
                              <a:solidFill>
                                <a:srgbClr val="FF0000"/>
                              </a:solidFill>
                              <a:latin typeface="Cambria Math" panose="02040503050406030204" pitchFamily="18" charset="0"/>
                            </a:rPr>
                            <m:t>𝑭</m:t>
                          </m:r>
                        </m:e>
                        <m:sub>
                          <m:r>
                            <a:rPr lang="en-US" sz="4500" b="1" i="1" kern="0" smtClean="0">
                              <a:solidFill>
                                <a:srgbClr val="FF0000"/>
                              </a:solidFill>
                              <a:latin typeface="Cambria Math" panose="02040503050406030204" pitchFamily="18" charset="0"/>
                            </a:rPr>
                            <m:t>𝒔</m:t>
                          </m:r>
                        </m:sub>
                      </m:sSub>
                      <m:r>
                        <a:rPr lang="en-US" sz="4500" b="1" i="1" kern="0">
                          <a:solidFill>
                            <a:srgbClr val="FF0000"/>
                          </a:solidFill>
                          <a:latin typeface="Cambria Math"/>
                        </a:rPr>
                        <m:t>=</m:t>
                      </m:r>
                      <m:sSub>
                        <m:sSubPr>
                          <m:ctrlPr>
                            <a:rPr lang="en-US" sz="4500" b="1" i="1" kern="0">
                              <a:solidFill>
                                <a:srgbClr val="FF0000"/>
                              </a:solidFill>
                              <a:latin typeface="Cambria Math" panose="02040503050406030204" pitchFamily="18" charset="0"/>
                            </a:rPr>
                          </m:ctrlPr>
                        </m:sSubPr>
                        <m:e>
                          <m:r>
                            <a:rPr lang="en-US" sz="4500" b="1" i="1" kern="0" smtClean="0">
                              <a:solidFill>
                                <a:srgbClr val="FF0000"/>
                              </a:solidFill>
                              <a:latin typeface="Cambria Math" panose="02040503050406030204" pitchFamily="18" charset="0"/>
                            </a:rPr>
                            <m:t>−</m:t>
                          </m:r>
                          <m:r>
                            <a:rPr lang="en-US" sz="4500" b="1" i="1" kern="0">
                              <a:solidFill>
                                <a:srgbClr val="FF0000"/>
                              </a:solidFill>
                              <a:latin typeface="Cambria Math" panose="02040503050406030204" pitchFamily="18" charset="0"/>
                            </a:rPr>
                            <m:t>𝑭</m:t>
                          </m:r>
                        </m:e>
                        <m:sub>
                          <m:r>
                            <a:rPr lang="en-US" sz="4500" b="1" i="1" kern="0" smtClean="0">
                              <a:solidFill>
                                <a:srgbClr val="FF0000"/>
                              </a:solidFill>
                              <a:latin typeface="Cambria Math" panose="02040503050406030204" pitchFamily="18" charset="0"/>
                            </a:rPr>
                            <m:t>𝒈</m:t>
                          </m:r>
                        </m:sub>
                      </m:sSub>
                    </m:oMath>
                  </m:oMathPara>
                </a14:m>
                <a:endParaRPr lang="en-US" sz="4500" b="1" kern="0" dirty="0">
                  <a:solidFill>
                    <a:srgbClr val="FF0000"/>
                  </a:solidFill>
                  <a:ea typeface="Cambria Math"/>
                </a:endParaRPr>
              </a:p>
            </p:txBody>
          </p:sp>
        </mc:Choice>
        <mc:Fallback xmlns="">
          <p:sp>
            <p:nvSpPr>
              <p:cNvPr id="20" name="Content Placeholder 2"/>
              <p:cNvSpPr txBox="1">
                <a:spLocks noRot="1" noChangeAspect="1" noMove="1" noResize="1" noEditPoints="1" noAdjustHandles="1" noChangeArrowheads="1" noChangeShapeType="1" noTextEdit="1"/>
              </p:cNvSpPr>
              <p:nvPr/>
            </p:nvSpPr>
            <p:spPr bwMode="auto">
              <a:xfrm>
                <a:off x="5487205" y="3453073"/>
                <a:ext cx="3560390" cy="890135"/>
              </a:xfrm>
              <a:prstGeom prst="rect">
                <a:avLst/>
              </a:prstGeom>
              <a:blipFill rotWithShape="0">
                <a:blip r:embed="rId6"/>
                <a:stretch>
                  <a:fillRect/>
                </a:stretch>
              </a:blip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Content Placeholder 2"/>
              <p:cNvSpPr txBox="1">
                <a:spLocks/>
              </p:cNvSpPr>
              <p:nvPr/>
            </p:nvSpPr>
            <p:spPr bwMode="auto">
              <a:xfrm>
                <a:off x="5487205" y="4715900"/>
                <a:ext cx="3560390" cy="890135"/>
              </a:xfrm>
              <a:prstGeom prst="rect">
                <a:avLst/>
              </a:prstGeom>
              <a:solidFill>
                <a:srgbClr val="FFFF00"/>
              </a:solidFill>
              <a:ln>
                <a:noFill/>
              </a:ln>
              <a:effectLst/>
              <a:extLst>
                <a:ext uri="{909E8E84-426E-40dd-AFC4-6F175D3DCCD1}">
                  <a14:hiddenFill xmlns="">
                    <a:solidFill>
                      <a:schemeClr val="accent1"/>
                    </a:solidFill>
                  </a14:hiddenFill>
                </a:ext>
                <a:ext uri="{91240B29-F687-4f45-9708-019B960494DF}">
                  <a14:hiddenLine xmlns="" w="9525">
                    <a:solidFill>
                      <a:schemeClr val="tx1"/>
                    </a:solidFill>
                    <a:miter lim="800000"/>
                    <a:headEnd/>
                    <a:tailEnd/>
                  </a14:hiddenLine>
                </a:ext>
                <a:ext uri="{AF507438-7753-43e0-B8FC-AC1667EBCBE1}">
                  <a14:hiddenEffects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342900" indent="-342900" algn="l" rtl="0" fontAlgn="base">
                  <a:spcBef>
                    <a:spcPct val="20000"/>
                  </a:spcBef>
                  <a:spcAft>
                    <a:spcPct val="0"/>
                  </a:spcAft>
                  <a:buClr>
                    <a:srgbClr val="6A733D"/>
                  </a:buClr>
                  <a:buChar char="•"/>
                  <a:defRPr sz="2800">
                    <a:solidFill>
                      <a:schemeClr val="tx1"/>
                    </a:solidFill>
                    <a:latin typeface="+mn-lt"/>
                    <a:ea typeface="+mn-ea"/>
                    <a:cs typeface="+mn-cs"/>
                  </a:defRPr>
                </a:lvl1pPr>
                <a:lvl2pPr marL="800100" indent="-342900" algn="l" rtl="0" fontAlgn="base">
                  <a:spcBef>
                    <a:spcPct val="20000"/>
                  </a:spcBef>
                  <a:spcAft>
                    <a:spcPct val="0"/>
                  </a:spcAft>
                  <a:buClr>
                    <a:srgbClr val="6A733D"/>
                  </a:buClr>
                  <a:buChar char="–"/>
                  <a:tabLst/>
                  <a:defRPr sz="2800">
                    <a:solidFill>
                      <a:schemeClr val="tx1"/>
                    </a:solidFill>
                    <a:latin typeface="+mn-lt"/>
                    <a:ea typeface="+mn-ea"/>
                  </a:defRPr>
                </a:lvl2pPr>
                <a:lvl3pPr marL="1143000" indent="-228600" algn="l" rtl="0" fontAlgn="base">
                  <a:spcBef>
                    <a:spcPct val="20000"/>
                  </a:spcBef>
                  <a:spcAft>
                    <a:spcPct val="0"/>
                  </a:spcAft>
                  <a:buClr>
                    <a:srgbClr val="6A733D"/>
                  </a:buClr>
                  <a:buChar char="•"/>
                  <a:defRPr sz="2400">
                    <a:solidFill>
                      <a:schemeClr val="tx1"/>
                    </a:solidFill>
                    <a:latin typeface="+mn-lt"/>
                    <a:ea typeface="+mn-ea"/>
                  </a:defRPr>
                </a:lvl3pPr>
                <a:lvl4pPr marL="1600200" indent="-228600" algn="l" rtl="0" fontAlgn="base">
                  <a:spcBef>
                    <a:spcPct val="20000"/>
                  </a:spcBef>
                  <a:spcAft>
                    <a:spcPct val="0"/>
                  </a:spcAft>
                  <a:buClr>
                    <a:srgbClr val="6A733D"/>
                  </a:buClr>
                  <a:buChar char="–"/>
                  <a:defRPr sz="2000">
                    <a:solidFill>
                      <a:schemeClr val="tx1"/>
                    </a:solidFill>
                    <a:latin typeface="+mn-lt"/>
                    <a:ea typeface="+mn-ea"/>
                  </a:defRPr>
                </a:lvl4pPr>
                <a:lvl5pPr marL="2057400" indent="-228600" algn="l" rtl="0" fontAlgn="base">
                  <a:spcBef>
                    <a:spcPct val="20000"/>
                  </a:spcBef>
                  <a:spcAft>
                    <a:spcPct val="0"/>
                  </a:spcAft>
                  <a:buClr>
                    <a:srgbClr val="6A733D"/>
                  </a:buClr>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eaLnBrk="1" hangingPunct="1">
                  <a:buNone/>
                </a:pPr>
                <a14:m>
                  <m:oMathPara xmlns:m="http://schemas.openxmlformats.org/officeDocument/2006/math">
                    <m:oMathParaPr>
                      <m:jc m:val="centerGroup"/>
                    </m:oMathParaPr>
                    <m:oMath xmlns:m="http://schemas.openxmlformats.org/officeDocument/2006/math">
                      <m:sSub>
                        <m:sSubPr>
                          <m:ctrlPr>
                            <a:rPr lang="en-US" sz="4500" b="1" i="1" kern="0" smtClean="0">
                              <a:solidFill>
                                <a:srgbClr val="FF0000"/>
                              </a:solidFill>
                              <a:latin typeface="Cambria Math" panose="02040503050406030204" pitchFamily="18" charset="0"/>
                            </a:rPr>
                          </m:ctrlPr>
                        </m:sSubPr>
                        <m:e>
                          <m:r>
                            <a:rPr lang="en-US" sz="4500" b="1" i="1" kern="0">
                              <a:solidFill>
                                <a:srgbClr val="FF0000"/>
                              </a:solidFill>
                              <a:latin typeface="Cambria Math" panose="02040503050406030204" pitchFamily="18" charset="0"/>
                            </a:rPr>
                            <m:t>𝑭</m:t>
                          </m:r>
                        </m:e>
                        <m:sub>
                          <m:r>
                            <a:rPr lang="en-US" sz="4500" b="1" i="1" kern="0" smtClean="0">
                              <a:solidFill>
                                <a:srgbClr val="FF0000"/>
                              </a:solidFill>
                              <a:latin typeface="Cambria Math" panose="02040503050406030204" pitchFamily="18" charset="0"/>
                            </a:rPr>
                            <m:t>𝒔</m:t>
                          </m:r>
                        </m:sub>
                      </m:sSub>
                      <m:r>
                        <a:rPr lang="en-US" sz="4500" b="1" i="1" kern="0">
                          <a:solidFill>
                            <a:srgbClr val="FF0000"/>
                          </a:solidFill>
                          <a:latin typeface="Cambria Math"/>
                        </a:rPr>
                        <m:t>=</m:t>
                      </m:r>
                      <m:r>
                        <a:rPr lang="en-US" sz="4500" b="1" i="1" kern="0" smtClean="0">
                          <a:solidFill>
                            <a:srgbClr val="FF0000"/>
                          </a:solidFill>
                          <a:latin typeface="Cambria Math" panose="02040503050406030204" pitchFamily="18" charset="0"/>
                        </a:rPr>
                        <m:t>−</m:t>
                      </m:r>
                      <m:r>
                        <a:rPr lang="en-US" sz="4500" b="1" i="1">
                          <a:solidFill>
                            <a:srgbClr val="FF0000"/>
                          </a:solidFill>
                          <a:latin typeface="Cambria Math"/>
                        </a:rPr>
                        <m:t>𝒌</m:t>
                      </m:r>
                      <m:r>
                        <a:rPr lang="en-US" sz="4500" b="1" i="1">
                          <a:solidFill>
                            <a:srgbClr val="FF0000"/>
                          </a:solidFill>
                          <a:latin typeface="Cambria Math"/>
                          <a:ea typeface="Cambria Math"/>
                        </a:rPr>
                        <m:t>∆</m:t>
                      </m:r>
                      <m:r>
                        <a:rPr lang="en-US" sz="4500" b="1" i="1">
                          <a:solidFill>
                            <a:srgbClr val="FF0000"/>
                          </a:solidFill>
                          <a:latin typeface="Cambria Math"/>
                          <a:ea typeface="Cambria Math"/>
                        </a:rPr>
                        <m:t>𝒚</m:t>
                      </m:r>
                    </m:oMath>
                  </m:oMathPara>
                </a14:m>
                <a:endParaRPr lang="en-US" sz="4500" b="1" dirty="0">
                  <a:solidFill>
                    <a:srgbClr val="FF0000"/>
                  </a:solidFill>
                  <a:ea typeface="Cambria Math"/>
                </a:endParaRPr>
              </a:p>
              <a:p>
                <a:pPr marL="0" indent="0" eaLnBrk="1" hangingPunct="1">
                  <a:buFontTx/>
                  <a:buNone/>
                </a:pPr>
                <a:endParaRPr lang="en-US" sz="4500" b="1" kern="0" dirty="0">
                  <a:solidFill>
                    <a:srgbClr val="FF0000"/>
                  </a:solidFill>
                  <a:ea typeface="Cambria Math"/>
                </a:endParaRPr>
              </a:p>
            </p:txBody>
          </p:sp>
        </mc:Choice>
        <mc:Fallback xmlns="">
          <p:sp>
            <p:nvSpPr>
              <p:cNvPr id="21" name="Content Placeholder 2"/>
              <p:cNvSpPr txBox="1">
                <a:spLocks noRot="1" noChangeAspect="1" noMove="1" noResize="1" noEditPoints="1" noAdjustHandles="1" noChangeArrowheads="1" noChangeShapeType="1" noTextEdit="1"/>
              </p:cNvSpPr>
              <p:nvPr/>
            </p:nvSpPr>
            <p:spPr bwMode="auto">
              <a:xfrm>
                <a:off x="5487205" y="4715900"/>
                <a:ext cx="3560390" cy="890135"/>
              </a:xfrm>
              <a:prstGeom prst="rect">
                <a:avLst/>
              </a:prstGeom>
              <a:blipFill rotWithShape="0">
                <a:blip r:embed="rId7"/>
                <a:stretch>
                  <a:fillRect/>
                </a:stretch>
              </a:blip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p>
                <a:r>
                  <a:rPr lang="en-US">
                    <a:noFill/>
                  </a:rPr>
                  <a:t> </a:t>
                </a:r>
              </a:p>
            </p:txBody>
          </p:sp>
        </mc:Fallback>
      </mc:AlternateContent>
    </p:spTree>
    <p:extLst>
      <p:ext uri="{BB962C8B-B14F-4D97-AF65-F5344CB8AC3E}">
        <p14:creationId xmlns:p14="http://schemas.microsoft.com/office/powerpoint/2010/main" val="133463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0">
                                            <p:txEl>
                                              <p:pRg st="0" end="0"/>
                                            </p:txEl>
                                          </p:spTgt>
                                        </p:tgtEl>
                                        <p:attrNameLst>
                                          <p:attrName>style.visibility</p:attrName>
                                        </p:attrNameLst>
                                      </p:cBhvr>
                                      <p:to>
                                        <p:strVal val="visible"/>
                                      </p:to>
                                    </p:set>
                                    <p:anim calcmode="lin" valueType="num">
                                      <p:cBhvr additive="base">
                                        <p:cTn id="39"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1">
                                            <p:bg/>
                                          </p:spTgt>
                                        </p:tgtEl>
                                        <p:attrNameLst>
                                          <p:attrName>style.visibility</p:attrName>
                                        </p:attrNameLst>
                                      </p:cBhvr>
                                      <p:to>
                                        <p:strVal val="visible"/>
                                      </p:to>
                                    </p:set>
                                    <p:anim calcmode="lin" valueType="num">
                                      <p:cBhvr additive="base">
                                        <p:cTn id="45" dur="500" fill="hold"/>
                                        <p:tgtEl>
                                          <p:spTgt spid="21">
                                            <p:bg/>
                                          </p:spTgt>
                                        </p:tgtEl>
                                        <p:attrNameLst>
                                          <p:attrName>ppt_x</p:attrName>
                                        </p:attrNameLst>
                                      </p:cBhvr>
                                      <p:tavLst>
                                        <p:tav tm="0">
                                          <p:val>
                                            <p:strVal val="#ppt_x"/>
                                          </p:val>
                                        </p:tav>
                                        <p:tav tm="100000">
                                          <p:val>
                                            <p:strVal val="#ppt_x"/>
                                          </p:val>
                                        </p:tav>
                                      </p:tavLst>
                                    </p:anim>
                                    <p:anim calcmode="lin" valueType="num">
                                      <p:cBhvr additive="base">
                                        <p:cTn id="46" dur="500" fill="hold"/>
                                        <p:tgtEl>
                                          <p:spTgt spid="21">
                                            <p:bg/>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1">
                                            <p:txEl>
                                              <p:pRg st="0" end="0"/>
                                            </p:txEl>
                                          </p:spTgt>
                                        </p:tgtEl>
                                        <p:attrNameLst>
                                          <p:attrName>style.visibility</p:attrName>
                                        </p:attrNameLst>
                                      </p:cBhvr>
                                      <p:to>
                                        <p:strVal val="visible"/>
                                      </p:to>
                                    </p:set>
                                    <p:anim calcmode="lin" valueType="num">
                                      <p:cBhvr additive="base">
                                        <p:cTn id="51"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17" grpId="0"/>
      <p:bldP spid="19" grpId="0" animBg="1"/>
      <p:bldP spid="20" grpId="0" build="p"/>
      <p:bldP spid="21" grpId="0" build="p" animBg="1"/>
    </p:bldLst>
  </p:timing>
</p:sld>
</file>

<file path=ppt/theme/theme1.xml><?xml version="1.0" encoding="utf-8"?>
<a:theme xmlns:a="http://schemas.openxmlformats.org/drawingml/2006/main" name="HA5Lect_template">
  <a:themeElements>
    <a:clrScheme name="HA5Lect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HA5Lect_template">
      <a:majorFont>
        <a:latin typeface="Arial"/>
        <a:ea typeface="ＭＳ Ｐゴシック"/>
        <a:cs typeface="Arial"/>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defRPr>
        </a:defPPr>
      </a:lstStyle>
    </a:lnDef>
  </a:objectDefaults>
  <a:extraClrSchemeLst>
    <a:extraClrScheme>
      <a:clrScheme name="HA5Lect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HA5Lect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HA5Lect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HA5Lect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HA5Lect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HA5Lect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HA5Lect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HA5Lect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HA5Lect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HA5Lect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HA5Lect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HA5Lect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gtk_01:Applications (Mac OS 9):Microsoft Office 2001:Templates:My Templates:HA5Lect_template.pot</Template>
  <TotalTime>1372</TotalTime>
  <Words>1069</Words>
  <Application>Microsoft Office PowerPoint</Application>
  <PresentationFormat>Экран (4:3)</PresentationFormat>
  <Paragraphs>117</Paragraphs>
  <Slides>28</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28</vt:i4>
      </vt:variant>
    </vt:vector>
  </HeadingPairs>
  <TitlesOfParts>
    <vt:vector size="35" baseType="lpstr">
      <vt:lpstr>Arial</vt:lpstr>
      <vt:lpstr>Arial Black</vt:lpstr>
      <vt:lpstr>Arial Rounded MT Bold</vt:lpstr>
      <vt:lpstr>Cambria Math</vt:lpstr>
      <vt:lpstr>Wingdings</vt:lpstr>
      <vt:lpstr>Wingdings 2</vt:lpstr>
      <vt:lpstr>HA5Lect_template</vt:lpstr>
      <vt:lpstr>VIBRATION (or OSCILLATION)</vt:lpstr>
      <vt:lpstr>Observations of vibrational motion</vt:lpstr>
      <vt:lpstr>Equilibrium position</vt:lpstr>
      <vt:lpstr>Restoring force </vt:lpstr>
      <vt:lpstr>Amplitude</vt:lpstr>
      <vt:lpstr>Period</vt:lpstr>
      <vt:lpstr>Frequency</vt:lpstr>
      <vt:lpstr>Sample Problem</vt:lpstr>
      <vt:lpstr>RECALL: Hooke’s Law</vt:lpstr>
      <vt:lpstr>Hooke’s Law</vt:lpstr>
      <vt:lpstr>Sample Problem</vt:lpstr>
      <vt:lpstr>Sample Problem</vt:lpstr>
      <vt:lpstr>Elastic Potential Energy (U_s)</vt:lpstr>
      <vt:lpstr>Презентация PowerPoint</vt:lpstr>
      <vt:lpstr>Презентация PowerPoint</vt:lpstr>
      <vt:lpstr>Презентация PowerPoint</vt:lpstr>
      <vt:lpstr>SAMPLE PROBLEM</vt:lpstr>
      <vt:lpstr>SAMPLE PROBLEM</vt:lpstr>
      <vt:lpstr>Презентация PowerPoint</vt:lpstr>
      <vt:lpstr>Energy of Vibrational Systems</vt:lpstr>
      <vt:lpstr>Relationship between the amplitude of the vibration and the cart's maximum speed</vt:lpstr>
      <vt:lpstr>Sample Problem</vt:lpstr>
      <vt:lpstr>Sample Problem</vt:lpstr>
      <vt:lpstr>Презентация PowerPoint</vt:lpstr>
      <vt:lpstr>The simple pendulum</vt:lpstr>
      <vt:lpstr>The simple pendulum</vt:lpstr>
      <vt:lpstr>Period of a simple pendulum</vt:lpstr>
      <vt:lpstr>Sample Problem</vt:lpstr>
    </vt:vector>
  </TitlesOfParts>
  <Company>뿿ˤʤ㏘뿿</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 U</dc:creator>
  <cp:lastModifiedBy>Windows 10 Pro</cp:lastModifiedBy>
  <cp:revision>162</cp:revision>
  <dcterms:created xsi:type="dcterms:W3CDTF">2007-09-26T05:29:17Z</dcterms:created>
  <dcterms:modified xsi:type="dcterms:W3CDTF">2023-09-30T19:25:07Z</dcterms:modified>
</cp:coreProperties>
</file>