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99" r:id="rId4"/>
    <p:sldId id="258" r:id="rId5"/>
    <p:sldId id="260" r:id="rId6"/>
    <p:sldId id="261" r:id="rId7"/>
    <p:sldId id="262" r:id="rId8"/>
    <p:sldId id="300" r:id="rId9"/>
    <p:sldId id="301" r:id="rId10"/>
    <p:sldId id="298" r:id="rId11"/>
    <p:sldId id="303" r:id="rId12"/>
    <p:sldId id="263" r:id="rId13"/>
    <p:sldId id="264" r:id="rId14"/>
    <p:sldId id="265" r:id="rId15"/>
    <p:sldId id="306" r:id="rId16"/>
    <p:sldId id="307" r:id="rId17"/>
    <p:sldId id="259" r:id="rId18"/>
    <p:sldId id="266" r:id="rId19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660066"/>
    <a:srgbClr val="422C16"/>
    <a:srgbClr val="0C788E"/>
    <a:srgbClr val="006666"/>
    <a:srgbClr val="0099CC"/>
    <a:srgbClr val="003366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41" autoAdjust="0"/>
    <p:restoredTop sz="94652" autoAdjust="0"/>
  </p:normalViewPr>
  <p:slideViewPr>
    <p:cSldViewPr>
      <p:cViewPr varScale="1">
        <p:scale>
          <a:sx n="81" d="100"/>
          <a:sy n="81" d="100"/>
        </p:scale>
        <p:origin x="127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084A237-82EC-4525-B0D8-14EBC6E64DCF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AE2B541-8FB8-4F73-98E2-E83DEDF68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409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CBDEF-873B-48E4-A423-7707A712FFD8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D6F96-B20B-4460-967B-1E0CDA1CE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6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D9459FE-B5BB-0A4E-BC32-62820353D8A5}" type="slidenum">
              <a:rPr lang="en-US" sz="1200"/>
              <a:pPr/>
              <a:t>3</a:t>
            </a:fld>
            <a:endParaRPr lang="en-US" sz="1200" dirty="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69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BB85102-534E-F64F-BCE7-E7084B75634F}" type="slidenum">
              <a:rPr lang="en-US" sz="1200"/>
              <a:pPr/>
              <a:t>8</a:t>
            </a:fld>
            <a:endParaRPr lang="en-US" sz="1200" dirty="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177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BB85102-534E-F64F-BCE7-E7084B75634F}" type="slidenum">
              <a:rPr lang="en-US" sz="1200"/>
              <a:pPr/>
              <a:t>9</a:t>
            </a:fld>
            <a:endParaRPr lang="en-US" sz="1200" dirty="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78541-72B0-4847-9BE9-8C72832C4595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92176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1A470-FADE-4B27-9BD7-D5D4AA6B3EA5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28302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E1E4D-B4FF-42E2-BA9E-610C47730DED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01480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5202A-D7F1-42CF-8089-3B3EA51F9114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234109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65EB9-A541-48CE-BEB3-6824C4150C8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53956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C5A88-BE2A-4A8E-B2A0-069E5F4F16C9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235822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11771-1FA8-49CF-98E0-B6AE79A39D17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47245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3B6DA-553E-4352-92C0-E6B8729B55BE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77736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493CD-2F11-441D-B05F-50C6CBCC30B3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76602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08AA1-68A8-4C95-B1FC-FBD44E4807E5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680851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E06D8-1A88-46D3-B5A2-601FCD0DF645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03163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D87E92-59DC-446B-AB51-B7DA7AB84136}" type="slidenum">
              <a:rPr lang="es-ES" altLang="en-US"/>
              <a:pPr/>
              <a:t>‹#›</a:t>
            </a:fld>
            <a:endParaRPr lang="es-E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8.png"/><Relationship Id="rId7" Type="http://schemas.openxmlformats.org/officeDocument/2006/relationships/image" Target="../media/image1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191.png"/><Relationship Id="rId5" Type="http://schemas.openxmlformats.org/officeDocument/2006/relationships/image" Target="../media/image130.png"/><Relationship Id="rId10" Type="http://schemas.openxmlformats.org/officeDocument/2006/relationships/image" Target="../media/image181.png"/><Relationship Id="rId4" Type="http://schemas.openxmlformats.org/officeDocument/2006/relationships/image" Target="../media/image120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file:///C:\Users\mfpineda\Documents\physics\powerpoint\Videos\Final%20destination%20Ferry%20crashes%20into%20ship%20breaking%20yard%20in%20Turkey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476375" y="1413148"/>
            <a:ext cx="6121400" cy="647700"/>
          </a:xfrm>
        </p:spPr>
        <p:txBody>
          <a:bodyPr/>
          <a:lstStyle/>
          <a:p>
            <a:r>
              <a:rPr lang="es-UY" altLang="en-US" sz="6000" b="1" dirty="0">
                <a:solidFill>
                  <a:srgbClr val="000066"/>
                </a:solidFill>
              </a:rPr>
              <a:t>MOMENTUM AND IMPULSE</a:t>
            </a:r>
            <a:endParaRPr lang="es-ES" altLang="en-US" sz="60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1520" y="2135222"/>
                <a:ext cx="3528392" cy="1024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5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5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5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54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54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acc>
                        <m:accPr>
                          <m:chr m:val="⃑"/>
                          <m:ctrlPr>
                            <a:rPr lang="en-US" sz="5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5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en-US" sz="54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135222"/>
                <a:ext cx="3528392" cy="102419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399238" y="1876971"/>
                <a:ext cx="4608512" cy="1549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8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4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4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4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48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48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f>
                        <m:fPr>
                          <m:ctrlPr>
                            <a:rPr lang="en-US" sz="48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∆</m:t>
                          </m:r>
                          <m:acc>
                            <m:accPr>
                              <m:chr m:val="⃑"/>
                              <m:ctrlPr>
                                <a:rPr lang="en-US" sz="4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48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  <a:cs typeface="Aharoni" panose="02010803020104030203" pitchFamily="2" charset="-79"/>
                                </a:rPr>
                                <m:t>𝑣</m:t>
                              </m:r>
                            </m:e>
                          </m:acc>
                        </m:num>
                        <m:den>
                          <m:r>
                            <a:rPr lang="en-US" sz="48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∆</m:t>
                          </m:r>
                          <m:r>
                            <a:rPr lang="en-US" sz="4800" b="0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Aharoni" panose="02010803020104030203" pitchFamily="2" charset="-79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sz="48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238" y="1876971"/>
                <a:ext cx="4608512" cy="154978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43608" y="3740839"/>
                <a:ext cx="73448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5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5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5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𝑡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</m:oMath>
                  </m:oMathPara>
                </a14:m>
                <a:endParaRPr lang="en-US" sz="54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740839"/>
                <a:ext cx="7344816" cy="120032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563888" y="1268760"/>
            <a:ext cx="0" cy="273630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436096" y="1268760"/>
            <a:ext cx="0" cy="273630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659460" y="5413560"/>
                <a:ext cx="4449044" cy="823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44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  <m:r>
                        <a:rPr lang="en-US" sz="44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= </m:t>
                      </m:r>
                      <m:sSub>
                        <m:sSubPr>
                          <m:ctrlP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𝑣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𝑓</m:t>
                          </m:r>
                        </m:sub>
                      </m:sSub>
                      <m:r>
                        <a:rPr lang="en-US" sz="44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 − </m:t>
                      </m:r>
                      <m:sSub>
                        <m:sSubPr>
                          <m:ctrlP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𝑣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44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9460" y="5413560"/>
                <a:ext cx="4449044" cy="82375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982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75656" y="2420888"/>
                <a:ext cx="6079577" cy="112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𝑡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420888"/>
                <a:ext cx="6079577" cy="112774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>
            <a:off x="3563888" y="1268760"/>
            <a:ext cx="0" cy="136815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436096" y="1268760"/>
            <a:ext cx="0" cy="136815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460139" y="3477220"/>
                <a:ext cx="6079577" cy="1127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𝐽</m:t>
                          </m:r>
                        </m:e>
                      </m:acc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acc>
                        <m:accPr>
                          <m:chr m:val="⃑"/>
                          <m:ctrlP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  <m:t>𝑝</m:t>
                          </m:r>
                        </m:e>
                      </m:acc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139" y="3477220"/>
                <a:ext cx="6079577" cy="112774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043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98748" y="1772816"/>
                <a:ext cx="4608512" cy="1480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4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48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48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44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Aharoni" panose="02010803020104030203" pitchFamily="2" charset="-79"/>
                            </a:rPr>
                            <m:t>𝑚</m:t>
                          </m:r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∆</m:t>
                          </m:r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𝑣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  <a:cs typeface="Aharoni" panose="02010803020104030203" pitchFamily="2" charset="-79"/>
                            </a:rPr>
                            <m:t>∆</m:t>
                          </m:r>
                          <m:r>
                            <a:rPr lang="en-US" sz="4400" b="0" i="1" smtClean="0">
                              <a:solidFill>
                                <a:srgbClr val="002060"/>
                              </a:solidFill>
                              <a:latin typeface="Cambria Math"/>
                              <a:cs typeface="Aharoni" panose="02010803020104030203" pitchFamily="2" charset="-79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sz="48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48" y="1772816"/>
                <a:ext cx="4608512" cy="148002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99592" y="3585469"/>
                <a:ext cx="1746448" cy="8516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4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4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4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3600" b="1" i="0" smtClean="0">
                          <a:solidFill>
                            <a:srgbClr val="FF000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</m:oMath>
                  </m:oMathPara>
                </a14:m>
                <a:endParaRPr lang="en-US" sz="44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585469"/>
                <a:ext cx="1746448" cy="85164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267744" y="3501008"/>
                <a:ext cx="201622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</m:oMath>
                  </m:oMathPara>
                </a14:m>
                <a:endParaRPr lang="en-US" sz="4400" u="sng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3501008"/>
                <a:ext cx="2016224" cy="76944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627784" y="4027711"/>
                <a:ext cx="115212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54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54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𝒕</m:t>
                      </m:r>
                    </m:oMath>
                  </m:oMathPara>
                </a14:m>
                <a:endParaRPr lang="en-US" sz="44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027711"/>
                <a:ext cx="1152128" cy="9233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364088" y="3073212"/>
                <a:ext cx="1746448" cy="713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3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2000" b="1" i="0" smtClean="0">
                          <a:solidFill>
                            <a:srgbClr val="FF000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</m:oMath>
                  </m:oMathPara>
                </a14:m>
                <a:endParaRPr lang="en-US" sz="44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3073212"/>
                <a:ext cx="1746448" cy="71365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588224" y="2924944"/>
                <a:ext cx="201622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</m:oMath>
                  </m:oMathPara>
                </a14:m>
                <a:endParaRPr lang="en-US" sz="4400" u="sng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2924944"/>
                <a:ext cx="2016224" cy="76944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948264" y="3451647"/>
                <a:ext cx="115212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66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66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𝒕</m:t>
                      </m:r>
                    </m:oMath>
                  </m:oMathPara>
                </a14:m>
                <a:endParaRPr lang="en-US" sz="54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3451647"/>
                <a:ext cx="1152128" cy="110799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292080" y="4869745"/>
                <a:ext cx="1746448" cy="57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𝑛𝑒𝑡</m:t>
                          </m:r>
                        </m:sub>
                      </m:sSub>
                      <m:r>
                        <a:rPr lang="en-US" sz="1200" b="1" i="0" smtClean="0">
                          <a:solidFill>
                            <a:srgbClr val="FF000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</m:oMath>
                  </m:oMathPara>
                </a14:m>
                <a:endParaRPr lang="en-US" sz="44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4869745"/>
                <a:ext cx="1746448" cy="575479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588224" y="4712043"/>
                <a:ext cx="201622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𝑚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4400" b="0" i="1" u="sng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𝑣</m:t>
                      </m:r>
                    </m:oMath>
                  </m:oMathPara>
                </a14:m>
                <a:endParaRPr lang="en-US" sz="4400" u="sng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4712043"/>
                <a:ext cx="2016224" cy="7694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948264" y="5238746"/>
                <a:ext cx="115212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80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r>
                        <a:rPr lang="en-US" sz="80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𝒕</m:t>
                      </m:r>
                    </m:oMath>
                  </m:oMathPara>
                </a14:m>
                <a:endParaRPr lang="en-US" sz="66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5238746"/>
                <a:ext cx="1152128" cy="1323439"/>
              </a:xfrm>
              <a:prstGeom prst="rect">
                <a:avLst/>
              </a:prstGeom>
              <a:blipFill rotWithShape="1">
                <a:blip r:embed="rId11"/>
                <a:stretch>
                  <a:fillRect l="-5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438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p:pic>
        <p:nvPicPr>
          <p:cNvPr id="8" name="Picture 4" descr="truckha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96"/>
          <a:stretch/>
        </p:blipFill>
        <p:spPr bwMode="auto">
          <a:xfrm>
            <a:off x="301427" y="1855911"/>
            <a:ext cx="4220666" cy="17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truckwal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64"/>
          <a:stretch/>
        </p:blipFill>
        <p:spPr bwMode="auto">
          <a:xfrm>
            <a:off x="681235" y="3995772"/>
            <a:ext cx="3840857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338814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HAYSTACK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399577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CONCRETE WALL</a:t>
            </a:r>
          </a:p>
        </p:txBody>
      </p:sp>
      <p:pic>
        <p:nvPicPr>
          <p:cNvPr id="9" name="Picture 4" descr="truckha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/>
          <a:stretch/>
        </p:blipFill>
        <p:spPr bwMode="auto">
          <a:xfrm>
            <a:off x="5524500" y="1916832"/>
            <a:ext cx="2999284" cy="17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truckwal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8"/>
          <a:stretch/>
        </p:blipFill>
        <p:spPr bwMode="auto">
          <a:xfrm>
            <a:off x="5524500" y="3995772"/>
            <a:ext cx="2940943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01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p:pic>
        <p:nvPicPr>
          <p:cNvPr id="5" name="Picture 12" descr="boxingglo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5152256" cy="271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404861" y="4949260"/>
                <a:ext cx="607957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𝑡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↓,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𝐹</m:t>
                      </m:r>
                      <m:r>
                        <a:rPr lang="en-US" sz="72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↑</m:t>
                      </m:r>
                    </m:oMath>
                  </m:oMathPara>
                </a14:m>
                <a:endParaRPr lang="en-US" sz="72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61" y="4949260"/>
                <a:ext cx="6079577" cy="120032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487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16632"/>
            <a:ext cx="9036496" cy="1512168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IMPULSE -MOMENTUM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75656" y="1844824"/>
                <a:ext cx="6079577" cy="1134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60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𝐽</m:t>
                          </m:r>
                        </m:e>
                      </m:acc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  <a:cs typeface="Aharoni" panose="02010803020104030203" pitchFamily="2" charset="-79"/>
                        </a:rPr>
                        <m:t>∆</m:t>
                      </m:r>
                      <m:acc>
                        <m:accPr>
                          <m:chr m:val="⃑"/>
                          <m:ctrlP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Aharoni" panose="02010803020104030203" pitchFamily="2" charset="-79"/>
                            </a:rPr>
                            <m:t>𝑝</m:t>
                          </m:r>
                        </m:e>
                      </m:acc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844824"/>
                <a:ext cx="6079577" cy="113454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31640" y="2996952"/>
                <a:ext cx="6079577" cy="1233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60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𝐽</m:t>
                          </m:r>
                        </m:e>
                      </m:acc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sSub>
                        <m:sSubPr>
                          <m:ctrlP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6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6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𝑓</m:t>
                          </m:r>
                        </m:sub>
                      </m:sSub>
                      <m:r>
                        <a:rPr lang="en-US" sz="6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Aharoni" panose="02010803020104030203" pitchFamily="2" charset="-79"/>
                        </a:rPr>
                        <m:t> − </m:t>
                      </m:r>
                      <m:sSub>
                        <m:sSubPr>
                          <m:ctrlP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6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6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996952"/>
                <a:ext cx="6079577" cy="123386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771800" y="4611218"/>
                <a:ext cx="6079577" cy="1122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𝑜</m:t>
                          </m:r>
                        </m:sub>
                      </m:sSub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Aharoni" panose="02010803020104030203" pitchFamily="2" charset="-79"/>
                        </a:rPr>
                        <m:t>+</m:t>
                      </m:r>
                      <m:acc>
                        <m:accPr>
                          <m:chr m:val="⃑"/>
                          <m:ctrlPr>
                            <a:rPr lang="en-US" sz="54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5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𝐽</m:t>
                          </m:r>
                        </m:e>
                      </m:acc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sSub>
                        <m:sSubPr>
                          <m:ctrlP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4611218"/>
                <a:ext cx="6079577" cy="112203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51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475656" y="2420888"/>
                <a:ext cx="6079577" cy="1122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0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0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𝑜</m:t>
                          </m:r>
                        </m:sub>
                      </m:sSub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Aharoni" panose="02010803020104030203" pitchFamily="2" charset="-79"/>
                        </a:rPr>
                        <m:t>+</m:t>
                      </m:r>
                      <m:acc>
                        <m:accPr>
                          <m:chr m:val="⃑"/>
                          <m:ctrlPr>
                            <a:rPr lang="en-US" sz="54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accPr>
                        <m:e>
                          <m:r>
                            <a:rPr lang="en-US" sz="5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𝐽</m:t>
                          </m:r>
                        </m:e>
                      </m:acc>
                      <m:r>
                        <a:rPr lang="en-US" sz="6000" b="0" i="1" smtClean="0">
                          <a:solidFill>
                            <a:srgbClr val="002060"/>
                          </a:solidFill>
                          <a:latin typeface="Cambria Math"/>
                          <a:cs typeface="Aharoni" panose="02010803020104030203" pitchFamily="2" charset="-79"/>
                        </a:rPr>
                        <m:t>=</m:t>
                      </m:r>
                      <m:sSub>
                        <m:sSubPr>
                          <m:ctrlP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lang="en-US" sz="6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</m:ctrlPr>
                            </m:accPr>
                            <m:e>
                              <m:r>
                                <a:rPr lang="en-US" sz="60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Aharoni" panose="02010803020104030203" pitchFamily="2" charset="-79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60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Aharoni" panose="02010803020104030203" pitchFamily="2" charset="-79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en-US" sz="6000" dirty="0">
                  <a:solidFill>
                    <a:srgbClr val="002060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420888"/>
                <a:ext cx="6079577" cy="112203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88913"/>
            <a:ext cx="8229600" cy="981075"/>
          </a:xfrm>
        </p:spPr>
        <p:txBody>
          <a:bodyPr/>
          <a:lstStyle/>
          <a:p>
            <a:pPr algn="l"/>
            <a:r>
              <a:rPr lang="en-US" altLang="en-US" dirty="0">
                <a:solidFill>
                  <a:schemeClr val="tx1"/>
                </a:solidFill>
                <a:latin typeface="Arial Black" panose="020B0A04020102020204" pitchFamily="34" charset="0"/>
              </a:rPr>
              <a:t>Qualitative Analysis Using Momentum Bar Chart</a:t>
            </a:r>
          </a:p>
        </p:txBody>
      </p:sp>
    </p:spTree>
    <p:extLst>
      <p:ext uri="{BB962C8B-B14F-4D97-AF65-F5344CB8AC3E}">
        <p14:creationId xmlns:p14="http://schemas.microsoft.com/office/powerpoint/2010/main" val="14555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332656"/>
            <a:ext cx="8229600" cy="4525963"/>
          </a:xfrm>
        </p:spPr>
        <p:txBody>
          <a:bodyPr/>
          <a:lstStyle/>
          <a:p>
            <a:r>
              <a:rPr lang="en-US" altLang="en-US" sz="4400" dirty="0"/>
              <a:t>A 2200 kg vehicle travelling at 26 m/s can be stopped in 0.22 sec if it hits a concrete wall. Draw a momentum bar chart to determine the net force on the vehicle.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404664"/>
            <a:ext cx="8229600" cy="4525963"/>
          </a:xfrm>
        </p:spPr>
        <p:txBody>
          <a:bodyPr/>
          <a:lstStyle/>
          <a:p>
            <a:r>
              <a:rPr lang="en-US" altLang="en-US" sz="4400" dirty="0"/>
              <a:t>Rocio strikes a 0.058 kg golf ball with a force of 272 N and gives it a velocity of 62 m/s. Draw a momentum bar chart to determine how long Rocio’s club was in contact with the ball.</a:t>
            </a:r>
          </a:p>
        </p:txBody>
      </p:sp>
    </p:spTree>
    <p:extLst>
      <p:ext uri="{BB962C8B-B14F-4D97-AF65-F5344CB8AC3E}">
        <p14:creationId xmlns:p14="http://schemas.microsoft.com/office/powerpoint/2010/main" val="3004109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 altLang="en-US" sz="66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4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131840" y="3573016"/>
                <a:ext cx="5565304" cy="182880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altLang="en-US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en-US" sz="44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𝒑</m:t>
                          </m:r>
                        </m:e>
                      </m:acc>
                      <m:r>
                        <a:rPr lang="en-US" altLang="en-US" sz="4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en-US" sz="4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𝒎</m:t>
                      </m:r>
                      <m:acc>
                        <m:accPr>
                          <m:chr m:val="⃑"/>
                          <m:ctrlPr>
                            <a:rPr lang="en-US" altLang="en-US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en-US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</m:acc>
                    </m:oMath>
                  </m:oMathPara>
                </a14:m>
                <a:endParaRPr lang="en-US" altLang="en-US" sz="4400" b="1" dirty="0">
                  <a:solidFill>
                    <a:srgbClr val="FF0000"/>
                  </a:solidFill>
                </a:endParaRPr>
              </a:p>
              <a:p>
                <a:pPr marL="0" indent="0" algn="ctr">
                  <a:buNone/>
                </a:pPr>
                <a:r>
                  <a:rPr lang="en-US" altLang="en-US" sz="4400" b="1" dirty="0">
                    <a:solidFill>
                      <a:srgbClr val="FF0000"/>
                    </a:solidFill>
                  </a:rPr>
                  <a:t>SI Unit: </a:t>
                </a:r>
                <a14:m>
                  <m:oMath xmlns:m="http://schemas.openxmlformats.org/officeDocument/2006/math">
                    <m:r>
                      <a:rPr lang="en-US" altLang="en-US" sz="4400" b="1" i="1" smtClean="0">
                        <a:solidFill>
                          <a:srgbClr val="FF0000"/>
                        </a:solidFill>
                        <a:latin typeface="Cambria Math"/>
                      </a:rPr>
                      <m:t>𝒌𝒈</m:t>
                    </m:r>
                    <m:f>
                      <m:fPr>
                        <m:ctrlPr>
                          <a:rPr lang="en-US" altLang="en-US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4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𝒎</m:t>
                        </m:r>
                      </m:num>
                      <m:den>
                        <m:r>
                          <a:rPr lang="en-US" altLang="en-US" sz="4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𝒔</m:t>
                        </m:r>
                      </m:den>
                    </m:f>
                  </m:oMath>
                </a14:m>
                <a:endParaRPr lang="en-US" altLang="en-US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64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31840" y="3573016"/>
                <a:ext cx="5565304" cy="1828800"/>
              </a:xfrm>
              <a:blipFill rotWithShape="0">
                <a:blip r:embed="rId2"/>
                <a:stretch>
                  <a:fillRect b="-7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160" descr="http://www.physicsclassroom.com/Class/momentum/u4l1a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73683"/>
            <a:ext cx="3888432" cy="209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12160" y="1628800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1684784"/>
          </a:xfrm>
        </p:spPr>
        <p:txBody>
          <a:bodyPr/>
          <a:lstStyle/>
          <a:p>
            <a:r>
              <a:rPr lang="en-US" sz="3600" dirty="0"/>
              <a:t>Momentum is a vector quantity. The momentum vector </a:t>
            </a:r>
            <a:r>
              <a:rPr lang="en-US" sz="3600" b="1" i="1" dirty="0">
                <a:solidFill>
                  <a:srgbClr val="FF0000"/>
                </a:solidFill>
              </a:rPr>
              <a:t>points in the same direction as the velocity vector</a:t>
            </a:r>
            <a:r>
              <a:rPr lang="en-US" sz="3600" dirty="0"/>
              <a:t>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© 2014 Pearson Education, Inc.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 altLang="en-US" sz="66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p:pic>
        <p:nvPicPr>
          <p:cNvPr id="1026" name="Picture 2" descr="Image result for usain bolt run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10122"/>
            <a:ext cx="4320480" cy="323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5796136" y="4725144"/>
            <a:ext cx="1944216" cy="0"/>
          </a:xfrm>
          <a:prstGeom prst="straightConnector1">
            <a:avLst/>
          </a:prstGeom>
          <a:ln w="952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868144" y="4869160"/>
                <a:ext cx="1800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54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5400" b="1" i="1" smtClean="0"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</m:acc>
                    </m:oMath>
                  </m:oMathPara>
                </a14:m>
                <a:endParaRPr lang="en-US" sz="54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4869160"/>
                <a:ext cx="1800200" cy="92333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817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6752" y="1988840"/>
            <a:ext cx="3384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Greater mass, greater momentum</a:t>
            </a:r>
          </a:p>
        </p:txBody>
      </p:sp>
      <p:pic>
        <p:nvPicPr>
          <p:cNvPr id="137221" name="Picture 5" descr="http://static6.businessinsider.com/image/54aeaf6069bedd3361c27143/the-worlds-biggest-oil-traders-are-now-storing-crude-in-leased-supertank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32856"/>
            <a:ext cx="4668789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1988840"/>
            <a:ext cx="3384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Greater velocity, greater momentum</a:t>
            </a:r>
          </a:p>
        </p:txBody>
      </p:sp>
      <p:pic>
        <p:nvPicPr>
          <p:cNvPr id="139266" name="Picture 2" descr="https://i.kinja-img.com/gawker-media/image/upload/s--82913sxb--/c_fill,fl_progressive,g_north,h_358,q_80,w_636/18v2wzsk5kaxt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348880"/>
            <a:ext cx="524491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1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083276"/>
              </p:ext>
            </p:extLst>
          </p:nvPr>
        </p:nvGraphicFramePr>
        <p:xfrm>
          <a:off x="467544" y="2132856"/>
          <a:ext cx="8064896" cy="3200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en-US" sz="3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60-kg halfback moving eastward at 9 m/s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en-US" sz="3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1000-kg car moving northward at 20 m/s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en-US" sz="3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40-kg freshman moving southward at 2 m/s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2289066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540 kg m/s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3420289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20,000 kg m/s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443711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-80 kg m/s</a:t>
            </a:r>
          </a:p>
        </p:txBody>
      </p:sp>
    </p:spTree>
    <p:extLst>
      <p:ext uri="{BB962C8B-B14F-4D97-AF65-F5344CB8AC3E}">
        <p14:creationId xmlns:p14="http://schemas.microsoft.com/office/powerpoint/2010/main" val="189607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  <p:sp>
        <p:nvSpPr>
          <p:cNvPr id="3" name="Action Button: Forward or Next 2">
            <a:hlinkClick r:id="rId2" action="ppaction://hlinkfile" highlightClick="1"/>
          </p:cNvPr>
          <p:cNvSpPr/>
          <p:nvPr/>
        </p:nvSpPr>
        <p:spPr>
          <a:xfrm>
            <a:off x="5220072" y="4603868"/>
            <a:ext cx="3456384" cy="20162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0290" name="Picture 2" descr="http://www.physicsclassroom.com/Class/momentum/u4l1b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02" y="2168670"/>
            <a:ext cx="4393754" cy="190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10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4578" y="2072127"/>
            <a:ext cx="8229600" cy="4466828"/>
          </a:xfrm>
        </p:spPr>
        <p:txBody>
          <a:bodyPr/>
          <a:lstStyle/>
          <a:p>
            <a:r>
              <a:rPr lang="en-US" dirty="0"/>
              <a:t>The total momentum of a system of objects is the vector sum of the momentums of all the individual objects: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© 2014 Pearson Education, Inc.</a:t>
            </a:r>
          </a:p>
        </p:txBody>
      </p:sp>
      <p:pic>
        <p:nvPicPr>
          <p:cNvPr id="7" name="Picture 6" descr="Slide-8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6"/>
          <a:stretch/>
        </p:blipFill>
        <p:spPr>
          <a:xfrm>
            <a:off x="457200" y="3751217"/>
            <a:ext cx="7824356" cy="197658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</p:spTree>
    <p:extLst>
      <p:ext uri="{BB962C8B-B14F-4D97-AF65-F5344CB8AC3E}">
        <p14:creationId xmlns:p14="http://schemas.microsoft.com/office/powerpoint/2010/main" val="39752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4578" y="1778397"/>
            <a:ext cx="8229600" cy="510698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Due to the vector nature of momentum, it is possible for a system of several moving objects to have a total momentum that is </a:t>
            </a:r>
            <a:r>
              <a:rPr lang="en-US" b="1" dirty="0">
                <a:solidFill>
                  <a:srgbClr val="FF0000"/>
                </a:solidFill>
              </a:rPr>
              <a:t>positive</a:t>
            </a:r>
            <a:r>
              <a:rPr lang="en-US" dirty="0"/>
              <a:t>, </a:t>
            </a:r>
            <a:r>
              <a:rPr lang="en-US" b="1" dirty="0">
                <a:solidFill>
                  <a:srgbClr val="FF0000"/>
                </a:solidFill>
              </a:rPr>
              <a:t>negative</a:t>
            </a:r>
            <a:r>
              <a:rPr lang="en-US" dirty="0"/>
              <a:t>, or </a:t>
            </a:r>
            <a:r>
              <a:rPr lang="en-US" b="1" dirty="0">
                <a:solidFill>
                  <a:srgbClr val="FF0000"/>
                </a:solidFill>
              </a:rPr>
              <a:t>zero</a:t>
            </a:r>
            <a:r>
              <a:rPr lang="en-US" dirty="0"/>
              <a:t>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© 2014 Pearson Education, Inc.</a:t>
            </a:r>
          </a:p>
        </p:txBody>
      </p:sp>
      <p:sp>
        <p:nvSpPr>
          <p:cNvPr id="8" name="Oval 7"/>
          <p:cNvSpPr/>
          <p:nvPr/>
        </p:nvSpPr>
        <p:spPr>
          <a:xfrm>
            <a:off x="1115616" y="260648"/>
            <a:ext cx="6840760" cy="1440160"/>
          </a:xfrm>
          <a:prstGeom prst="ellipse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  <a:latin typeface="Arial Black" panose="020B0A04020102020204" pitchFamily="34" charset="0"/>
              </a:rPr>
              <a:t>MOMENTUM</a:t>
            </a:r>
          </a:p>
        </p:txBody>
      </p:sp>
    </p:spTree>
    <p:extLst>
      <p:ext uri="{BB962C8B-B14F-4D97-AF65-F5344CB8AC3E}">
        <p14:creationId xmlns:p14="http://schemas.microsoft.com/office/powerpoint/2010/main" val="356506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8895</TotalTime>
  <Words>357</Words>
  <Application>Microsoft Office PowerPoint</Application>
  <PresentationFormat>Экран (4:3)</PresentationFormat>
  <Paragraphs>65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Aharoni</vt:lpstr>
      <vt:lpstr>Arial</vt:lpstr>
      <vt:lpstr>Arial Black</vt:lpstr>
      <vt:lpstr>Calibri</vt:lpstr>
      <vt:lpstr>Cambria Math</vt:lpstr>
      <vt:lpstr>Diseño predeterminado</vt:lpstr>
      <vt:lpstr>MOMENTUM AND IMPULSE</vt:lpstr>
      <vt:lpstr>MOMENTUM</vt:lpstr>
      <vt:lpstr>MOMENTUM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Qualitative Analysis Using Momentum Bar Chart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Windows 10 Pro</cp:lastModifiedBy>
  <cp:revision>756</cp:revision>
  <cp:lastPrinted>2016-03-22T14:13:13Z</cp:lastPrinted>
  <dcterms:created xsi:type="dcterms:W3CDTF">2010-05-23T14:28:12Z</dcterms:created>
  <dcterms:modified xsi:type="dcterms:W3CDTF">2023-09-30T19:28:52Z</dcterms:modified>
</cp:coreProperties>
</file>