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4"/>
  </p:notesMasterIdLst>
  <p:sldIdLst>
    <p:sldId id="256" r:id="rId3"/>
    <p:sldId id="257" r:id="rId4"/>
    <p:sldId id="259" r:id="rId5"/>
    <p:sldId id="260" r:id="rId6"/>
    <p:sldId id="261" r:id="rId7"/>
    <p:sldId id="263" r:id="rId8"/>
    <p:sldId id="272" r:id="rId9"/>
    <p:sldId id="273" r:id="rId10"/>
    <p:sldId id="274" r:id="rId11"/>
    <p:sldId id="275" r:id="rId12"/>
    <p:sldId id="279" r:id="rId13"/>
    <p:sldId id="305" r:id="rId14"/>
    <p:sldId id="276" r:id="rId15"/>
    <p:sldId id="281" r:id="rId16"/>
    <p:sldId id="282" r:id="rId17"/>
    <p:sldId id="283" r:id="rId18"/>
    <p:sldId id="308" r:id="rId19"/>
    <p:sldId id="307" r:id="rId20"/>
    <p:sldId id="306" r:id="rId21"/>
    <p:sldId id="284" r:id="rId22"/>
    <p:sldId id="285" r:id="rId23"/>
    <p:sldId id="309" r:id="rId24"/>
    <p:sldId id="286" r:id="rId25"/>
    <p:sldId id="310" r:id="rId26"/>
    <p:sldId id="277" r:id="rId27"/>
    <p:sldId id="264" r:id="rId28"/>
    <p:sldId id="265" r:id="rId29"/>
    <p:sldId id="311" r:id="rId30"/>
    <p:sldId id="266" r:id="rId31"/>
    <p:sldId id="287" r:id="rId32"/>
    <p:sldId id="312" r:id="rId33"/>
    <p:sldId id="296" r:id="rId34"/>
    <p:sldId id="297" r:id="rId35"/>
    <p:sldId id="298" r:id="rId36"/>
    <p:sldId id="299" r:id="rId37"/>
    <p:sldId id="302" r:id="rId38"/>
    <p:sldId id="301" r:id="rId39"/>
    <p:sldId id="288" r:id="rId40"/>
    <p:sldId id="293" r:id="rId41"/>
    <p:sldId id="294" r:id="rId42"/>
    <p:sldId id="295" r:id="rId4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9900"/>
    <a:srgbClr val="0033CC"/>
    <a:srgbClr val="6699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E91EA-9A6C-461C-AACB-1833EB2B4C29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E9EF9-0FA8-4BF0-AE92-1E977FAF7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422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E9EF9-0FA8-4BF0-AE92-1E977FAF7F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22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7724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113AB-1F28-4749-8FAF-E15B05EDB4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219372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7724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4C996-4CDE-4FE1-A4F5-1D506B189C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62338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2727E37-F3BD-492E-B281-67121CFA40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2073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0767A19-3003-4F39-969C-7668337E98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89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  <p:sldLayoutId id="2147483674" r:id="rId5"/>
    <p:sldLayoutId id="2147483676" r:id="rId6"/>
    <p:sldLayoutId id="2147483677" r:id="rId7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9/30/2023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10.png"/><Relationship Id="rId7" Type="http://schemas.openxmlformats.org/officeDocument/2006/relationships/image" Target="../media/image15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0.png"/><Relationship Id="rId4" Type="http://schemas.openxmlformats.org/officeDocument/2006/relationships/image" Target="../media/image1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170.png"/><Relationship Id="rId7" Type="http://schemas.openxmlformats.org/officeDocument/2006/relationships/image" Target="../media/image20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90.png"/><Relationship Id="rId4" Type="http://schemas.openxmlformats.org/officeDocument/2006/relationships/image" Target="../media/image18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288" y="476672"/>
            <a:ext cx="86409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6600" b="1" dirty="0">
                <a:ln w="28575">
                  <a:noFill/>
                  <a:prstDash val="sysDash"/>
                </a:ln>
                <a:solidFill>
                  <a:srgbClr val="6699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VECTORS</a:t>
            </a:r>
          </a:p>
        </p:txBody>
      </p:sp>
      <p:sp>
        <p:nvSpPr>
          <p:cNvPr id="7" name="TextBox 6">
            <a:hlinkClick r:id="rId2"/>
          </p:cNvPr>
          <p:cNvSpPr txBox="1"/>
          <p:nvPr/>
        </p:nvSpPr>
        <p:spPr>
          <a:xfrm>
            <a:off x="0" y="6597932"/>
            <a:ext cx="8820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40" y="6004379"/>
            <a:ext cx="1301512" cy="321849"/>
          </a:xfrm>
          <a:prstGeom prst="rect">
            <a:avLst/>
          </a:prstGeom>
        </p:spPr>
      </p:pic>
      <p:pic>
        <p:nvPicPr>
          <p:cNvPr id="1026" name="Picture 2" descr="http://www.chsdarkmatter.com/3_vector_ani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729" y="3575114"/>
            <a:ext cx="3765421" cy="323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926860"/>
            <a:ext cx="3905455" cy="278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95536" y="1580986"/>
            <a:ext cx="8570071" cy="615655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3: Tip to Tail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571250" y="3370667"/>
            <a:ext cx="0" cy="171451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571250" y="3356992"/>
            <a:ext cx="373705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87073" y="3714786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3 cm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41329" y="261447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4 cm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571250" y="3397593"/>
            <a:ext cx="3737054" cy="1709551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505" y="3714785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~5 cm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571249" y="5107144"/>
            <a:ext cx="2368903" cy="0"/>
          </a:xfrm>
          <a:prstGeom prst="line">
            <a:avLst/>
          </a:prstGeom>
          <a:ln w="3492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>
            <a:off x="4499993" y="4653136"/>
            <a:ext cx="288032" cy="720080"/>
          </a:xfrm>
          <a:prstGeom prst="arc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716016" y="4561964"/>
                <a:ext cx="6480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4561964"/>
                <a:ext cx="648072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123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95536" y="1580986"/>
            <a:ext cx="8570071" cy="615655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TRY THIS ON YOUR OWN (Tip to Tail)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547" y="4509120"/>
            <a:ext cx="83540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2. You sail a boat due east at 12 m/s. The wind is blowing due north at 5 m/s. Determine the resultant vector. (Scale: 1 cm =  1 m/s)</a:t>
            </a:r>
          </a:p>
        </p:txBody>
      </p: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3023" y="2691335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 Two forces with magnitudes of 4 N to the +x axis and 8 N at an angle of 40°. Find the magnitude of the resultant vector. (Scale: 1 cm = 1 N</a:t>
            </a:r>
          </a:p>
        </p:txBody>
      </p:sp>
    </p:spTree>
    <p:extLst>
      <p:ext uri="{BB962C8B-B14F-4D97-AF65-F5344CB8AC3E}">
        <p14:creationId xmlns:p14="http://schemas.microsoft.com/office/powerpoint/2010/main" val="278746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164" t="57875" r="20114" b="24407"/>
          <a:stretch/>
        </p:blipFill>
        <p:spPr>
          <a:xfrm>
            <a:off x="305525" y="1916832"/>
            <a:ext cx="853294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47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Parallelogram Method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457200" y="5715000"/>
            <a:ext cx="1066800" cy="228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V="1">
            <a:off x="485775" y="4462463"/>
            <a:ext cx="2971800" cy="12192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1403648" y="4710112"/>
            <a:ext cx="3139777" cy="1233488"/>
          </a:xfrm>
          <a:prstGeom prst="line">
            <a:avLst/>
          </a:prstGeom>
          <a:noFill/>
          <a:ln w="28575">
            <a:solidFill>
              <a:srgbClr val="0080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3352800" y="4470400"/>
            <a:ext cx="1181100" cy="239711"/>
          </a:xfrm>
          <a:prstGeom prst="line">
            <a:avLst/>
          </a:prstGeom>
          <a:noFill/>
          <a:ln w="28575">
            <a:solidFill>
              <a:srgbClr val="008000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495300" y="4710113"/>
            <a:ext cx="403860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2133600" y="2133600"/>
            <a:ext cx="1066800" cy="2286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V="1">
            <a:off x="381000" y="1219200"/>
            <a:ext cx="2971800" cy="12192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886200" y="1143000"/>
            <a:ext cx="5029200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600" dirty="0"/>
              <a:t>This time we’ll add </a:t>
            </a:r>
            <a:r>
              <a:rPr lang="en-US" altLang="en-US" sz="2600" dirty="0">
                <a:solidFill>
                  <a:srgbClr val="CC0000"/>
                </a:solidFill>
              </a:rPr>
              <a:t>red</a:t>
            </a:r>
            <a:r>
              <a:rPr lang="en-US" altLang="en-US" sz="2600" dirty="0"/>
              <a:t> &amp; </a:t>
            </a:r>
            <a:r>
              <a:rPr lang="en-US" altLang="en-US" sz="2600" dirty="0">
                <a:solidFill>
                  <a:srgbClr val="000099"/>
                </a:solidFill>
              </a:rPr>
              <a:t>blue</a:t>
            </a:r>
            <a:r>
              <a:rPr lang="en-US" altLang="en-US" sz="2600" dirty="0"/>
              <a:t> by placing the tails together and drawing a parallelogram with dotted lines.  The resultant’s tail is at the same point as the other tails.  It’s tip is at the intersection of the dotted lines.</a:t>
            </a:r>
          </a:p>
        </p:txBody>
      </p:sp>
      <p:sp>
        <p:nvSpPr>
          <p:cNvPr id="11275" name="Text Box 12"/>
          <p:cNvSpPr txBox="1">
            <a:spLocks noChangeArrowheads="1"/>
          </p:cNvSpPr>
          <p:nvPr/>
        </p:nvSpPr>
        <p:spPr bwMode="auto">
          <a:xfrm>
            <a:off x="5715000" y="5029200"/>
            <a:ext cx="29718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99"/>
                </a:solidFill>
              </a:rPr>
              <a:t>Note:  Opposite sides of a parallelogram are congruent.</a:t>
            </a:r>
          </a:p>
        </p:txBody>
      </p:sp>
    </p:spTree>
    <p:extLst>
      <p:ext uri="{BB962C8B-B14F-4D97-AF65-F5344CB8AC3E}">
        <p14:creationId xmlns:p14="http://schemas.microsoft.com/office/powerpoint/2010/main" val="419831720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6164" t="57875" r="20114" b="24407"/>
          <a:stretch/>
        </p:blipFill>
        <p:spPr>
          <a:xfrm>
            <a:off x="305525" y="1916832"/>
            <a:ext cx="853294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43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7271" t="16531" r="19561" b="28954"/>
          <a:stretch/>
        </p:blipFill>
        <p:spPr>
          <a:xfrm>
            <a:off x="827584" y="1268760"/>
            <a:ext cx="7488832" cy="531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78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Content Placeholder 6"/>
          <p:cNvSpPr>
            <a:spLocks noGrp="1"/>
          </p:cNvSpPr>
          <p:nvPr>
            <p:ph idx="10"/>
          </p:nvPr>
        </p:nvSpPr>
        <p:spPr>
          <a:xfrm>
            <a:off x="286964" y="1556792"/>
            <a:ext cx="8570071" cy="615655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Adding More than 2 Vectors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10"/>
              <p:cNvSpPr txBox="1">
                <a:spLocks noChangeArrowheads="1"/>
              </p:cNvSpPr>
              <p:nvPr/>
            </p:nvSpPr>
            <p:spPr bwMode="auto">
              <a:xfrm>
                <a:off x="539551" y="2582827"/>
                <a:ext cx="8317483" cy="15474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=5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 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=3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 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=4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110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551" y="2582827"/>
                <a:ext cx="8317483" cy="154741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87823" y="4534669"/>
                <a:ext cx="3168352" cy="717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36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36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3" y="4534669"/>
                <a:ext cx="3168352" cy="71724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626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grid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2" y="-15231"/>
            <a:ext cx="9109348" cy="683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34652" y="0"/>
            <a:ext cx="9109348" cy="6858000"/>
            <a:chOff x="34652" y="0"/>
            <a:chExt cx="9109348" cy="6858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835696" y="0"/>
              <a:ext cx="0" cy="6858000"/>
            </a:xfrm>
            <a:prstGeom prst="line">
              <a:avLst/>
            </a:prstGeom>
            <a:ln w="635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4652" y="5733256"/>
              <a:ext cx="9109348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39847" t="37406" r="38016" b="39954"/>
          <a:stretch/>
        </p:blipFill>
        <p:spPr>
          <a:xfrm>
            <a:off x="6876256" y="0"/>
            <a:ext cx="2304256" cy="132494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1835696" y="5733256"/>
            <a:ext cx="1800200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33614" y="4653136"/>
            <a:ext cx="2282" cy="1080120"/>
          </a:xfrm>
          <a:prstGeom prst="straightConnector1">
            <a:avLst/>
          </a:prstGeom>
          <a:ln w="76200">
            <a:solidFill>
              <a:srgbClr val="00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3080369" y="3152398"/>
            <a:ext cx="573783" cy="1501155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1813942" y="3152398"/>
            <a:ext cx="1266427" cy="2596089"/>
          </a:xfrm>
          <a:prstGeom prst="straightConnector1">
            <a:avLst/>
          </a:prstGeom>
          <a:ln w="76200">
            <a:solidFill>
              <a:srgbClr val="D6009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10507" y="4931586"/>
            <a:ext cx="920636" cy="1161710"/>
            <a:chOff x="2010507" y="4931586"/>
            <a:chExt cx="920636" cy="1161710"/>
          </a:xfrm>
        </p:grpSpPr>
        <p:sp>
          <p:nvSpPr>
            <p:cNvPr id="24" name="Arc 23"/>
            <p:cNvSpPr/>
            <p:nvPr/>
          </p:nvSpPr>
          <p:spPr>
            <a:xfrm>
              <a:off x="2010507" y="5098378"/>
              <a:ext cx="421790" cy="994918"/>
            </a:xfrm>
            <a:prstGeom prst="arc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2283071" y="4931586"/>
                  <a:ext cx="6480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3071" y="4931586"/>
                  <a:ext cx="648072" cy="523220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845939" y="3559975"/>
                <a:ext cx="864096" cy="786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39" y="3559975"/>
                <a:ext cx="864096" cy="78662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288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grid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18258"/>
            <a:ext cx="6876256" cy="687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187624" y="4509120"/>
            <a:ext cx="2376264" cy="786626"/>
            <a:chOff x="1187624" y="4509120"/>
            <a:chExt cx="2376264" cy="786626"/>
          </a:xfrm>
        </p:grpSpPr>
        <p:cxnSp>
          <p:nvCxnSpPr>
            <p:cNvPr id="3" name="Straight Arrow Connector 2"/>
            <p:cNvCxnSpPr/>
            <p:nvPr/>
          </p:nvCxnSpPr>
          <p:spPr>
            <a:xfrm>
              <a:off x="1187624" y="4509120"/>
              <a:ext cx="2376264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/>
                <p:cNvSpPr/>
                <p:nvPr/>
              </p:nvSpPr>
              <p:spPr>
                <a:xfrm>
                  <a:off x="1907704" y="4509120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15" name="Rectangle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7704" y="4509120"/>
                  <a:ext cx="864096" cy="78662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6" name="Group 25"/>
          <p:cNvGrpSpPr/>
          <p:nvPr/>
        </p:nvGrpSpPr>
        <p:grpSpPr>
          <a:xfrm>
            <a:off x="3480556" y="476672"/>
            <a:ext cx="864096" cy="4032448"/>
            <a:chOff x="3480556" y="476672"/>
            <a:chExt cx="864096" cy="4032448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3491880" y="476672"/>
              <a:ext cx="72008" cy="4032448"/>
            </a:xfrm>
            <a:prstGeom prst="straightConnector1">
              <a:avLst/>
            </a:prstGeom>
            <a:ln w="63500">
              <a:solidFill>
                <a:srgbClr val="0099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3480556" y="2348880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0556" y="2348880"/>
                  <a:ext cx="864096" cy="786626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7" name="Group 26"/>
          <p:cNvGrpSpPr/>
          <p:nvPr/>
        </p:nvGrpSpPr>
        <p:grpSpPr>
          <a:xfrm>
            <a:off x="1187624" y="476672"/>
            <a:ext cx="2304256" cy="4032448"/>
            <a:chOff x="1187624" y="476672"/>
            <a:chExt cx="2304256" cy="4032448"/>
          </a:xfrm>
        </p:grpSpPr>
        <p:cxnSp>
          <p:nvCxnSpPr>
            <p:cNvPr id="13" name="Straight Arrow Connector 12"/>
            <p:cNvCxnSpPr/>
            <p:nvPr/>
          </p:nvCxnSpPr>
          <p:spPr>
            <a:xfrm flipV="1">
              <a:off x="1187624" y="476672"/>
              <a:ext cx="2304256" cy="4032448"/>
            </a:xfrm>
            <a:prstGeom prst="straightConnector1">
              <a:avLst/>
            </a:prstGeom>
            <a:ln w="63500">
              <a:solidFill>
                <a:srgbClr val="7030A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/>
                <p:cNvSpPr/>
                <p:nvPr/>
              </p:nvSpPr>
              <p:spPr>
                <a:xfrm>
                  <a:off x="1691680" y="1547137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17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1680" y="1547137"/>
                  <a:ext cx="864096" cy="78662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270956" y="5897851"/>
                <a:ext cx="2292932" cy="78662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956" y="5897851"/>
                <a:ext cx="2292932" cy="78662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807460" y="5954742"/>
                <a:ext cx="2292932" cy="78662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460" y="5954742"/>
                <a:ext cx="2292932" cy="78662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/>
          <p:cNvGrpSpPr/>
          <p:nvPr/>
        </p:nvGrpSpPr>
        <p:grpSpPr>
          <a:xfrm>
            <a:off x="4949788" y="497376"/>
            <a:ext cx="896652" cy="4032448"/>
            <a:chOff x="4949788" y="497376"/>
            <a:chExt cx="896652" cy="4032448"/>
          </a:xfrm>
        </p:grpSpPr>
        <p:cxnSp>
          <p:nvCxnSpPr>
            <p:cNvPr id="20" name="Straight Arrow Connector 19"/>
            <p:cNvCxnSpPr/>
            <p:nvPr/>
          </p:nvCxnSpPr>
          <p:spPr>
            <a:xfrm flipV="1">
              <a:off x="5774432" y="497376"/>
              <a:ext cx="72008" cy="4032448"/>
            </a:xfrm>
            <a:prstGeom prst="straightConnector1">
              <a:avLst/>
            </a:prstGeom>
            <a:ln w="63500">
              <a:solidFill>
                <a:srgbClr val="0099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4949788" y="2333763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49788" y="2333763"/>
                  <a:ext cx="864096" cy="786626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/>
          <p:cNvGrpSpPr/>
          <p:nvPr/>
        </p:nvGrpSpPr>
        <p:grpSpPr>
          <a:xfrm>
            <a:off x="5765794" y="497376"/>
            <a:ext cx="2376264" cy="786626"/>
            <a:chOff x="5765794" y="497376"/>
            <a:chExt cx="2376264" cy="786626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5765794" y="497376"/>
              <a:ext cx="2376264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Rectangle 22"/>
                <p:cNvSpPr/>
                <p:nvPr/>
              </p:nvSpPr>
              <p:spPr>
                <a:xfrm>
                  <a:off x="6134472" y="497376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3" name="Rectangle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4472" y="497376"/>
                  <a:ext cx="864096" cy="786626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/>
          <p:cNvGrpSpPr/>
          <p:nvPr/>
        </p:nvGrpSpPr>
        <p:grpSpPr>
          <a:xfrm>
            <a:off x="5775902" y="497375"/>
            <a:ext cx="2304256" cy="4032448"/>
            <a:chOff x="5775902" y="497375"/>
            <a:chExt cx="2304256" cy="4032448"/>
          </a:xfrm>
        </p:grpSpPr>
        <p:cxnSp>
          <p:nvCxnSpPr>
            <p:cNvPr id="24" name="Straight Arrow Connector 23"/>
            <p:cNvCxnSpPr/>
            <p:nvPr/>
          </p:nvCxnSpPr>
          <p:spPr>
            <a:xfrm flipV="1">
              <a:off x="5775902" y="497375"/>
              <a:ext cx="2304256" cy="4032448"/>
            </a:xfrm>
            <a:prstGeom prst="straightConnector1">
              <a:avLst/>
            </a:prstGeom>
            <a:ln w="63500">
              <a:solidFill>
                <a:srgbClr val="7030A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/>
                <p:cNvSpPr/>
                <p:nvPr/>
              </p:nvSpPr>
              <p:spPr>
                <a:xfrm>
                  <a:off x="6701301" y="2513599"/>
                  <a:ext cx="864096" cy="78662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⃑"/>
                            <m:ctrlPr>
                              <a:rPr lang="en-US" sz="4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40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</m:oMath>
                    </m:oMathPara>
                  </a14:m>
                  <a:endParaRPr lang="en-US" sz="4000" dirty="0"/>
                </a:p>
              </p:txBody>
            </p:sp>
          </mc:Choice>
          <mc:Fallback xmlns="">
            <p:sp>
              <p:nvSpPr>
                <p:cNvPr id="25" name="Rectangle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01301" y="2513599"/>
                  <a:ext cx="864096" cy="786626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44547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458200" cy="609600"/>
          </a:xfrm>
        </p:spPr>
        <p:txBody>
          <a:bodyPr/>
          <a:lstStyle/>
          <a:p>
            <a:pPr eaLnBrk="1" hangingPunct="1"/>
            <a:r>
              <a:rPr lang="en-US" altLang="en-US" dirty="0"/>
              <a:t>Vector Addition has commutative property.</a:t>
            </a: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827584" y="2420888"/>
            <a:ext cx="771939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699792" y="2913331"/>
                <a:ext cx="4399560" cy="786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+ 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4000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2913331"/>
                <a:ext cx="4399560" cy="78662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706333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VECTORS vs. SCALARS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6933" y="1312168"/>
            <a:ext cx="8229600" cy="460648"/>
          </a:xfrm>
        </p:spPr>
        <p:txBody>
          <a:bodyPr/>
          <a:lstStyle/>
          <a:p>
            <a:pPr algn="ctr"/>
            <a:r>
              <a:rPr lang="en-US" altLang="ko-KR" sz="4400" b="1" dirty="0">
                <a:solidFill>
                  <a:srgbClr val="0033CC"/>
                </a:solidFill>
                <a:latin typeface="Cooper Black" panose="0208090404030B020404" pitchFamily="18" charset="0"/>
              </a:rPr>
              <a:t>SCALARS</a:t>
            </a:r>
            <a:endParaRPr lang="en-US" altLang="ko-KR" sz="4400" b="1" dirty="0">
              <a:solidFill>
                <a:srgbClr val="0033CC"/>
              </a:solidFill>
              <a:latin typeface="Cooper Black" panose="0208090404030B020404" pitchFamily="18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1182051" y="1988840"/>
            <a:ext cx="6779363" cy="1008112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Quantities that can be described by magnitude only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1763688" y="3211494"/>
            <a:ext cx="5904656" cy="579062"/>
          </a:xfrm>
          <a:prstGeom prst="rect">
            <a:avLst/>
          </a:prstGeom>
          <a:solidFill>
            <a:srgbClr val="FFFF00"/>
          </a:solidFill>
        </p:spPr>
        <p:txBody>
          <a:bodyPr lIns="396000" anchor="t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Does not depend on direction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204443"/>
            <a:ext cx="50405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For example: TIME</a:t>
            </a:r>
          </a:p>
          <a:p>
            <a:pPr algn="ctr"/>
            <a:endParaRPr lang="en-US" sz="28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You don’t say “I will arrive at Riverside in 5 minutes to the right!”</a:t>
            </a:r>
          </a:p>
        </p:txBody>
      </p:sp>
      <p:pic>
        <p:nvPicPr>
          <p:cNvPr id="2050" name="Picture 2" descr="https://thepinoycivilservant.files.wordpress.com/2014/08/time-manage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86280"/>
            <a:ext cx="3010304" cy="268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 animBg="1"/>
      <p:bldP spid="5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7772400" cy="609600"/>
          </a:xfrm>
        </p:spPr>
        <p:txBody>
          <a:bodyPr/>
          <a:lstStyle/>
          <a:p>
            <a:pPr eaLnBrk="1" hangingPunct="1"/>
            <a:r>
              <a:rPr lang="en-US" altLang="en-US"/>
              <a:t>Opposite of a Vector</a:t>
            </a: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990600" y="1752600"/>
            <a:ext cx="3505200" cy="15240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990600" y="2819400"/>
            <a:ext cx="3505200" cy="15240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14600" y="1828800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i="1"/>
              <a:t>v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667000" y="3581400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i="1"/>
              <a:t>-</a:t>
            </a:r>
            <a:r>
              <a:rPr lang="en-US" altLang="en-US" sz="3600" b="1" i="1"/>
              <a:t> v</a:t>
            </a: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5410200" y="1752600"/>
            <a:ext cx="33528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600"/>
              <a:t>If </a:t>
            </a:r>
            <a:r>
              <a:rPr lang="en-US" altLang="en-US" sz="1200"/>
              <a:t> </a:t>
            </a:r>
            <a:r>
              <a:rPr lang="en-US" altLang="en-US" sz="2600" b="1" i="1"/>
              <a:t>v</a:t>
            </a:r>
            <a:r>
              <a:rPr lang="en-US" altLang="en-US" sz="2600"/>
              <a:t> </a:t>
            </a:r>
            <a:r>
              <a:rPr lang="en-US" altLang="en-US" sz="1200"/>
              <a:t> </a:t>
            </a:r>
            <a:r>
              <a:rPr lang="en-US" altLang="en-US" sz="2600"/>
              <a:t>is 17 m/s up and to the right, then </a:t>
            </a:r>
            <a:r>
              <a:rPr lang="en-US" altLang="en-US" sz="1200"/>
              <a:t> </a:t>
            </a:r>
            <a:r>
              <a:rPr lang="en-US" altLang="en-US" sz="2600"/>
              <a:t>-</a:t>
            </a:r>
            <a:r>
              <a:rPr lang="en-US" altLang="en-US" sz="2600" b="1" i="1"/>
              <a:t>v</a:t>
            </a:r>
            <a:r>
              <a:rPr lang="en-US" altLang="en-US" sz="2600"/>
              <a:t>  is 17 m/s down and to the left.  The directions are opposite; the magnitudes are the same.</a:t>
            </a:r>
          </a:p>
        </p:txBody>
      </p:sp>
    </p:spTree>
    <p:extLst>
      <p:ext uri="{BB962C8B-B14F-4D97-AF65-F5344CB8AC3E}">
        <p14:creationId xmlns:p14="http://schemas.microsoft.com/office/powerpoint/2010/main" val="1889898540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Vector Subtraction</a:t>
            </a: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 flipV="1">
            <a:off x="428625" y="1057275"/>
            <a:ext cx="1447800" cy="15240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V="1">
            <a:off x="457200" y="2438400"/>
            <a:ext cx="1676400" cy="1524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H="1" flipV="1">
            <a:off x="1876425" y="1133475"/>
            <a:ext cx="228600" cy="1295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105025" y="1590675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red - blue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381000" y="3733800"/>
            <a:ext cx="1447800" cy="15240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V="1">
            <a:off x="409575" y="5114925"/>
            <a:ext cx="1676400" cy="1524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1828800" y="3810000"/>
            <a:ext cx="228600" cy="1295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057400" y="42672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blue - red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810000" y="1066800"/>
            <a:ext cx="51054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99"/>
                </a:solidFill>
              </a:rPr>
              <a:t>Put vector tails together and complete the triangle, pointing to the vector that “comes first in the subtraction.”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733800" y="2743200"/>
            <a:ext cx="5257800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Why it works:  In the first diagram, </a:t>
            </a:r>
            <a:r>
              <a:rPr lang="en-US" altLang="en-US">
                <a:solidFill>
                  <a:srgbClr val="000099"/>
                </a:solidFill>
              </a:rPr>
              <a:t>blue</a:t>
            </a:r>
            <a:r>
              <a:rPr lang="en-US" altLang="en-US"/>
              <a:t> and black are tip to tail, so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/>
              <a:t>	</a:t>
            </a:r>
            <a:r>
              <a:rPr lang="en-US" altLang="en-US">
                <a:solidFill>
                  <a:srgbClr val="000099"/>
                </a:solidFill>
              </a:rPr>
              <a:t>blue</a:t>
            </a:r>
            <a:r>
              <a:rPr lang="en-US" altLang="en-US"/>
              <a:t> + black = </a:t>
            </a:r>
            <a:r>
              <a:rPr lang="en-US" altLang="en-US">
                <a:solidFill>
                  <a:srgbClr val="CC0000"/>
                </a:solidFill>
              </a:rPr>
              <a:t>red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/>
              <a:t>     </a:t>
            </a:r>
            <a:r>
              <a:rPr lang="en-US" altLang="en-US">
                <a:sym typeface="Symbol" panose="05050102010706020507" pitchFamily="18" charset="2"/>
              </a:rPr>
              <a:t>  </a:t>
            </a:r>
            <a:r>
              <a:rPr lang="en-US" altLang="en-US">
                <a:solidFill>
                  <a:srgbClr val="CC0000"/>
                </a:solidFill>
              </a:rPr>
              <a:t>red</a:t>
            </a:r>
            <a:r>
              <a:rPr lang="en-US" altLang="en-US"/>
              <a:t> – </a:t>
            </a:r>
            <a:r>
              <a:rPr lang="en-US" altLang="en-US">
                <a:solidFill>
                  <a:srgbClr val="000099"/>
                </a:solidFill>
              </a:rPr>
              <a:t>blue</a:t>
            </a:r>
            <a:r>
              <a:rPr lang="en-US" altLang="en-US"/>
              <a:t> = black.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sym typeface="Symbol" panose="05050102010706020507" pitchFamily="18" charset="2"/>
              </a:rPr>
              <a:t>     </a:t>
            </a:r>
            <a:endParaRPr lang="en-US" altLang="en-US">
              <a:solidFill>
                <a:srgbClr val="CC0000"/>
              </a:solidFill>
            </a:endParaRPr>
          </a:p>
        </p:txBody>
      </p:sp>
      <p:sp>
        <p:nvSpPr>
          <p:cNvPr id="15373" name="Text Box 15"/>
          <p:cNvSpPr txBox="1">
            <a:spLocks noChangeArrowheads="1"/>
          </p:cNvSpPr>
          <p:nvPr/>
        </p:nvSpPr>
        <p:spPr bwMode="auto">
          <a:xfrm>
            <a:off x="2209800" y="5791200"/>
            <a:ext cx="693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Note that </a:t>
            </a:r>
            <a:r>
              <a:rPr lang="en-US" altLang="en-US">
                <a:solidFill>
                  <a:srgbClr val="CC0000"/>
                </a:solidFill>
              </a:rPr>
              <a:t>red</a:t>
            </a:r>
            <a:r>
              <a:rPr lang="en-US" altLang="en-US"/>
              <a:t> - </a:t>
            </a:r>
            <a:r>
              <a:rPr lang="en-US" altLang="en-US">
                <a:solidFill>
                  <a:srgbClr val="000099"/>
                </a:solidFill>
              </a:rPr>
              <a:t>blue</a:t>
            </a:r>
            <a:r>
              <a:rPr lang="en-US" altLang="en-US"/>
              <a:t> is the opposite of blue - red.</a:t>
            </a:r>
          </a:p>
        </p:txBody>
      </p:sp>
    </p:spTree>
    <p:extLst>
      <p:ext uri="{BB962C8B-B14F-4D97-AF65-F5344CB8AC3E}">
        <p14:creationId xmlns:p14="http://schemas.microsoft.com/office/powerpoint/2010/main" val="3786888824"/>
      </p:ext>
    </p:ext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mage result for grid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1835696" y="0"/>
            <a:ext cx="0" cy="6858000"/>
          </a:xfrm>
          <a:prstGeom prst="line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4652" y="5733256"/>
            <a:ext cx="9109348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0" y="0"/>
                <a:ext cx="2292932" cy="78662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4000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⃑"/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2292932" cy="78662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0" y="955684"/>
                <a:ext cx="2292932" cy="78662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4000" b="0" i="0" smtClean="0">
                        <a:latin typeface="Cambria Math" panose="02040503050406030204" pitchFamily="18" charset="0"/>
                      </a:rPr>
                      <m:t>+(−</m:t>
                    </m:r>
                    <m:acc>
                      <m:accPr>
                        <m:chr m:val="⃑"/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4000" dirty="0"/>
                  <a:t>)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55684"/>
                <a:ext cx="2292932" cy="786626"/>
              </a:xfrm>
              <a:prstGeom prst="rect">
                <a:avLst/>
              </a:prstGeom>
              <a:blipFill rotWithShape="0">
                <a:blip r:embed="rId4"/>
                <a:stretch>
                  <a:fillRect t="-4651" r="-5585" b="-31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6588224" y="0"/>
                <a:ext cx="2556843" cy="106144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=5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8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 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8224" y="0"/>
                <a:ext cx="2556843" cy="106144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/>
              <p:cNvSpPr txBox="1">
                <a:spLocks noChangeArrowheads="1"/>
              </p:cNvSpPr>
              <p:nvPr/>
            </p:nvSpPr>
            <p:spPr bwMode="auto">
              <a:xfrm>
                <a:off x="6587157" y="1274462"/>
                <a:ext cx="2556843" cy="57547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squar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⃑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𝑐𝑚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, 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7157" y="1274462"/>
                <a:ext cx="2556843" cy="57547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/>
          <p:nvPr/>
        </p:nvCxnSpPr>
        <p:spPr>
          <a:xfrm flipV="1">
            <a:off x="1835696" y="4509120"/>
            <a:ext cx="2088232" cy="12241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833246" y="4499629"/>
            <a:ext cx="3090682" cy="9490"/>
          </a:xfrm>
          <a:prstGeom prst="straightConnector1">
            <a:avLst/>
          </a:prstGeom>
          <a:ln w="76200">
            <a:solidFill>
              <a:srgbClr val="00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790513" y="4509120"/>
            <a:ext cx="1044116" cy="1224136"/>
          </a:xfrm>
          <a:prstGeom prst="straightConnector1">
            <a:avLst/>
          </a:prstGeom>
          <a:ln w="76200">
            <a:solidFill>
              <a:srgbClr val="D6009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461759" y="4931295"/>
                <a:ext cx="864096" cy="786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759" y="4931295"/>
                <a:ext cx="864096" cy="78662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794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Comparison of Vectors</a:t>
            </a:r>
          </a:p>
        </p:txBody>
      </p:sp>
      <p:sp>
        <p:nvSpPr>
          <p:cNvPr id="17411" name="Line 4"/>
          <p:cNvSpPr>
            <a:spLocks noChangeShapeType="1"/>
          </p:cNvSpPr>
          <p:nvPr/>
        </p:nvSpPr>
        <p:spPr bwMode="auto">
          <a:xfrm flipV="1">
            <a:off x="685800" y="1752600"/>
            <a:ext cx="25908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295400" y="2057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15 N</a:t>
            </a:r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>
            <a:off x="6629400" y="1752600"/>
            <a:ext cx="1295400" cy="3810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7010400" y="14478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99"/>
                </a:solidFill>
              </a:rPr>
              <a:t>43 m</a:t>
            </a:r>
          </a:p>
        </p:txBody>
      </p:sp>
      <p:sp>
        <p:nvSpPr>
          <p:cNvPr id="17415" name="Line 8"/>
          <p:cNvSpPr>
            <a:spLocks noChangeShapeType="1"/>
          </p:cNvSpPr>
          <p:nvPr/>
        </p:nvSpPr>
        <p:spPr bwMode="auto">
          <a:xfrm>
            <a:off x="6934200" y="3276600"/>
            <a:ext cx="1676400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7010400" y="28194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CC0000"/>
                </a:solidFill>
              </a:rPr>
              <a:t>0.056 km</a:t>
            </a:r>
          </a:p>
        </p:txBody>
      </p:sp>
      <p:sp>
        <p:nvSpPr>
          <p:cNvPr id="17417" name="Line 10"/>
          <p:cNvSpPr>
            <a:spLocks noChangeShapeType="1"/>
          </p:cNvSpPr>
          <p:nvPr/>
        </p:nvSpPr>
        <p:spPr bwMode="auto">
          <a:xfrm flipH="1" flipV="1">
            <a:off x="4343400" y="1676400"/>
            <a:ext cx="228600" cy="13716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8" name="Text Box 11"/>
          <p:cNvSpPr txBox="1">
            <a:spLocks noChangeArrowheads="1"/>
          </p:cNvSpPr>
          <p:nvPr/>
        </p:nvSpPr>
        <p:spPr bwMode="auto">
          <a:xfrm>
            <a:off x="4495800" y="21336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8000"/>
                </a:solidFill>
              </a:rPr>
              <a:t>27 m/s</a:t>
            </a:r>
          </a:p>
        </p:txBody>
      </p:sp>
      <p:sp>
        <p:nvSpPr>
          <p:cNvPr id="17419" name="Text Box 12"/>
          <p:cNvSpPr txBox="1">
            <a:spLocks noChangeArrowheads="1"/>
          </p:cNvSpPr>
          <p:nvPr/>
        </p:nvSpPr>
        <p:spPr bwMode="auto">
          <a:xfrm>
            <a:off x="1295400" y="914400"/>
            <a:ext cx="632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99"/>
                </a:solidFill>
              </a:rPr>
              <a:t>Which vector is bigger?</a:t>
            </a:r>
          </a:p>
        </p:txBody>
      </p:sp>
      <p:sp>
        <p:nvSpPr>
          <p:cNvPr id="17420" name="Text Box 13"/>
          <p:cNvSpPr txBox="1">
            <a:spLocks noChangeArrowheads="1"/>
          </p:cNvSpPr>
          <p:nvPr/>
        </p:nvSpPr>
        <p:spPr bwMode="auto">
          <a:xfrm>
            <a:off x="304800" y="3733800"/>
            <a:ext cx="8305800" cy="247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600" dirty="0"/>
              <a:t>The question of size here doesn’t make sense.  It’s like asking, “What’s bigger, an hour or a gallon?”  You can only compare vectors if they are of the same quantity.  Here, </a:t>
            </a:r>
            <a:r>
              <a:rPr lang="en-US" altLang="en-US" sz="2600" dirty="0">
                <a:solidFill>
                  <a:srgbClr val="CC0000"/>
                </a:solidFill>
              </a:rPr>
              <a:t>red</a:t>
            </a:r>
            <a:r>
              <a:rPr lang="en-US" altLang="en-US" sz="2600" dirty="0"/>
              <a:t>’s magnitude is greater than </a:t>
            </a:r>
            <a:r>
              <a:rPr lang="en-US" altLang="en-US" sz="2600" dirty="0">
                <a:solidFill>
                  <a:srgbClr val="000099"/>
                </a:solidFill>
              </a:rPr>
              <a:t>blue</a:t>
            </a:r>
            <a:r>
              <a:rPr lang="en-US" altLang="en-US" sz="2600" dirty="0"/>
              <a:t>’s, since 0.056 km = 56 m &gt; 43 m, so </a:t>
            </a:r>
            <a:r>
              <a:rPr lang="en-US" altLang="en-US" sz="2600" dirty="0">
                <a:solidFill>
                  <a:srgbClr val="CC0000"/>
                </a:solidFill>
              </a:rPr>
              <a:t>red</a:t>
            </a:r>
            <a:r>
              <a:rPr lang="en-US" altLang="en-US" sz="2600" dirty="0"/>
              <a:t> must be drawn longer than </a:t>
            </a:r>
            <a:r>
              <a:rPr lang="en-US" altLang="en-US" sz="2600" dirty="0">
                <a:solidFill>
                  <a:srgbClr val="000099"/>
                </a:solidFill>
              </a:rPr>
              <a:t>blue</a:t>
            </a:r>
            <a:r>
              <a:rPr lang="en-US" altLang="en-US" sz="2600" dirty="0"/>
              <a:t>, but these are the only two we can compare.</a:t>
            </a:r>
          </a:p>
        </p:txBody>
      </p:sp>
    </p:spTree>
    <p:extLst>
      <p:ext uri="{BB962C8B-B14F-4D97-AF65-F5344CB8AC3E}">
        <p14:creationId xmlns:p14="http://schemas.microsoft.com/office/powerpoint/2010/main" val="81316007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67544" y="1988840"/>
            <a:ext cx="4695671" cy="2789690"/>
          </a:xfrm>
          <a:solidFill>
            <a:srgbClr val="FFFF00"/>
          </a:solidFill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Graphical Method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Analytical Method</a:t>
            </a:r>
          </a:p>
          <a:p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Component Method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pic>
        <p:nvPicPr>
          <p:cNvPr id="5124" name="Picture 4" descr="Image result for check mark transparent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672009" cy="70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43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80385" y="1287382"/>
            <a:ext cx="8570071" cy="156555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1: Along the same axis</a:t>
            </a: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You walk 10 meters to the right and then continues 6 m to the same direction.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907704" y="3645024"/>
            <a:ext cx="331236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72472" y="3645024"/>
            <a:ext cx="200784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43808" y="350100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10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84304" y="3523655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6 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55776" y="3501008"/>
            <a:ext cx="44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36096" y="3501008"/>
            <a:ext cx="44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+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907704" y="4581128"/>
            <a:ext cx="5472608" cy="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51920" y="4459759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16 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5373216"/>
            <a:ext cx="38884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Resultant Vector</a:t>
            </a:r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Analytical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7595" y="4438702"/>
            <a:ext cx="44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9480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15" grpId="0"/>
      <p:bldP spid="16" grpId="0"/>
      <p:bldP spid="20" grpId="0"/>
      <p:bldP spid="19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80385" y="1287382"/>
            <a:ext cx="8570071" cy="156555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2: Along the same axis</a:t>
            </a: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You walk 6 meters to the North and then heads back 10 m to the South.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755576" y="3655133"/>
            <a:ext cx="0" cy="11768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748464" y="3404319"/>
            <a:ext cx="0" cy="25202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99592" y="3933056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6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36296" y="4005064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10 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0983" y="3882998"/>
            <a:ext cx="44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20272" y="4005064"/>
            <a:ext cx="44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-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716016" y="4180837"/>
            <a:ext cx="0" cy="104332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54935" y="3356992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-4 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99792" y="2962739"/>
            <a:ext cx="38884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Resultant Vector</a:t>
            </a:r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0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15" grpId="0"/>
      <p:bldP spid="16" grpId="0"/>
      <p:bldP spid="20" grpId="0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80385" y="1287382"/>
            <a:ext cx="8570071" cy="156555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3: Along different axes</a:t>
            </a: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You walk 3 meters to the North and then heads 4 m to the East.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922428" y="3755388"/>
            <a:ext cx="0" cy="11768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22428" y="3761568"/>
            <a:ext cx="22895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395907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3.00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67744" y="308263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4.00 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922428" y="3761568"/>
            <a:ext cx="2289532" cy="117960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4043" y="5282044"/>
            <a:ext cx="2707837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Right Triangle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24128" y="2928747"/>
            <a:ext cx="3024336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Pythagorean </a:t>
            </a:r>
          </a:p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436096" y="4077072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+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𝐵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4077072"/>
                <a:ext cx="3312368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419689" y="4600292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+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689" y="4600292"/>
                <a:ext cx="3312368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457134" y="5116314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=9+16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134" y="5116314"/>
                <a:ext cx="3312368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436096" y="5642084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5642084"/>
                <a:ext cx="3312368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084168" y="5517232"/>
                <a:ext cx="864096" cy="633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/>
                      </m:ra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5517232"/>
                <a:ext cx="864096" cy="63395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7020272" y="5531348"/>
                <a:ext cx="864096" cy="633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/>
                      </m:ra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5531348"/>
                <a:ext cx="864096" cy="63395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36096" y="6144398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</a:rPr>
                        <m:t>𝑅</m:t>
                      </m:r>
                      <m:r>
                        <a:rPr lang="en-US" sz="2800" b="0" i="1" smtClean="0">
                          <a:latin typeface="Cambria Math"/>
                        </a:rPr>
                        <m:t>=5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.00</m:t>
                      </m:r>
                      <m:r>
                        <a:rPr lang="en-US" sz="2800" b="0" i="1" smtClean="0">
                          <a:latin typeface="Cambria Math"/>
                        </a:rPr>
                        <m:t> </m:t>
                      </m:r>
                      <m:r>
                        <a:rPr lang="en-US" sz="2800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6144398"/>
                <a:ext cx="3312368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554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19" grpId="0" animBg="1"/>
      <p:bldP spid="18" grpId="0" animBg="1"/>
      <p:bldP spid="13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80385" y="1287383"/>
            <a:ext cx="8570071" cy="774368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3600" dirty="0">
                <a:latin typeface="Eras Demi ITC" panose="020B0805030504020804" pitchFamily="34" charset="0"/>
                <a:cs typeface="Arial" pitchFamily="34" charset="0"/>
              </a:rPr>
              <a:t>Direction of the resultant vector???</a:t>
            </a:r>
          </a:p>
          <a:p>
            <a:pPr algn="ctr"/>
            <a:endParaRPr lang="en-US" altLang="ko-KR" sz="36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36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36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922428" y="3755388"/>
            <a:ext cx="0" cy="11768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22428" y="3761568"/>
            <a:ext cx="22895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5536" y="395907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3.00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67744" y="308263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4.00 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922428" y="3761568"/>
            <a:ext cx="2289532" cy="117960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4043" y="5282044"/>
            <a:ext cx="2707837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Right Triangle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364088" y="2577773"/>
                <a:ext cx="3312368" cy="897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a:rPr lang="en-US" sz="28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3.00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4.00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2577773"/>
                <a:ext cx="3312368" cy="89742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/>
          <p:nvPr/>
        </p:nvGrpSpPr>
        <p:grpSpPr>
          <a:xfrm>
            <a:off x="2283584" y="4535459"/>
            <a:ext cx="846574" cy="755556"/>
            <a:chOff x="2010507" y="4931586"/>
            <a:chExt cx="920636" cy="1161710"/>
          </a:xfrm>
        </p:grpSpPr>
        <p:sp>
          <p:nvSpPr>
            <p:cNvPr id="27" name="Arc 26"/>
            <p:cNvSpPr/>
            <p:nvPr/>
          </p:nvSpPr>
          <p:spPr>
            <a:xfrm>
              <a:off x="2010507" y="5098378"/>
              <a:ext cx="421790" cy="994918"/>
            </a:xfrm>
            <a:prstGeom prst="arc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2283071" y="4931586"/>
                  <a:ext cx="6480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3071" y="4931586"/>
                  <a:ext cx="648072" cy="52322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b="-160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9" name="Straight Connector 28"/>
          <p:cNvCxnSpPr/>
          <p:nvPr/>
        </p:nvCxnSpPr>
        <p:spPr>
          <a:xfrm>
            <a:off x="1922428" y="4941168"/>
            <a:ext cx="2289532" cy="0"/>
          </a:xfrm>
          <a:prstGeom prst="line">
            <a:avLst/>
          </a:prstGeom>
          <a:ln w="3492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207769" y="3755388"/>
            <a:ext cx="5003" cy="1212088"/>
          </a:xfrm>
          <a:prstGeom prst="line">
            <a:avLst/>
          </a:prstGeom>
          <a:ln w="34925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364088" y="3638034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θ</m:t>
                      </m:r>
                      <m:r>
                        <a:rPr lang="en-US" sz="2800" b="0" i="0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36.9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3638034"/>
                <a:ext cx="3312368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499992" y="5798011"/>
                <a:ext cx="4392488" cy="7825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sz="40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40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r>
                        <a:rPr lang="en-US" sz="4000" b="0" i="1" smtClean="0">
                          <a:latin typeface="Cambria Math"/>
                        </a:rPr>
                        <m:t>=5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.00</m:t>
                      </m:r>
                      <m:r>
                        <a:rPr lang="en-US" sz="4000" b="0" i="1" smtClean="0">
                          <a:latin typeface="Cambria Math"/>
                        </a:rPr>
                        <m:t> </m:t>
                      </m:r>
                      <m:r>
                        <a:rPr lang="en-US" sz="4000" b="0" i="1" smtClean="0">
                          <a:latin typeface="Cambria Math"/>
                        </a:rPr>
                        <m:t>𝑚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sz="4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36.9</m:t>
                          </m:r>
                        </m:e>
                        <m:sup>
                          <m:r>
                            <a:rPr lang="en-US" sz="4000" i="1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5798011"/>
                <a:ext cx="4392488" cy="7825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243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13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80385" y="1287382"/>
            <a:ext cx="8570071" cy="1565553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4: Along different axes</a:t>
            </a: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You walk 6 meters to the South and then heads 8 m to the West.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347864" y="3223113"/>
            <a:ext cx="0" cy="11857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1043608" y="4405599"/>
            <a:ext cx="2304256" cy="6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31840" y="3415099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6 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47664" y="4258290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8 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043608" y="3212976"/>
            <a:ext cx="2326118" cy="1192623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52748" y="5107929"/>
            <a:ext cx="2707837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haroni" panose="02010803020104030203" pitchFamily="2" charset="-79"/>
                <a:cs typeface="Aharoni" panose="02010803020104030203" pitchFamily="2" charset="-79"/>
              </a:rPr>
              <a:t>Right Triangle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24128" y="2928747"/>
            <a:ext cx="3024336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Pythagorean </a:t>
            </a:r>
          </a:p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436096" y="4077072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+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𝐵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4077072"/>
                <a:ext cx="3312368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5419689" y="4600292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6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+ 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8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689" y="4600292"/>
                <a:ext cx="3312368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457134" y="5116314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=36+64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134" y="5116314"/>
                <a:ext cx="3312368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436096" y="5642084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/>
                        </a:rPr>
                        <m:t>=100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5642084"/>
                <a:ext cx="3312368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084168" y="5517232"/>
                <a:ext cx="864096" cy="633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/>
                      </m:ra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5517232"/>
                <a:ext cx="864096" cy="63395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6948264" y="5536142"/>
                <a:ext cx="864096" cy="633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/>
                      </m:ra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5536142"/>
                <a:ext cx="864096" cy="63395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436096" y="6144398"/>
                <a:ext cx="33123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</a:rPr>
                        <m:t>𝑅</m:t>
                      </m:r>
                      <m:r>
                        <a:rPr lang="en-US" sz="2800" b="0" i="1" smtClean="0">
                          <a:latin typeface="Cambria Math"/>
                        </a:rPr>
                        <m:t>=10 </m:t>
                      </m:r>
                      <m:r>
                        <a:rPr lang="en-US" sz="2800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6144398"/>
                <a:ext cx="3312368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67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19" grpId="0" animBg="1"/>
      <p:bldP spid="18" grpId="0" animBg="1"/>
      <p:bldP spid="13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pPr algn="r"/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VECTORS vs. SCALARS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1043608" y="1600200"/>
            <a:ext cx="8085584" cy="460648"/>
          </a:xfrm>
        </p:spPr>
        <p:txBody>
          <a:bodyPr/>
          <a:lstStyle/>
          <a:p>
            <a:pPr algn="ctr"/>
            <a:r>
              <a:rPr lang="en-US" altLang="ko-KR" sz="4000" dirty="0">
                <a:solidFill>
                  <a:srgbClr val="0033CC"/>
                </a:solidFill>
                <a:latin typeface="Cooper Black" panose="0208090404030B020404" pitchFamily="18" charset="0"/>
              </a:rPr>
              <a:t>OTHER EXAMPLES OF SCALARS</a:t>
            </a:r>
            <a:endParaRPr lang="en-US" altLang="ko-KR" sz="4000" dirty="0">
              <a:solidFill>
                <a:srgbClr val="0033CC"/>
              </a:solidFill>
              <a:latin typeface="Cooper Black" panose="0208090404030B020404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3917" y="2612076"/>
            <a:ext cx="1872208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MASS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51920" y="2612075"/>
            <a:ext cx="4442260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TEMPERATURE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20480" y="3533917"/>
            <a:ext cx="2779512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ENERGY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52392" y="3533916"/>
            <a:ext cx="2779512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VOLUME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20480" y="4439722"/>
            <a:ext cx="2779512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DENSITY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20480" y="5378120"/>
            <a:ext cx="2779512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LENGTH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3294" y="5373216"/>
            <a:ext cx="3129066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DISTANCE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83294" y="4439722"/>
            <a:ext cx="2120954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SPEED</a:t>
            </a:r>
          </a:p>
        </p:txBody>
      </p:sp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  <p:bldP spid="11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7772400" cy="609600"/>
          </a:xfrm>
        </p:spPr>
        <p:txBody>
          <a:bodyPr/>
          <a:lstStyle/>
          <a:p>
            <a:pPr eaLnBrk="1" hangingPunct="1"/>
            <a:r>
              <a:rPr lang="en-US" altLang="en-US"/>
              <a:t>Pythagorean Theorem</a:t>
            </a: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 flipH="1">
            <a:off x="2819400" y="1752600"/>
            <a:ext cx="35814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 flipH="1">
            <a:off x="2819400" y="1752600"/>
            <a:ext cx="0" cy="8382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810000" y="23622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ym typeface="Symbol" panose="05050102010706020507" pitchFamily="18" charset="2"/>
              </a:rPr>
              <a:t>34 m/s</a:t>
            </a:r>
            <a:endParaRPr lang="en-US" altLang="en-US" sz="2800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352800" y="1219200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8000"/>
                </a:solidFill>
                <a:sym typeface="Symbol" panose="05050102010706020507" pitchFamily="18" charset="2"/>
              </a:rPr>
              <a:t>30.814 m/s </a:t>
            </a: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>
            <a:off x="2819400" y="1752600"/>
            <a:ext cx="35814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267200" y="16764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ym typeface="Symbol" panose="05050102010706020507" pitchFamily="18" charset="2"/>
              </a:rPr>
              <a:t>25</a:t>
            </a:r>
            <a:endParaRPr lang="en-US" altLang="en-US" sz="2800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09600" y="1752600"/>
            <a:ext cx="236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CC0000"/>
                </a:solidFill>
                <a:sym typeface="Symbol" panose="05050102010706020507" pitchFamily="18" charset="2"/>
              </a:rPr>
              <a:t>14.369 m/s </a:t>
            </a:r>
            <a:endParaRPr lang="en-US" altLang="en-US" sz="2800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04800" y="3276600"/>
            <a:ext cx="8534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99"/>
                </a:solidFill>
              </a:rPr>
              <a:t>Since components always form a right triangle, the Pythagorean theorem holds:  (14.369)</a:t>
            </a:r>
            <a:r>
              <a:rPr lang="en-US" altLang="en-US" baseline="30000">
                <a:solidFill>
                  <a:srgbClr val="000099"/>
                </a:solidFill>
              </a:rPr>
              <a:t>2</a:t>
            </a:r>
            <a:r>
              <a:rPr lang="en-US" altLang="en-US">
                <a:solidFill>
                  <a:srgbClr val="000099"/>
                </a:solidFill>
              </a:rPr>
              <a:t>  + (30.814)</a:t>
            </a:r>
            <a:r>
              <a:rPr lang="en-US" altLang="en-US" baseline="30000">
                <a:solidFill>
                  <a:srgbClr val="000099"/>
                </a:solidFill>
              </a:rPr>
              <a:t>2</a:t>
            </a:r>
            <a:r>
              <a:rPr lang="en-US" altLang="en-US">
                <a:solidFill>
                  <a:srgbClr val="000099"/>
                </a:solidFill>
              </a:rPr>
              <a:t>  = (34)</a:t>
            </a:r>
            <a:r>
              <a:rPr lang="en-US" altLang="en-US" baseline="30000">
                <a:solidFill>
                  <a:srgbClr val="000099"/>
                </a:solidFill>
              </a:rPr>
              <a:t>2</a:t>
            </a:r>
            <a:r>
              <a:rPr lang="en-US" altLang="en-US">
                <a:solidFill>
                  <a:srgbClr val="000099"/>
                </a:solidFill>
              </a:rPr>
              <a:t>. 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304800" y="4800600"/>
            <a:ext cx="8534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Note that a component can be as long, but no longer than, the vector itself.  This is because the sides of a right triangle can’t be longer than the hypotenuse.</a:t>
            </a:r>
          </a:p>
        </p:txBody>
      </p:sp>
    </p:spTree>
    <p:extLst>
      <p:ext uri="{BB962C8B-B14F-4D97-AF65-F5344CB8AC3E}">
        <p14:creationId xmlns:p14="http://schemas.microsoft.com/office/powerpoint/2010/main" val="2170280401"/>
      </p:ext>
    </p:extLst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67544" y="1988840"/>
            <a:ext cx="4695671" cy="2789690"/>
          </a:xfrm>
          <a:solidFill>
            <a:srgbClr val="FFFF00"/>
          </a:solidFill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Graphical Method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Analytical Method</a:t>
            </a:r>
          </a:p>
          <a:p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Component Method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pic>
        <p:nvPicPr>
          <p:cNvPr id="5124" name="Picture 4" descr="Image result for check mark transparent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672009" cy="70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 result for check mark transparent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4" y="2809492"/>
            <a:ext cx="672009" cy="70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5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– Component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1" t="6300" r="36750" b="5501"/>
          <a:stretch/>
        </p:blipFill>
        <p:spPr>
          <a:xfrm rot="16200000">
            <a:off x="3690849" y="-1378482"/>
            <a:ext cx="1800200" cy="795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01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– Component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27582" r="10626"/>
          <a:stretch/>
        </p:blipFill>
        <p:spPr>
          <a:xfrm>
            <a:off x="863588" y="1556792"/>
            <a:ext cx="7416824" cy="47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263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– Component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6800" r="48533"/>
          <a:stretch/>
        </p:blipFill>
        <p:spPr>
          <a:xfrm rot="16200000">
            <a:off x="3743908" y="-1644203"/>
            <a:ext cx="1656184" cy="82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810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– Component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4" t="11550" r="39199" b="8651"/>
          <a:stretch/>
        </p:blipFill>
        <p:spPr>
          <a:xfrm rot="16200000">
            <a:off x="3455870" y="-1431534"/>
            <a:ext cx="2376264" cy="8208900"/>
          </a:xfrm>
          <a:prstGeom prst="rect">
            <a:avLst/>
          </a:prstGeom>
        </p:spPr>
      </p:pic>
      <p:sp>
        <p:nvSpPr>
          <p:cNvPr id="6" name="Content Placeholder 6"/>
          <p:cNvSpPr>
            <a:spLocks noGrp="1"/>
          </p:cNvSpPr>
          <p:nvPr>
            <p:ph idx="10"/>
          </p:nvPr>
        </p:nvSpPr>
        <p:spPr>
          <a:xfrm>
            <a:off x="286963" y="4095728"/>
            <a:ext cx="8570071" cy="98945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Adding 2 or more vectors using component method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01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– Component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831" t="38188" r="59962" b="7672"/>
          <a:stretch/>
        </p:blipFill>
        <p:spPr>
          <a:xfrm>
            <a:off x="1835696" y="1268760"/>
            <a:ext cx="5040560" cy="462051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286964" y="5751912"/>
            <a:ext cx="8570071" cy="98945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Adding 2 or more vectors using component method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524000" y="533400"/>
            <a:ext cx="6248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/>
              <a:t>Solve the following problem using the component method.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5486400" y="2514600"/>
            <a:ext cx="0" cy="2819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3962400" y="43434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V="1">
            <a:off x="5486400" y="3733800"/>
            <a:ext cx="1828800" cy="6096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 flipH="1" flipV="1">
            <a:off x="4953000" y="3505200"/>
            <a:ext cx="533400" cy="83820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943600" y="3200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/>
              <a:t>10 km at 30</a:t>
            </a:r>
            <a:r>
              <a:rPr lang="en-US" altLang="en-US">
                <a:sym typeface="Symbol" panose="05050102010706020507" pitchFamily="18" charset="2"/>
              </a:rPr>
              <a:t>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895600" y="32766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/>
              <a:t>6 km at 120</a:t>
            </a:r>
            <a:r>
              <a:rPr lang="en-US" altLang="en-US">
                <a:sym typeface="Symbol" panose="05050102010706020507" pitchFamily="18" charset="2"/>
              </a:rPr>
              <a:t></a:t>
            </a:r>
          </a:p>
        </p:txBody>
      </p:sp>
    </p:spTree>
    <p:extLst>
      <p:ext uri="{BB962C8B-B14F-4D97-AF65-F5344CB8AC3E}">
        <p14:creationId xmlns:p14="http://schemas.microsoft.com/office/powerpoint/2010/main" val="2669953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7163" y="617538"/>
            <a:ext cx="6954837" cy="1143000"/>
          </a:xfrm>
        </p:spPr>
        <p:txBody>
          <a:bodyPr/>
          <a:lstStyle/>
          <a:p>
            <a:r>
              <a:rPr lang="en-US" altLang="en-US" sz="4000"/>
              <a:t>Solving Vector Problems using the Component Method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204864"/>
            <a:ext cx="7772400" cy="4114800"/>
          </a:xfrm>
        </p:spPr>
        <p:txBody>
          <a:bodyPr/>
          <a:lstStyle/>
          <a:p>
            <a:r>
              <a:rPr lang="en-US" altLang="en-US" sz="2800"/>
              <a:t>Each vector is replaced by 2 perpendicular vectors called components.</a:t>
            </a:r>
          </a:p>
          <a:p>
            <a:r>
              <a:rPr lang="en-US" altLang="en-US" sz="2800" dirty="0"/>
              <a:t>Add the x-components and the y-components to find the x- and y-components of the resultant.</a:t>
            </a:r>
          </a:p>
          <a:p>
            <a:r>
              <a:rPr lang="en-US" altLang="en-US" sz="2800" dirty="0"/>
              <a:t>Use the Pythagorean theorem and the tangent function to find the magnitude and direction of the resultant.</a:t>
            </a:r>
          </a:p>
        </p:txBody>
      </p:sp>
    </p:spTree>
    <p:extLst>
      <p:ext uri="{BB962C8B-B14F-4D97-AF65-F5344CB8AC3E}">
        <p14:creationId xmlns:p14="http://schemas.microsoft.com/office/powerpoint/2010/main" val="4804265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6738" y="617538"/>
            <a:ext cx="6621462" cy="1143000"/>
          </a:xfrm>
        </p:spPr>
        <p:txBody>
          <a:bodyPr/>
          <a:lstStyle/>
          <a:p>
            <a:r>
              <a:rPr lang="en-US" altLang="en-US" sz="3600"/>
              <a:t>Advantages and Disadvantages</a:t>
            </a:r>
            <a:br>
              <a:rPr lang="en-US" altLang="en-US" sz="3600"/>
            </a:br>
            <a:r>
              <a:rPr lang="en-US" altLang="en-US" sz="3600"/>
              <a:t> of the Graphical Method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2800"/>
              <a:t>Can add any number of vectors at once</a:t>
            </a:r>
          </a:p>
          <a:p>
            <a:r>
              <a:rPr lang="en-US" altLang="en-US" sz="2800"/>
              <a:t>Uses simple tools</a:t>
            </a:r>
          </a:p>
          <a:p>
            <a:r>
              <a:rPr lang="en-US" altLang="en-US" sz="2800"/>
              <a:t>No mathematical equations needed</a:t>
            </a:r>
          </a:p>
          <a:p>
            <a:endParaRPr lang="en-US" altLang="en-US" sz="280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en-US" sz="2800"/>
              <a:t>Must be correctly draw to scale and at appropriate angles</a:t>
            </a:r>
          </a:p>
          <a:p>
            <a:r>
              <a:rPr lang="en-US" altLang="en-US" sz="2800"/>
              <a:t>Subject to human error</a:t>
            </a:r>
          </a:p>
          <a:p>
            <a:r>
              <a:rPr lang="en-US" altLang="en-US" sz="2800"/>
              <a:t>Time consuming </a:t>
            </a:r>
          </a:p>
        </p:txBody>
      </p:sp>
    </p:spTree>
    <p:extLst>
      <p:ext uri="{BB962C8B-B14F-4D97-AF65-F5344CB8AC3E}">
        <p14:creationId xmlns:p14="http://schemas.microsoft.com/office/powerpoint/2010/main" val="21875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bldLvl="3" autoUpdateAnimBg="0"/>
      <p:bldP spid="14340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VECTORS vs. SCALARS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6933" y="1312168"/>
            <a:ext cx="8229600" cy="460648"/>
          </a:xfrm>
        </p:spPr>
        <p:txBody>
          <a:bodyPr/>
          <a:lstStyle/>
          <a:p>
            <a:pPr algn="ctr"/>
            <a:r>
              <a:rPr lang="en-US" altLang="ko-KR" sz="4400" b="1" dirty="0">
                <a:solidFill>
                  <a:srgbClr val="0033CC"/>
                </a:solidFill>
                <a:latin typeface="Cooper Black" panose="0208090404030B020404" pitchFamily="18" charset="0"/>
              </a:rPr>
              <a:t>VECTORS</a:t>
            </a:r>
            <a:endParaRPr lang="en-US" altLang="ko-KR" sz="4400" b="1" dirty="0">
              <a:solidFill>
                <a:srgbClr val="0033CC"/>
              </a:solidFill>
              <a:latin typeface="Cooper Black" panose="0208090404030B020404" pitchFamily="18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1182051" y="1988840"/>
            <a:ext cx="6779363" cy="1008112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Quantities that can be described by both magnitude and direction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97" y="3501008"/>
            <a:ext cx="2592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RECALL: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532" y="4365103"/>
            <a:ext cx="4536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Bodoni MT Black" panose="02070A03080606020203" pitchFamily="18" charset="0"/>
              </a:rPr>
              <a:t>(+) upward, right, east and north</a:t>
            </a:r>
          </a:p>
          <a:p>
            <a:pPr algn="ctr"/>
            <a:endParaRPr lang="en-US" sz="2800" dirty="0">
              <a:solidFill>
                <a:srgbClr val="0070C0"/>
              </a:solidFill>
              <a:latin typeface="Bodoni MT Black" panose="02070A03080606020203" pitchFamily="18" charset="0"/>
            </a:endParaRP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Bodoni MT Black" panose="02070A03080606020203" pitchFamily="18" charset="0"/>
              </a:rPr>
              <a:t>(-) downward, left, west and south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7744" y="3564305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  <a:latin typeface="Bodoni MT Black" panose="02070A03080606020203" pitchFamily="18" charset="0"/>
              </a:rPr>
              <a:t>DIRECTION</a:t>
            </a:r>
          </a:p>
        </p:txBody>
      </p:sp>
      <p:pic>
        <p:nvPicPr>
          <p:cNvPr id="3074" name="Picture 2" descr="http://misbrandedlife.com/wpnew/wp-content/uploads/2014/01/Direction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3564305"/>
            <a:ext cx="4368486" cy="327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1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 animBg="1"/>
      <p:bldP spid="2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17538"/>
            <a:ext cx="6926263" cy="1143000"/>
          </a:xfrm>
        </p:spPr>
        <p:txBody>
          <a:bodyPr/>
          <a:lstStyle/>
          <a:p>
            <a:pPr algn="ctr"/>
            <a:r>
              <a:rPr lang="en-US" altLang="en-US" sz="3600"/>
              <a:t>Advantages and Disadvantages</a:t>
            </a:r>
            <a:br>
              <a:rPr lang="en-US" altLang="en-US" sz="3600"/>
            </a:br>
            <a:r>
              <a:rPr lang="en-US" altLang="en-US" sz="3600"/>
              <a:t>of the Analytical Method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2800"/>
              <a:t>Does not require drawing to scale.</a:t>
            </a:r>
          </a:p>
          <a:p>
            <a:r>
              <a:rPr lang="en-US" altLang="en-US" sz="2800"/>
              <a:t>More precise answers are calculated.</a:t>
            </a:r>
          </a:p>
          <a:p>
            <a:r>
              <a:rPr lang="en-US" altLang="en-US" sz="2800"/>
              <a:t>Works for any type of triangle if appropriate laws are used.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en-US" sz="2800"/>
              <a:t>Can only add 2 vectors at a time.</a:t>
            </a:r>
          </a:p>
          <a:p>
            <a:r>
              <a:rPr lang="en-US" altLang="en-US" sz="2800"/>
              <a:t>Must know many mathematical formulas.</a:t>
            </a:r>
          </a:p>
          <a:p>
            <a:r>
              <a:rPr lang="en-US" altLang="en-US" sz="2800"/>
              <a:t>Can be quite time consuming.</a:t>
            </a:r>
          </a:p>
        </p:txBody>
      </p:sp>
    </p:spTree>
    <p:extLst>
      <p:ext uri="{BB962C8B-B14F-4D97-AF65-F5344CB8AC3E}">
        <p14:creationId xmlns:p14="http://schemas.microsoft.com/office/powerpoint/2010/main" val="55124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bldLvl="3" autoUpdateAnimBg="0"/>
      <p:bldP spid="21508" grpId="0" build="p" bldLvl="3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Advantages of the </a:t>
            </a:r>
            <a:br>
              <a:rPr lang="en-US" altLang="en-US"/>
            </a:br>
            <a:r>
              <a:rPr lang="en-US" altLang="en-US"/>
              <a:t>Component Method: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5720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/>
              <a:t>Can be used for any number of vectors.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All vectors are added at one time.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Only a limited number of mathematical equations must be used.</a:t>
            </a:r>
          </a:p>
          <a:p>
            <a:pPr>
              <a:lnSpc>
                <a:spcPct val="90000"/>
              </a:lnSpc>
            </a:pPr>
            <a:r>
              <a:rPr lang="en-US" altLang="en-US" sz="2800"/>
              <a:t>Least time consuming method for multiple vectors.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50345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bldLvl="3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pPr algn="r"/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VECTORS vs. SCALARS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1043608" y="1600200"/>
            <a:ext cx="8085584" cy="460648"/>
          </a:xfrm>
        </p:spPr>
        <p:txBody>
          <a:bodyPr/>
          <a:lstStyle/>
          <a:p>
            <a:pPr algn="ctr"/>
            <a:r>
              <a:rPr lang="en-US" altLang="ko-KR" sz="4000" dirty="0">
                <a:solidFill>
                  <a:srgbClr val="0033CC"/>
                </a:solidFill>
                <a:latin typeface="Cooper Black" panose="0208090404030B020404" pitchFamily="18" charset="0"/>
              </a:rPr>
              <a:t>EXAMPLES OF VECTORS</a:t>
            </a:r>
            <a:endParaRPr lang="en-US" altLang="ko-KR" sz="4000" dirty="0">
              <a:solidFill>
                <a:srgbClr val="0033CC"/>
              </a:solidFill>
              <a:latin typeface="Cooper Black" panose="0208090404030B020404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3916" y="2612076"/>
            <a:ext cx="2282019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FORCE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9952" y="2612076"/>
            <a:ext cx="4752528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ACCELERATION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20480" y="3533917"/>
            <a:ext cx="3139552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VELOCITY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0480" y="4437112"/>
            <a:ext cx="4896545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DISPLACEMENT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6662" y="5360240"/>
            <a:ext cx="3699434" cy="769441"/>
          </a:xfrm>
          <a:prstGeom prst="rect">
            <a:avLst/>
          </a:prstGeom>
          <a:noFill/>
          <a:ln>
            <a:solidFill>
              <a:srgbClr val="6699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MOMENTUM</a:t>
            </a:r>
          </a:p>
        </p:txBody>
      </p:sp>
    </p:spTree>
    <p:extLst>
      <p:ext uri="{BB962C8B-B14F-4D97-AF65-F5344CB8AC3E}">
        <p14:creationId xmlns:p14="http://schemas.microsoft.com/office/powerpoint/2010/main" val="424560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animBg="1"/>
      <p:bldP spid="11" grpId="0" animBg="1"/>
      <p:bldP spid="14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pPr algn="r"/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VECTORS vs. SCALARS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9" name="Content Placeholder 5"/>
          <p:cNvSpPr>
            <a:spLocks noGrp="1"/>
          </p:cNvSpPr>
          <p:nvPr>
            <p:ph idx="1"/>
          </p:nvPr>
        </p:nvSpPr>
        <p:spPr>
          <a:xfrm>
            <a:off x="1238944" y="1600200"/>
            <a:ext cx="8085584" cy="460648"/>
          </a:xfrm>
        </p:spPr>
        <p:txBody>
          <a:bodyPr/>
          <a:lstStyle/>
          <a:p>
            <a:pPr algn="ctr"/>
            <a:r>
              <a:rPr lang="en-US" altLang="ko-KR" sz="4000" dirty="0">
                <a:solidFill>
                  <a:srgbClr val="0033CC"/>
                </a:solidFill>
                <a:latin typeface="Cooper Black" panose="0208090404030B020404" pitchFamily="18" charset="0"/>
              </a:rPr>
              <a:t>REPRESENTING VECTORS</a:t>
            </a:r>
            <a:endParaRPr lang="en-US" altLang="ko-KR" sz="4000" dirty="0">
              <a:solidFill>
                <a:srgbClr val="0033CC"/>
              </a:solidFill>
              <a:latin typeface="Cooper Black" panose="0208090404030B020404" pitchFamily="18" charset="0"/>
              <a:cs typeface="Arial" pitchFamily="34" charset="0"/>
            </a:endParaRPr>
          </a:p>
        </p:txBody>
      </p:sp>
      <p:pic>
        <p:nvPicPr>
          <p:cNvPr id="5122" name="Picture 2" descr="http://www.physics4kids.com/files/art/motion_vector1_240x1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85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800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</a:t>
            </a:r>
            <a:endParaRPr lang="ko-KR" altLang="en-US" sz="4800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67544" y="1988840"/>
            <a:ext cx="4695671" cy="2789690"/>
          </a:xfrm>
          <a:solidFill>
            <a:srgbClr val="FFFF00"/>
          </a:solidFill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Graphical Method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Analytical Method</a:t>
            </a:r>
          </a:p>
          <a:p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Component Method 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95536" y="1977895"/>
            <a:ext cx="8570071" cy="590997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1: Tip to Tail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907704" y="3645024"/>
            <a:ext cx="331236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220072" y="3645024"/>
            <a:ext cx="200784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43808" y="3501008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3 cm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84304" y="3523655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2 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907704" y="4581128"/>
            <a:ext cx="5472608" cy="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51920" y="4459759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ooper Black" panose="0208090404030B020404" pitchFamily="18" charset="0"/>
              </a:rPr>
              <a:t>5 cm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5373216"/>
            <a:ext cx="38884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Resultant Vector</a:t>
            </a:r>
          </a:p>
        </p:txBody>
      </p:sp>
    </p:spTree>
    <p:extLst>
      <p:ext uri="{BB962C8B-B14F-4D97-AF65-F5344CB8AC3E}">
        <p14:creationId xmlns:p14="http://schemas.microsoft.com/office/powerpoint/2010/main" val="121826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2" grpId="0"/>
      <p:bldP spid="14" grpId="0"/>
      <p:bldP spid="20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/>
          <p:cNvCxnSpPr/>
          <p:nvPr/>
        </p:nvCxnSpPr>
        <p:spPr>
          <a:xfrm flipV="1">
            <a:off x="4427984" y="3209945"/>
            <a:ext cx="0" cy="117680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18409" y="3219186"/>
            <a:ext cx="0" cy="25202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39952" y="335597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2 cm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87824" y="463397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3 cm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427984" y="4386754"/>
            <a:ext cx="0" cy="1352712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83968" y="465313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ooper Black" panose="0208090404030B020404" pitchFamily="18" charset="0"/>
              </a:rPr>
              <a:t>-1 cm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61890" y="5340285"/>
            <a:ext cx="3888432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Resultant Vector</a:t>
            </a:r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/>
          <a:lstStyle/>
          <a:p>
            <a:r>
              <a:rPr lang="en-US" altLang="ko-KR" dirty="0">
                <a:solidFill>
                  <a:srgbClr val="7030A0"/>
                </a:solidFill>
                <a:latin typeface="Berlin Sans FB Demi" panose="020E0802020502020306" pitchFamily="34" charset="0"/>
              </a:rPr>
              <a:t> VECTOR ADDITION - Graphical</a:t>
            </a:r>
            <a:endParaRPr lang="ko-KR" altLang="en-US" dirty="0">
              <a:solidFill>
                <a:srgbClr val="7030A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21" name="Content Placeholder 6"/>
          <p:cNvSpPr>
            <a:spLocks noGrp="1"/>
          </p:cNvSpPr>
          <p:nvPr>
            <p:ph idx="10"/>
          </p:nvPr>
        </p:nvSpPr>
        <p:spPr>
          <a:xfrm>
            <a:off x="395536" y="1977895"/>
            <a:ext cx="8570071" cy="590997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Example 2: Tip to Tail</a:t>
            </a:r>
          </a:p>
          <a:p>
            <a:pPr algn="ctr"/>
            <a:endParaRPr lang="en-US" altLang="ko-KR" sz="2800" dirty="0">
              <a:latin typeface="Eras Demi ITC" panose="020B0805030504020804" pitchFamily="34" charset="0"/>
              <a:cs typeface="Arial" pitchFamily="34" charset="0"/>
            </a:endParaRPr>
          </a:p>
          <a:p>
            <a:pPr algn="ctr"/>
            <a:r>
              <a:rPr lang="en-US" altLang="ko-KR" sz="2800" dirty="0">
                <a:latin typeface="Eras Demi ITC" panose="020B0805030504020804" pitchFamily="34" charset="0"/>
                <a:cs typeface="Arial" pitchFamily="34" charset="0"/>
              </a:rPr>
              <a:t>   </a:t>
            </a:r>
            <a:endParaRPr lang="ko-KR" altLang="en-US" sz="2800" dirty="0">
              <a:latin typeface="Eras Demi ITC" panose="020B08050305040208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8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0" grpId="0"/>
      <p:bldP spid="19" grpId="0" animBg="1"/>
      <p:bldP spid="21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</TotalTime>
  <Words>1234</Words>
  <Application>Microsoft Office PowerPoint</Application>
  <PresentationFormat>Экран (4:3)</PresentationFormat>
  <Paragraphs>249</Paragraphs>
  <Slides>41</Slides>
  <Notes>1</Notes>
  <HiddenSlides>12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54" baseType="lpstr">
      <vt:lpstr>맑은 고딕</vt:lpstr>
      <vt:lpstr>Aharoni</vt:lpstr>
      <vt:lpstr>Arial</vt:lpstr>
      <vt:lpstr>Arial Rounded MT Bold</vt:lpstr>
      <vt:lpstr>Berlin Sans FB Demi</vt:lpstr>
      <vt:lpstr>Bodoni MT Black</vt:lpstr>
      <vt:lpstr>Calibri</vt:lpstr>
      <vt:lpstr>Cambria Math</vt:lpstr>
      <vt:lpstr>Cooper Black</vt:lpstr>
      <vt:lpstr>Eras Demi ITC</vt:lpstr>
      <vt:lpstr>Wingdings</vt:lpstr>
      <vt:lpstr>Office Theme</vt:lpstr>
      <vt:lpstr>Custom Design</vt:lpstr>
      <vt:lpstr>Презентация PowerPoint</vt:lpstr>
      <vt:lpstr> VECTORS vs. SCALARS</vt:lpstr>
      <vt:lpstr> VECTORS vs. SCALARS</vt:lpstr>
      <vt:lpstr> VECTORS vs. SCALARS</vt:lpstr>
      <vt:lpstr> VECTORS vs. SCALARS</vt:lpstr>
      <vt:lpstr> VECTORS vs. SCALARS</vt:lpstr>
      <vt:lpstr> VECTOR ADDITION</vt:lpstr>
      <vt:lpstr> VECTOR ADDITION - Graphical</vt:lpstr>
      <vt:lpstr> VECTOR ADDITION - Graphical</vt:lpstr>
      <vt:lpstr> VECTOR ADDITION - Graphical</vt:lpstr>
      <vt:lpstr> VECTOR ADDITION - Graphical</vt:lpstr>
      <vt:lpstr> VECTOR ADDITION - Graphical</vt:lpstr>
      <vt:lpstr>Parallelogram Method</vt:lpstr>
      <vt:lpstr> VECTOR ADDITION - Graphical</vt:lpstr>
      <vt:lpstr> VECTOR ADDITION - Graphical</vt:lpstr>
      <vt:lpstr> VECTOR ADDITION - Graphical</vt:lpstr>
      <vt:lpstr>Презентация PowerPoint</vt:lpstr>
      <vt:lpstr>Презентация PowerPoint</vt:lpstr>
      <vt:lpstr>Vector Addition has commutative property.</vt:lpstr>
      <vt:lpstr>Opposite of a Vector</vt:lpstr>
      <vt:lpstr>Vector Subtraction</vt:lpstr>
      <vt:lpstr>Презентация PowerPoint</vt:lpstr>
      <vt:lpstr>Comparison of Vectors</vt:lpstr>
      <vt:lpstr> VECTOR ADDITION</vt:lpstr>
      <vt:lpstr> VECTOR ADDITION - Analytical</vt:lpstr>
      <vt:lpstr> VECTOR ADDITION - Graphical</vt:lpstr>
      <vt:lpstr> VECTOR ADDITION</vt:lpstr>
      <vt:lpstr> VECTOR ADDITION</vt:lpstr>
      <vt:lpstr> VECTOR ADDITION</vt:lpstr>
      <vt:lpstr>Pythagorean Theorem</vt:lpstr>
      <vt:lpstr> VECTOR ADDITION</vt:lpstr>
      <vt:lpstr> VECTOR ADDITION – Component</vt:lpstr>
      <vt:lpstr> VECTOR ADDITION – Component</vt:lpstr>
      <vt:lpstr> VECTOR ADDITION – Component</vt:lpstr>
      <vt:lpstr> VECTOR ADDITION – Component</vt:lpstr>
      <vt:lpstr> VECTOR ADDITION – Component</vt:lpstr>
      <vt:lpstr>Презентация PowerPoint</vt:lpstr>
      <vt:lpstr>Solving Vector Problems using the Component Method</vt:lpstr>
      <vt:lpstr>Advantages and Disadvantages  of the Graphical Method</vt:lpstr>
      <vt:lpstr>Advantages and Disadvantages of the Analytical Method</vt:lpstr>
      <vt:lpstr>Advantages of the  Component Method: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Windows 10 Pro</cp:lastModifiedBy>
  <cp:revision>96</cp:revision>
  <dcterms:created xsi:type="dcterms:W3CDTF">2014-04-01T16:35:38Z</dcterms:created>
  <dcterms:modified xsi:type="dcterms:W3CDTF">2023-09-30T19:22:00Z</dcterms:modified>
</cp:coreProperties>
</file>