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58" r:id="rId4"/>
    <p:sldId id="260" r:id="rId5"/>
    <p:sldId id="261" r:id="rId6"/>
    <p:sldId id="271" r:id="rId7"/>
    <p:sldId id="266" r:id="rId8"/>
    <p:sldId id="277" r:id="rId9"/>
    <p:sldId id="263" r:id="rId10"/>
    <p:sldId id="278" r:id="rId11"/>
    <p:sldId id="279" r:id="rId12"/>
    <p:sldId id="280" r:id="rId13"/>
    <p:sldId id="281" r:id="rId14"/>
    <p:sldId id="282" r:id="rId15"/>
    <p:sldId id="283" r:id="rId16"/>
    <p:sldId id="284" r:id="rId17"/>
    <p:sldId id="286" r:id="rId18"/>
    <p:sldId id="287" r:id="rId19"/>
    <p:sldId id="288" r:id="rId20"/>
    <p:sldId id="276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F66CC"/>
    <a:srgbClr val="FF0066"/>
    <a:srgbClr val="FCDCDF"/>
    <a:srgbClr val="F1B1EC"/>
    <a:srgbClr val="E0B2CD"/>
    <a:srgbClr val="F7ABB2"/>
    <a:srgbClr val="FF7C80"/>
    <a:srgbClr val="F78585"/>
    <a:srgbClr val="DF63D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81" d="100"/>
          <a:sy n="81" d="100"/>
        </p:scale>
        <p:origin x="-300" y="-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336BD0-A95F-4B1A-BF60-D2B542FD5EC3}" type="datetimeFigureOut">
              <a:rPr lang="ru-RU" smtClean="0"/>
              <a:pPr/>
              <a:t>18.11.2021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EE156A-CBF8-48E7-A651-95B3690FD79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14782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 userDrawn="1"/>
        </p:nvSpPr>
        <p:spPr>
          <a:xfrm>
            <a:off x="1454345" y="2034861"/>
            <a:ext cx="9283311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9600" b="1" cap="none" spc="0" dirty="0" smtClean="0">
                <a:ln/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Русский язык</a:t>
            </a:r>
            <a:endParaRPr lang="ru-RU" sz="9600" b="1" cap="none" spc="0" dirty="0">
              <a:ln/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74FB9E-A381-43C3-884A-8B400C4331BC}" type="datetime1">
              <a:rPr lang="ru-RU" smtClean="0"/>
              <a:pPr/>
              <a:t>18.11.2021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E05A7-2ACF-4937-B232-B4C4814188C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19380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3FAF7-F191-45B2-9F44-7A43908B23DF}" type="datetime1">
              <a:rPr lang="ru-RU" smtClean="0"/>
              <a:pPr/>
              <a:t>18.11.2021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E05A7-2ACF-4937-B232-B4C4814188C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90559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488774" y="1460500"/>
            <a:ext cx="1865026" cy="230188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269014" y="5937161"/>
            <a:ext cx="84786" cy="23980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0BC27-405D-45D0-8C79-F1FA5EAC8599}" type="datetime1">
              <a:rPr lang="ru-RU" smtClean="0"/>
              <a:pPr/>
              <a:t>18.11.2021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E05A7-2ACF-4937-B232-B4C4814188C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64342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76BFCA-D9BF-44E6-BBBE-EFC2ABCC5E0C}" type="datetime1">
              <a:rPr lang="ru-RU" smtClean="0"/>
              <a:pPr/>
              <a:t>18.11.2021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E05A7-2ACF-4937-B232-B4C4814188C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47702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93EF8-D9B1-45DE-9D45-0EAD01E76DB8}" type="datetime1">
              <a:rPr lang="ru-RU" smtClean="0"/>
              <a:pPr/>
              <a:t>18.11.2021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E05A7-2ACF-4937-B232-B4C4814188C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00776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488774" y="1460500"/>
            <a:ext cx="1865026" cy="230188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AC8FB-643E-412D-9FB6-6D81A9B676AE}" type="datetime1">
              <a:rPr lang="ru-RU" smtClean="0"/>
              <a:pPr/>
              <a:t>18.11.2021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E05A7-2ACF-4937-B232-B4C4814188C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38625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43A93-C869-4C36-B26D-6F681F9C1C51}" type="datetime1">
              <a:rPr lang="ru-RU" smtClean="0"/>
              <a:pPr/>
              <a:t>18.11.2021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E05A7-2ACF-4937-B232-B4C4814188C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04304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488774" y="1460500"/>
            <a:ext cx="1865026" cy="230188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E93FA-FC98-460E-969E-5E33285D0EA4}" type="datetime1">
              <a:rPr lang="ru-RU" smtClean="0"/>
              <a:pPr/>
              <a:t>18.11.2021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E05A7-2ACF-4937-B232-B4C4814188C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07006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1BB23-8698-49FB-A774-93B5124D90D5}" type="datetime1">
              <a:rPr lang="ru-RU" smtClean="0"/>
              <a:pPr/>
              <a:t>18.11.2021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E05A7-2ACF-4937-B232-B4C4814188C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74332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A2E9E-9139-4DE0-ADBB-FAF80B65CB40}" type="datetime1">
              <a:rPr lang="ru-RU" smtClean="0"/>
              <a:pPr/>
              <a:t>18.11.2021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E05A7-2ACF-4937-B232-B4C4814188C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56309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6AB2B-344E-4FE7-8F48-058A8AB1ED5E}" type="datetime1">
              <a:rPr lang="ru-RU" smtClean="0"/>
              <a:pPr/>
              <a:t>18.11.2021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E05A7-2ACF-4937-B232-B4C4814188C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86191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gi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hyperlink" Target="http://panowavalentina.ucoz.net/" TargetMode="Externa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3399"/>
            </a:gs>
            <a:gs pos="6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 userDrawn="1"/>
        </p:nvSpPr>
        <p:spPr>
          <a:xfrm>
            <a:off x="643944" y="437882"/>
            <a:ext cx="10934163" cy="5821250"/>
          </a:xfrm>
          <a:prstGeom prst="rect">
            <a:avLst/>
          </a:prstGeom>
          <a:solidFill>
            <a:srgbClr val="FFFFFF">
              <a:alpha val="18039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 descr="0_7ac9d_96b9e003_orig.gif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643944" y="450761"/>
            <a:ext cx="10934163" cy="57826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7D64B6-E6AF-40E4-9382-FFC8B02862CA}" type="datetime1">
              <a:rPr lang="ru-RU" smtClean="0"/>
              <a:pPr/>
              <a:t>18.11.2021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2E05A7-2ACF-4937-B232-B4C4814188CC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1" name="Рисунок 10" descr="4543899-thumb.png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388512" y="3382608"/>
            <a:ext cx="1633471" cy="3297570"/>
          </a:xfrm>
          <a:prstGeom prst="rect">
            <a:avLst/>
          </a:prstGeom>
        </p:spPr>
      </p:pic>
      <p:pic>
        <p:nvPicPr>
          <p:cNvPr id="12" name="Рисунок 11" descr="Рисунок1.png"/>
          <p:cNvPicPr>
            <a:picLocks noChangeAspect="1"/>
          </p:cNvPicPr>
          <p:nvPr userDrawn="1"/>
        </p:nvPicPr>
        <p:blipFill>
          <a:blip r:embed="rId15" cstate="print"/>
          <a:stretch>
            <a:fillRect/>
          </a:stretch>
        </p:blipFill>
        <p:spPr>
          <a:xfrm>
            <a:off x="10387659" y="3696236"/>
            <a:ext cx="1649793" cy="2864916"/>
          </a:xfrm>
          <a:prstGeom prst="rect">
            <a:avLst/>
          </a:prstGeom>
        </p:spPr>
      </p:pic>
      <p:sp>
        <p:nvSpPr>
          <p:cNvPr id="9" name="Рамка 8"/>
          <p:cNvSpPr/>
          <p:nvPr userDrawn="1"/>
        </p:nvSpPr>
        <p:spPr>
          <a:xfrm>
            <a:off x="0" y="0"/>
            <a:ext cx="12192000" cy="6858000"/>
          </a:xfrm>
          <a:prstGeom prst="frame">
            <a:avLst>
              <a:gd name="adj1" fmla="val 2172"/>
            </a:avLst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 userDrawn="1"/>
        </p:nvSpPr>
        <p:spPr>
          <a:xfrm>
            <a:off x="10056479" y="6478073"/>
            <a:ext cx="213552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u="sng" dirty="0" smtClean="0">
                <a:solidFill>
                  <a:schemeClr val="accent3">
                    <a:lumMod val="75000"/>
                  </a:schemeClr>
                </a:solidFill>
                <a:hlinkClick r:id="rId16"/>
              </a:rPr>
              <a:t>Панова В.В</a:t>
            </a:r>
            <a:r>
              <a:rPr lang="ru-RU" sz="1100" u="sng" dirty="0" smtClean="0">
                <a:solidFill>
                  <a:schemeClr val="accent3">
                    <a:lumMod val="75000"/>
                  </a:schemeClr>
                </a:solidFill>
                <a:hlinkClick r:id="rId16"/>
              </a:rPr>
              <a:t>.</a:t>
            </a:r>
            <a:endParaRPr lang="ru-RU" sz="1100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96823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9" r:id="rId10"/>
    <p:sldLayoutId id="2147483658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artpoisk.info/artist/tutunov_sergey_andreevich_1925/avtoportret_101/" TargetMode="External"/><Relationship Id="rId2" Type="http://schemas.openxmlformats.org/officeDocument/2006/relationships/hyperlink" Target="http://en.sns.ru/upload/medialibrary/078/GTG_fasad02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artpoisk.info/artist/tutunov_sergey_andreevich_1925/zima_prishla_detstvo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3999411" y="6304099"/>
            <a:ext cx="4114800" cy="3651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756263" y="3709851"/>
            <a:ext cx="7315200" cy="2308324"/>
          </a:xfrm>
          <a:prstGeom prst="rect">
            <a:avLst/>
          </a:prstGeom>
          <a:solidFill>
            <a:srgbClr val="FF66CC"/>
          </a:solidFill>
          <a:ln w="57150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endParaRPr lang="ru-RU" sz="3600" b="1" spc="50" dirty="0" smtClean="0">
              <a:ln w="11430"/>
              <a:solidFill>
                <a:srgbClr val="00B05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3600" b="1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УМК «Школа России»</a:t>
            </a:r>
            <a:br>
              <a:rPr lang="ru-RU" sz="3600" b="1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b="1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2 класс</a:t>
            </a:r>
          </a:p>
          <a:p>
            <a:pPr algn="ctr">
              <a:defRPr/>
            </a:pPr>
            <a:endParaRPr lang="ru-RU" sz="36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2267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886891" y="418011"/>
            <a:ext cx="6400800" cy="587829"/>
          </a:xfrm>
          <a:solidFill>
            <a:schemeClr val="bg1"/>
          </a:solidFill>
          <a:ln w="38100">
            <a:solidFill>
              <a:srgbClr val="00B0F0"/>
            </a:solidFill>
          </a:ln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 часть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6061167" y="1162594"/>
            <a:ext cx="5956662" cy="1397725"/>
          </a:xfrm>
          <a:solidFill>
            <a:schemeClr val="bg1"/>
          </a:solidFill>
          <a:ln w="38100">
            <a:solidFill>
              <a:srgbClr val="00B0F0"/>
            </a:solidFill>
          </a:ln>
        </p:spPr>
        <p:txBody>
          <a:bodyPr/>
          <a:lstStyle/>
          <a:p>
            <a:pPr algn="ctr">
              <a:buNone/>
            </a:pPr>
            <a:r>
              <a:rPr lang="ru-RU" sz="40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Кого мы видим </a:t>
            </a:r>
            <a:r>
              <a:rPr lang="ru-RU" sz="4000" b="1" u="sng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на к</a:t>
            </a:r>
            <a:r>
              <a:rPr lang="ru-RU" sz="4000" b="1" u="sng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4000" b="1" u="sng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ртин</a:t>
            </a:r>
            <a:r>
              <a:rPr lang="ru-RU" sz="4000" b="1" u="sng" dirty="0" smtClean="0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40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>
              <a:buNone/>
            </a:pPr>
            <a:endParaRPr lang="ru-RU" sz="4000" b="1" dirty="0" smtClean="0">
              <a:solidFill>
                <a:srgbClr val="FF0066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4000" b="1" dirty="0" smtClean="0">
              <a:solidFill>
                <a:srgbClr val="FF0066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4000" b="1" dirty="0" smtClean="0">
              <a:solidFill>
                <a:srgbClr val="FF0066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3600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</p:txBody>
      </p:sp>
      <p:pic>
        <p:nvPicPr>
          <p:cNvPr id="8" name="Picture 2" descr="C:\Users\Gloom\Desktop\Оксана\Школа 2014-2015\№ 4 Учебные предметы\Русский язык 2 класс\Картинная галерея 2 класс\Иллюстрации картин\Тутунов Зима пришла Детство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833" y="1332411"/>
            <a:ext cx="5520201" cy="5185955"/>
          </a:xfrm>
          <a:prstGeom prst="rect">
            <a:avLst/>
          </a:prstGeom>
          <a:ln w="228600" cap="sq" cmpd="thickThin">
            <a:solidFill>
              <a:schemeClr val="tx2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6152606" y="5368834"/>
            <a:ext cx="5865223" cy="1323439"/>
          </a:xfrm>
          <a:prstGeom prst="rect">
            <a:avLst/>
          </a:prstGeom>
          <a:solidFill>
            <a:srgbClr val="FFFFFF"/>
          </a:solidFill>
          <a:ln w="38100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На к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ртине мы вид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м мален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ь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ого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мал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ь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чика.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 flipH="1">
            <a:off x="6113417" y="2677886"/>
            <a:ext cx="5904408" cy="2554545"/>
          </a:xfrm>
          <a:prstGeom prst="rect">
            <a:avLst/>
          </a:prstGeom>
          <a:solidFill>
            <a:srgbClr val="FFFFFF"/>
          </a:solidFill>
          <a:ln w="38100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вид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м, мален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ь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ого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, к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ртин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, на , мы, мал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ь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ч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ка</a:t>
            </a:r>
          </a:p>
          <a:p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6061167" y="222070"/>
            <a:ext cx="5956662" cy="836022"/>
          </a:xfrm>
          <a:solidFill>
            <a:schemeClr val="bg1"/>
          </a:solidFill>
          <a:ln w="38100">
            <a:solidFill>
              <a:srgbClr val="00B0F0"/>
            </a:solidFill>
          </a:ln>
        </p:spPr>
        <p:txBody>
          <a:bodyPr/>
          <a:lstStyle/>
          <a:p>
            <a:pPr algn="ctr">
              <a:buNone/>
            </a:pPr>
            <a:r>
              <a:rPr lang="ru-RU" sz="44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Что </a:t>
            </a:r>
            <a:r>
              <a:rPr lang="ru-RU" sz="4400" b="1" u="sng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он</a:t>
            </a:r>
            <a:r>
              <a:rPr lang="ru-RU" sz="44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делает?</a:t>
            </a:r>
          </a:p>
          <a:p>
            <a:pPr>
              <a:buNone/>
            </a:pPr>
            <a:endParaRPr lang="ru-RU" sz="3600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</p:txBody>
      </p:sp>
      <p:pic>
        <p:nvPicPr>
          <p:cNvPr id="8" name="Picture 2" descr="C:\Users\Gloom\Desktop\Оксана\Школа 2014-2015\№ 4 Учебные предметы\Русский язык 2 класс\Картинная галерея 2 класс\Иллюстрации картин\Тутунов Зима пришла Детство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833" y="222069"/>
            <a:ext cx="5520201" cy="6296297"/>
          </a:xfrm>
          <a:prstGeom prst="rect">
            <a:avLst/>
          </a:prstGeom>
          <a:ln w="228600" cap="sq" cmpd="thickThin">
            <a:solidFill>
              <a:schemeClr val="tx2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6113417" y="3879670"/>
            <a:ext cx="5904412" cy="2892208"/>
          </a:xfrm>
          <a:prstGeom prst="rect">
            <a:avLst/>
          </a:prstGeom>
          <a:solidFill>
            <a:srgbClr val="FFFFFF"/>
          </a:solidFill>
          <a:ln w="38100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algn="ctr"/>
            <a:endParaRPr lang="ru-RU" sz="4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Он ст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ит у 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кна и уд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влё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нн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о смотрит.</a:t>
            </a:r>
          </a:p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 flipH="1">
            <a:off x="6087291" y="1149532"/>
            <a:ext cx="5930534" cy="2677656"/>
          </a:xfrm>
          <a:prstGeom prst="rect">
            <a:avLst/>
          </a:prstGeom>
          <a:solidFill>
            <a:srgbClr val="FFFFFF"/>
          </a:solidFill>
          <a:ln w="38100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algn="just"/>
            <a:endParaRPr lang="ru-RU" sz="4000" dirty="0" smtClean="0"/>
          </a:p>
          <a:p>
            <a:pPr algn="just"/>
            <a:r>
              <a:rPr lang="ru-RU" sz="4000" dirty="0" smtClean="0"/>
              <a:t> 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ст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ит,  у 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кна, смотр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ит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,  и, уд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влё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нн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о</a:t>
            </a:r>
          </a:p>
          <a:p>
            <a:pPr algn="just"/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6061167" y="222070"/>
            <a:ext cx="5956662" cy="1015059"/>
          </a:xfrm>
          <a:solidFill>
            <a:schemeClr val="bg1"/>
          </a:solidFill>
          <a:ln w="38100">
            <a:solidFill>
              <a:srgbClr val="00B0F0"/>
            </a:solidFill>
          </a:ln>
        </p:spPr>
        <p:txBody>
          <a:bodyPr/>
          <a:lstStyle/>
          <a:p>
            <a:pPr algn="ctr">
              <a:buNone/>
            </a:pP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Каким стал </a:t>
            </a:r>
            <a:r>
              <a:rPr lang="ru-RU" sz="36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двор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>
              <a:buNone/>
            </a:pPr>
            <a:endParaRPr lang="ru-RU" sz="3600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</p:txBody>
      </p:sp>
      <p:pic>
        <p:nvPicPr>
          <p:cNvPr id="8" name="Picture 2" descr="C:\Users\Gloom\Desktop\Оксана\Школа 2014-2015\№ 4 Учебные предметы\Русский язык 2 класс\Картинная галерея 2 класс\Иллюстрации картин\Тутунов Зима пришла Детство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830" y="222837"/>
            <a:ext cx="5520201" cy="6296297"/>
          </a:xfrm>
          <a:prstGeom prst="rect">
            <a:avLst/>
          </a:prstGeom>
          <a:ln w="228600" cap="sq" cmpd="thickThin">
            <a:solidFill>
              <a:schemeClr val="tx2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6204857" y="3135087"/>
            <a:ext cx="5812972" cy="646331"/>
          </a:xfrm>
          <a:prstGeom prst="rect">
            <a:avLst/>
          </a:prstGeom>
          <a:solidFill>
            <a:srgbClr val="FFFFFF"/>
          </a:solidFill>
          <a:ln w="38100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Что укрыл </a:t>
            </a:r>
            <a:r>
              <a:rPr lang="ru-RU" sz="36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первый сне</a:t>
            </a:r>
            <a:r>
              <a:rPr lang="ru-RU" sz="3600" b="1" u="sng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 flipH="1">
            <a:off x="6217917" y="5551714"/>
            <a:ext cx="5799905" cy="1200329"/>
          </a:xfrm>
          <a:prstGeom prst="rect">
            <a:avLst/>
          </a:prstGeom>
          <a:solidFill>
            <a:srgbClr val="FFFFFF"/>
          </a:solidFill>
          <a:ln w="38100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Первый сне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укрыл д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ревь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п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крывал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м.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191794" y="1398494"/>
            <a:ext cx="5839098" cy="646331"/>
          </a:xfrm>
          <a:prstGeom prst="rect">
            <a:avLst/>
          </a:prstGeom>
          <a:solidFill>
            <a:srgbClr val="FFFFFF"/>
          </a:solidFill>
          <a:ln w="38100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от сн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га, белым, стал, 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6191793" y="2259874"/>
            <a:ext cx="5812970" cy="646331"/>
          </a:xfrm>
          <a:prstGeom prst="rect">
            <a:avLst/>
          </a:prstGeom>
          <a:solidFill>
            <a:schemeClr val="bg1"/>
          </a:solidFill>
          <a:ln w="28575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Двор стал белым  от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сн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га.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230983" y="3971109"/>
            <a:ext cx="5799907" cy="1323439"/>
          </a:xfrm>
          <a:prstGeom prst="rect">
            <a:avLst/>
          </a:prstGeom>
          <a:solidFill>
            <a:srgbClr val="FFFFFF"/>
          </a:solidFill>
          <a:ln w="38100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ревь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я,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крывал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м,   укрыл</a:t>
            </a:r>
          </a:p>
          <a:p>
            <a:endParaRPr lang="ru-RU" sz="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6035041" y="195943"/>
            <a:ext cx="5956662" cy="1345473"/>
          </a:xfrm>
          <a:solidFill>
            <a:schemeClr val="bg1"/>
          </a:solidFill>
          <a:ln w="38100">
            <a:solidFill>
              <a:srgbClr val="00B0F0"/>
            </a:solidFill>
          </a:ln>
        </p:spPr>
        <p:txBody>
          <a:bodyPr/>
          <a:lstStyle/>
          <a:p>
            <a:pPr algn="ctr">
              <a:buNone/>
            </a:pP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Каким был </a:t>
            </a:r>
            <a:r>
              <a:rPr lang="ru-RU" sz="44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двор ещ</a:t>
            </a:r>
            <a:r>
              <a:rPr lang="ru-RU" sz="4400" b="1" u="sng" dirty="0" smtClean="0">
                <a:latin typeface="Times New Roman" pitchFamily="18" charset="0"/>
                <a:cs typeface="Times New Roman" pitchFamily="18" charset="0"/>
              </a:rPr>
              <a:t>ё</a:t>
            </a:r>
            <a:r>
              <a:rPr lang="ru-RU" sz="44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вч</a:t>
            </a:r>
            <a:r>
              <a:rPr lang="ru-RU" sz="4400" b="1" u="sng" dirty="0" smtClean="0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44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</p:txBody>
      </p:sp>
      <p:pic>
        <p:nvPicPr>
          <p:cNvPr id="8" name="Picture 2" descr="C:\Users\Gloom\Desktop\Оксана\Школа 2014-2015\№ 4 Учебные предметы\Русский язык 2 класс\Картинная галерея 2 класс\Иллюстрации картин\Тутунов Зима пришла Детство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833" y="222069"/>
            <a:ext cx="5520201" cy="6296297"/>
          </a:xfrm>
          <a:prstGeom prst="rect">
            <a:avLst/>
          </a:prstGeom>
          <a:ln w="228600" cap="sq" cmpd="thickThin">
            <a:solidFill>
              <a:schemeClr val="tx2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6113417" y="3879670"/>
            <a:ext cx="5904412" cy="2800767"/>
          </a:xfrm>
          <a:prstGeom prst="rect">
            <a:avLst/>
          </a:prstGeom>
          <a:solidFill>
            <a:srgbClr val="FFFFFF"/>
          </a:solidFill>
          <a:ln w="38100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Ещё вч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ра двор был н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евз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ра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чн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ого ч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ё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рн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ого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цвета.</a:t>
            </a:r>
          </a:p>
          <a:p>
            <a:pPr algn="ctr"/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 flipH="1">
            <a:off x="6087291" y="1685109"/>
            <a:ext cx="5930534" cy="2062103"/>
          </a:xfrm>
          <a:prstGeom prst="rect">
            <a:avLst/>
          </a:prstGeom>
          <a:solidFill>
            <a:srgbClr val="FFFFFF"/>
          </a:solidFill>
          <a:ln w="38100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евз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ра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чн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ого ч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ё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рн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ого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цвета.</a:t>
            </a:r>
          </a:p>
          <a:p>
            <a:pPr algn="ctr"/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6061167" y="222070"/>
            <a:ext cx="5956662" cy="1763484"/>
          </a:xfrm>
          <a:solidFill>
            <a:schemeClr val="bg1"/>
          </a:solidFill>
          <a:ln w="38100">
            <a:solidFill>
              <a:srgbClr val="00B0F0"/>
            </a:solidFill>
          </a:ln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то </a:t>
            </a:r>
            <a:r>
              <a:rPr lang="ru-RU" sz="4400" b="1" u="sng" dirty="0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44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ег</a:t>
            </a:r>
            <a:r>
              <a:rPr lang="ru-RU" sz="4400" b="1" u="sng" dirty="0" smtClean="0">
                <a:latin typeface="Times New Roman" pitchFamily="18" charset="0"/>
                <a:cs typeface="Times New Roman" pitchFamily="18" charset="0"/>
              </a:rPr>
              <a:t>одня 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стал п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хож эт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т же двор?</a:t>
            </a:r>
          </a:p>
          <a:p>
            <a:pPr>
              <a:buNone/>
            </a:pP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</p:txBody>
      </p:sp>
      <p:pic>
        <p:nvPicPr>
          <p:cNvPr id="8" name="Picture 2" descr="C:\Users\Gloom\Desktop\Оксана\Школа 2014-2015\№ 4 Учебные предметы\Русский язык 2 класс\Картинная галерея 2 класс\Иллюстрации картин\Тутунов Зима пришла Детство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833" y="222069"/>
            <a:ext cx="5520201" cy="6296297"/>
          </a:xfrm>
          <a:prstGeom prst="rect">
            <a:avLst/>
          </a:prstGeom>
          <a:ln w="228600" cap="sq" cmpd="thickThin">
            <a:solidFill>
              <a:schemeClr val="tx2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6113417" y="3749040"/>
            <a:ext cx="5904412" cy="2923877"/>
          </a:xfrm>
          <a:prstGeom prst="rect">
            <a:avLst/>
          </a:prstGeom>
          <a:solidFill>
            <a:srgbClr val="FFFFFF"/>
          </a:solidFill>
          <a:ln w="38100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одня 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он стал 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похож на б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снежный пуховый пл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ток.</a:t>
            </a:r>
          </a:p>
          <a:p>
            <a:pPr algn="ctr"/>
            <a:endParaRPr lang="ru-RU" sz="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 flipH="1">
            <a:off x="6074228" y="2129245"/>
            <a:ext cx="5930534" cy="1446550"/>
          </a:xfrm>
          <a:prstGeom prst="rect">
            <a:avLst/>
          </a:prstGeom>
          <a:solidFill>
            <a:srgbClr val="FFFFFF"/>
          </a:solidFill>
          <a:ln w="38100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пл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ток, б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сне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ж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ный, 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пуховый, он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6061167" y="222069"/>
            <a:ext cx="5956662" cy="1802673"/>
          </a:xfrm>
          <a:solidFill>
            <a:schemeClr val="bg1"/>
          </a:solidFill>
          <a:ln w="38100">
            <a:solidFill>
              <a:srgbClr val="00B0F0"/>
            </a:solidFill>
          </a:ln>
        </p:spPr>
        <p:txBody>
          <a:bodyPr/>
          <a:lstStyle/>
          <a:p>
            <a:pPr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Какой стала </a:t>
            </a:r>
            <a:r>
              <a:rPr lang="ru-RU" sz="4400" b="1" u="sng" dirty="0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44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4400" b="1" u="sng" dirty="0" smtClean="0">
                <a:latin typeface="Times New Roman" pitchFamily="18" charset="0"/>
                <a:cs typeface="Times New Roman" pitchFamily="18" charset="0"/>
              </a:rPr>
              <a:t>мля, п</a:t>
            </a:r>
            <a:r>
              <a:rPr lang="ru-RU" sz="44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4400" b="1" u="sng" dirty="0" smtClean="0">
                <a:latin typeface="Times New Roman" pitchFamily="18" charset="0"/>
                <a:cs typeface="Times New Roman" pitchFamily="18" charset="0"/>
              </a:rPr>
              <a:t>крытая снег</a:t>
            </a:r>
            <a:r>
              <a:rPr lang="ru-RU" sz="44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ом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</p:txBody>
      </p:sp>
      <p:pic>
        <p:nvPicPr>
          <p:cNvPr id="8" name="Picture 2" descr="C:\Users\Gloom\Desktop\Оксана\Школа 2014-2015\№ 4 Учебные предметы\Русский язык 2 класс\Картинная галерея 2 класс\Иллюстрации картин\Тутунов Зима пришла Детство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833" y="222069"/>
            <a:ext cx="5520201" cy="6296297"/>
          </a:xfrm>
          <a:prstGeom prst="rect">
            <a:avLst/>
          </a:prstGeom>
          <a:ln w="228600" cap="sq" cmpd="thickThin">
            <a:solidFill>
              <a:schemeClr val="tx2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6113417" y="4558937"/>
            <a:ext cx="5904412" cy="2123658"/>
          </a:xfrm>
          <a:prstGeom prst="rect">
            <a:avLst/>
          </a:prstGeom>
          <a:solidFill>
            <a:srgbClr val="FFFFFF"/>
          </a:solidFill>
          <a:ln w="38100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мля стала  бел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ая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, как чист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ый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лист бумаг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 flipH="1">
            <a:off x="6087291" y="2194561"/>
            <a:ext cx="5930534" cy="2262158"/>
          </a:xfrm>
          <a:prstGeom prst="rect">
            <a:avLst/>
          </a:prstGeom>
          <a:solidFill>
            <a:srgbClr val="FFFFFF"/>
          </a:solidFill>
          <a:ln w="38100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бумаг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,  лист, бел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ая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,  чист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ый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, стала, как</a:t>
            </a:r>
            <a:endParaRPr lang="ru-RU" sz="1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9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6061167" y="222070"/>
            <a:ext cx="5956662" cy="1397724"/>
          </a:xfrm>
          <a:solidFill>
            <a:schemeClr val="bg1"/>
          </a:solidFill>
          <a:ln w="38100">
            <a:solidFill>
              <a:srgbClr val="00B0F0"/>
            </a:solidFill>
          </a:ln>
        </p:spPr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Чем укрыты </a:t>
            </a:r>
            <a:r>
              <a:rPr lang="ru-RU" sz="4400" b="1" u="sng" dirty="0" smtClean="0">
                <a:latin typeface="Times New Roman" pitchFamily="18" charset="0"/>
                <a:cs typeface="Times New Roman" pitchFamily="18" charset="0"/>
              </a:rPr>
              <a:t>ветки д</a:t>
            </a:r>
            <a:r>
              <a:rPr lang="ru-RU" sz="44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4400" b="1" u="sng" dirty="0" smtClean="0">
                <a:latin typeface="Times New Roman" pitchFamily="18" charset="0"/>
                <a:cs typeface="Times New Roman" pitchFamily="18" charset="0"/>
              </a:rPr>
              <a:t>рев</a:t>
            </a:r>
            <a:r>
              <a:rPr lang="ru-RU" sz="44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ь</a:t>
            </a:r>
            <a:r>
              <a:rPr lang="ru-RU" sz="4400" b="1" u="sng" dirty="0" smtClean="0">
                <a:latin typeface="Times New Roman" pitchFamily="18" charset="0"/>
                <a:cs typeface="Times New Roman" pitchFamily="18" charset="0"/>
              </a:rPr>
              <a:t>ев и з</a:t>
            </a:r>
            <a:r>
              <a:rPr lang="ru-RU" sz="44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4400" b="1" u="sng" dirty="0" smtClean="0">
                <a:latin typeface="Times New Roman" pitchFamily="18" charset="0"/>
                <a:cs typeface="Times New Roman" pitchFamily="18" charset="0"/>
              </a:rPr>
              <a:t>бор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</p:txBody>
      </p:sp>
      <p:pic>
        <p:nvPicPr>
          <p:cNvPr id="8" name="Picture 2" descr="C:\Users\Gloom\Desktop\Оксана\Школа 2014-2015\№ 4 Учебные предметы\Русский язык 2 класс\Картинная галерея 2 класс\Иллюстрации картин\Тутунов Зима пришла Детство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833" y="222069"/>
            <a:ext cx="5520201" cy="6296297"/>
          </a:xfrm>
          <a:prstGeom prst="rect">
            <a:avLst/>
          </a:prstGeom>
          <a:ln w="228600" cap="sq" cmpd="thickThin">
            <a:solidFill>
              <a:schemeClr val="tx2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6113417" y="4193177"/>
            <a:ext cx="5904412" cy="2492990"/>
          </a:xfrm>
          <a:prstGeom prst="rect">
            <a:avLst/>
          </a:prstGeom>
          <a:solidFill>
            <a:srgbClr val="FFFFFF"/>
          </a:solidFill>
          <a:ln w="38100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Ветки д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рев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ь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ев и з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бор укрыты бел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ыми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ша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ами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снега.</a:t>
            </a:r>
            <a:endParaRPr lang="ru-RU" sz="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 flipH="1">
            <a:off x="6087291" y="1907177"/>
            <a:ext cx="5930534" cy="2123658"/>
          </a:xfrm>
          <a:prstGeom prst="rect">
            <a:avLst/>
          </a:prstGeom>
          <a:solidFill>
            <a:srgbClr val="FFFFFF"/>
          </a:solidFill>
          <a:ln w="38100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ша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ами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, бел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ыми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, сне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а</a:t>
            </a:r>
          </a:p>
          <a:p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6061167" y="195943"/>
            <a:ext cx="5956662" cy="1031966"/>
          </a:xfrm>
          <a:solidFill>
            <a:schemeClr val="bg1"/>
          </a:solidFill>
          <a:ln w="38100">
            <a:solidFill>
              <a:srgbClr val="00B0F0"/>
            </a:solidFill>
          </a:ln>
        </p:spPr>
        <p:txBody>
          <a:bodyPr/>
          <a:lstStyle/>
          <a:p>
            <a:pPr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Какое чувство испытывает </a:t>
            </a:r>
            <a:r>
              <a:rPr lang="ru-RU" sz="3600" b="1" u="sng" dirty="0" smtClean="0">
                <a:latin typeface="Times New Roman" pitchFamily="18" charset="0"/>
                <a:cs typeface="Times New Roman" pitchFamily="18" charset="0"/>
              </a:rPr>
              <a:t>малыш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>
              <a:buNone/>
            </a:pPr>
            <a:endParaRPr lang="ru-RU" sz="3600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</p:txBody>
      </p:sp>
      <p:pic>
        <p:nvPicPr>
          <p:cNvPr id="8" name="Picture 2" descr="C:\Users\Gloom\Desktop\Оксана\Школа 2014-2015\№ 4 Учебные предметы\Русский язык 2 класс\Картинная галерея 2 класс\Иллюстрации картин\Тутунов Зима пришла Детство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833" y="480646"/>
            <a:ext cx="5520536" cy="6037720"/>
          </a:xfrm>
          <a:prstGeom prst="rect">
            <a:avLst/>
          </a:prstGeom>
          <a:ln w="228600" cap="sq" cmpd="thickThin">
            <a:solidFill>
              <a:schemeClr val="tx2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6061166" y="4467497"/>
            <a:ext cx="5956663" cy="2308324"/>
          </a:xfrm>
          <a:prstGeom prst="rect">
            <a:avLst/>
          </a:prstGeom>
          <a:solidFill>
            <a:srgbClr val="FFFFFF"/>
          </a:solidFill>
          <a:ln w="38100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Малышу хочется выйт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на ул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цу. П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ой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мать на л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дошку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сн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32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жи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нку и п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дышат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ь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свеж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им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воздух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ом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8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8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8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 flipH="1">
            <a:off x="6074222" y="1332411"/>
            <a:ext cx="5943595" cy="2554545"/>
          </a:xfrm>
          <a:prstGeom prst="rect">
            <a:avLst/>
          </a:prstGeom>
          <a:solidFill>
            <a:srgbClr val="FFFFFF"/>
          </a:solidFill>
          <a:ln w="38100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алышу, выйти, хоч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ется,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на ул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цу.  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П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ой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мать, на, сн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ежи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нку,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дошку, и, воздух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ом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дышат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ь,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свеж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им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6087291" y="1038157"/>
            <a:ext cx="5956662" cy="1502227"/>
          </a:xfrm>
          <a:solidFill>
            <a:schemeClr val="bg1"/>
          </a:solidFill>
          <a:ln w="38100">
            <a:solidFill>
              <a:srgbClr val="00B0F0"/>
            </a:solidFill>
          </a:ln>
        </p:spPr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Понравилась ли тебе эта картина?</a:t>
            </a:r>
            <a:endParaRPr lang="ru-RU" sz="4400" b="1" dirty="0" smtClean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</p:txBody>
      </p:sp>
      <p:pic>
        <p:nvPicPr>
          <p:cNvPr id="8" name="Picture 2" descr="C:\Users\Gloom\Desktop\Оксана\Школа 2014-2015\№ 4 Учебные предметы\Русский язык 2 класс\Картинная галерея 2 класс\Иллюстрации картин\Тутунов Зима пришла Детство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909" y="1019908"/>
            <a:ext cx="5568126" cy="5498459"/>
          </a:xfrm>
          <a:prstGeom prst="rect">
            <a:avLst/>
          </a:prstGeom>
          <a:ln w="228600" cap="sq" cmpd="thickThin">
            <a:solidFill>
              <a:schemeClr val="tx2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6087291" y="3964937"/>
            <a:ext cx="5930534" cy="2616101"/>
          </a:xfrm>
          <a:prstGeom prst="rect">
            <a:avLst/>
          </a:prstGeom>
          <a:solidFill>
            <a:srgbClr val="FFFFFF"/>
          </a:solidFill>
          <a:ln w="38100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4200" b="1" dirty="0" smtClean="0">
                <a:latin typeface="Times New Roman" pitchFamily="18" charset="0"/>
                <a:cs typeface="Times New Roman" pitchFamily="18" charset="0"/>
              </a:rPr>
              <a:t>Мне оч</a:t>
            </a:r>
            <a:r>
              <a:rPr lang="ru-RU" sz="4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4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4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ь </a:t>
            </a:r>
            <a:r>
              <a:rPr lang="ru-RU" sz="4200" b="1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4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4200" b="1" dirty="0" smtClean="0">
                <a:latin typeface="Times New Roman" pitchFamily="18" charset="0"/>
                <a:cs typeface="Times New Roman" pitchFamily="18" charset="0"/>
              </a:rPr>
              <a:t>нрав</a:t>
            </a:r>
            <a:r>
              <a:rPr lang="ru-RU" sz="4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4200" b="1" dirty="0" smtClean="0"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ru-RU" sz="4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4200" b="1" dirty="0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4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ь</a:t>
            </a:r>
            <a:r>
              <a:rPr lang="ru-RU" sz="4200" b="1" dirty="0" smtClean="0">
                <a:latin typeface="Times New Roman" pitchFamily="18" charset="0"/>
                <a:cs typeface="Times New Roman" pitchFamily="18" charset="0"/>
              </a:rPr>
              <a:t> эта к</a:t>
            </a:r>
            <a:r>
              <a:rPr lang="ru-RU" sz="4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4200" b="1" dirty="0" smtClean="0">
                <a:latin typeface="Times New Roman" pitchFamily="18" charset="0"/>
                <a:cs typeface="Times New Roman" pitchFamily="18" charset="0"/>
              </a:rPr>
              <a:t>ртина.</a:t>
            </a:r>
          </a:p>
          <a:p>
            <a:pPr algn="ctr"/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0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 flipH="1">
            <a:off x="6087291" y="2579942"/>
            <a:ext cx="5930534" cy="1384995"/>
          </a:xfrm>
          <a:prstGeom prst="rect">
            <a:avLst/>
          </a:prstGeom>
          <a:solidFill>
            <a:srgbClr val="FFFFFF"/>
          </a:solidFill>
          <a:ln w="38100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4200" b="1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4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4200" b="1" dirty="0" smtClean="0">
                <a:latin typeface="Times New Roman" pitchFamily="18" charset="0"/>
                <a:cs typeface="Times New Roman" pitchFamily="18" charset="0"/>
              </a:rPr>
              <a:t>нрав</a:t>
            </a:r>
            <a:r>
              <a:rPr lang="ru-RU" sz="4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4200" b="1" dirty="0" smtClean="0"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ru-RU" sz="4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4200" b="1" dirty="0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4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ь</a:t>
            </a:r>
            <a:r>
              <a:rPr lang="ru-RU" sz="4200" b="1" dirty="0" smtClean="0">
                <a:latin typeface="Times New Roman" pitchFamily="18" charset="0"/>
                <a:cs typeface="Times New Roman" pitchFamily="18" charset="0"/>
              </a:rPr>
              <a:t>, к</a:t>
            </a:r>
            <a:r>
              <a:rPr lang="ru-RU" sz="4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4200" b="1" dirty="0" smtClean="0">
                <a:latin typeface="Times New Roman" pitchFamily="18" charset="0"/>
                <a:cs typeface="Times New Roman" pitchFamily="18" charset="0"/>
              </a:rPr>
              <a:t>ртина, мне, эта, оч</a:t>
            </a:r>
            <a:r>
              <a:rPr lang="ru-RU" sz="4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4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4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ь</a:t>
            </a:r>
            <a:endParaRPr lang="ru-RU" sz="4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Заголовок 2"/>
          <p:cNvSpPr>
            <a:spLocks noGrp="1"/>
          </p:cNvSpPr>
          <p:nvPr>
            <p:ph type="title"/>
          </p:nvPr>
        </p:nvSpPr>
        <p:spPr>
          <a:xfrm>
            <a:off x="2356339" y="206328"/>
            <a:ext cx="7209692" cy="613953"/>
          </a:xfrm>
          <a:solidFill>
            <a:schemeClr val="bg1"/>
          </a:solidFill>
          <a:ln w="38100">
            <a:solidFill>
              <a:srgbClr val="00B0F0"/>
            </a:solidFill>
          </a:ln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 часть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6061167" y="222070"/>
            <a:ext cx="5956662" cy="1306284"/>
          </a:xfrm>
          <a:solidFill>
            <a:schemeClr val="bg1"/>
          </a:solidFill>
          <a:ln w="38100">
            <a:solidFill>
              <a:srgbClr val="00B0F0"/>
            </a:solidFill>
          </a:ln>
        </p:spPr>
        <p:txBody>
          <a:bodyPr/>
          <a:lstStyle/>
          <a:p>
            <a:pPr algn="ctr"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Что п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зал художн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к</a:t>
            </a:r>
            <a:endParaRPr lang="ru-RU" sz="4000" b="1" dirty="0" smtClean="0">
              <a:ln w="11430"/>
              <a:solidFill>
                <a:schemeClr val="accent2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в св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ей к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ртин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</p:txBody>
      </p:sp>
      <p:pic>
        <p:nvPicPr>
          <p:cNvPr id="8" name="Picture 2" descr="C:\Users\Gloom\Desktop\Оксана\Школа 2014-2015\№ 4 Учебные предметы\Русский язык 2 класс\Картинная галерея 2 класс\Иллюстрации картин\Тутунов Зима пришла Детство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833" y="222069"/>
            <a:ext cx="5520201" cy="6296297"/>
          </a:xfrm>
          <a:prstGeom prst="rect">
            <a:avLst/>
          </a:prstGeom>
          <a:ln w="228600" cap="sq" cmpd="thickThin">
            <a:solidFill>
              <a:schemeClr val="tx2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6113417" y="3788230"/>
            <a:ext cx="5904412" cy="2923877"/>
          </a:xfrm>
          <a:prstGeom prst="rect">
            <a:avLst/>
          </a:prstGeom>
          <a:solidFill>
            <a:srgbClr val="FFFFFF"/>
          </a:solidFill>
          <a:ln w="38100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Художник п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зал, 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то з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ма кр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сив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ое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лшебн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ое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время года.</a:t>
            </a:r>
          </a:p>
          <a:p>
            <a:endParaRPr lang="ru-RU" sz="8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8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8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8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0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0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 flipH="1">
            <a:off x="6087291" y="1672045"/>
            <a:ext cx="5930534" cy="1323439"/>
          </a:xfrm>
          <a:prstGeom prst="rect">
            <a:avLst/>
          </a:prstGeom>
          <a:solidFill>
            <a:srgbClr val="FFFFFF"/>
          </a:solidFill>
          <a:ln w="38100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лшебн</a:t>
            </a:r>
            <a:r>
              <a:rPr lang="ru-RU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ое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ма, время,</a:t>
            </a:r>
          </a:p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кр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сив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ое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,  года, 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то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776549" y="574767"/>
            <a:ext cx="9117874" cy="3579222"/>
          </a:xfrm>
          <a:prstGeom prst="rect">
            <a:avLst/>
          </a:prstGeom>
          <a:solidFill>
            <a:srgbClr val="F1B1EC"/>
          </a:solidFill>
          <a:ln w="57150">
            <a:solidFill>
              <a:srgbClr val="00B0F0"/>
            </a:solidFill>
          </a:ln>
        </p:spPr>
        <p:txBody>
          <a:bodyPr/>
          <a:lstStyle/>
          <a:p>
            <a:pPr algn="ctr">
              <a:defRPr/>
            </a:pPr>
            <a:r>
              <a:rPr lang="ru-RU" sz="44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44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44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44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44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44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44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44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44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44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44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44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44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44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44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44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44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44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44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44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br>
              <a:rPr lang="ru-RU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Сочинение по картине </a:t>
            </a:r>
            <a:br>
              <a:rPr lang="ru-RU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С. А. </a:t>
            </a:r>
            <a:r>
              <a:rPr lang="ru-RU" b="1" spc="50" dirty="0" err="1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Тутунова</a:t>
            </a:r>
            <a:r>
              <a:rPr lang="ru-RU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«Зима пришла. Детство.»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0" name="Текст 9"/>
          <p:cNvSpPr>
            <a:spLocks noGrp="1"/>
          </p:cNvSpPr>
          <p:nvPr>
            <p:ph type="body" idx="1"/>
          </p:nvPr>
        </p:nvSpPr>
        <p:spPr>
          <a:xfrm>
            <a:off x="2913016" y="4589464"/>
            <a:ext cx="6139543" cy="127576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32356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69817" y="156755"/>
            <a:ext cx="11848012" cy="6518366"/>
          </a:xfrm>
          <a:prstGeom prst="rect">
            <a:avLst/>
          </a:prstGeom>
          <a:solidFill>
            <a:schemeClr val="bg1"/>
          </a:solidFill>
          <a:ln w="38100">
            <a:solidFill>
              <a:srgbClr val="00B0F0"/>
            </a:solidFill>
          </a:ln>
        </p:spPr>
        <p:txBody>
          <a:bodyPr/>
          <a:lstStyle/>
          <a:p>
            <a:pPr marL="0" indent="0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Источники иллюстраций</a:t>
            </a:r>
            <a:b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http://en.sns.ru/upload/medialibrary/078/GTG_fasad02.jpg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http://artpoisk.info/artist/tutunov_sergey_andreevich_1925/avtoportret_101/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http://artpoisk.info/artist/tutunov_sergey_andreevich_1925/zima_prishla_detstvo/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013267" y="156754"/>
            <a:ext cx="6017623" cy="6531429"/>
          </a:xfrm>
          <a:prstGeom prst="rect">
            <a:avLst/>
          </a:prstGeom>
          <a:solidFill>
            <a:srgbClr val="F1B1EC"/>
          </a:solidFill>
          <a:ln w="28575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Художник</a:t>
            </a:r>
          </a:p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Сергей Андреевич 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Тутунов</a:t>
            </a:r>
            <a:endParaRPr lang="ru-RU" sz="36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(1925 – 1999) – </a:t>
            </a:r>
          </a:p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советский художник, живописец. </a:t>
            </a:r>
          </a:p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Закончил Московскую художественную среднюю школу и Московский государственный художественный институт им. В.И. Сурикова.</a:t>
            </a:r>
          </a:p>
          <a:p>
            <a:pPr algn="ctr"/>
            <a:endPara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40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7" name="Picture 2" descr="&amp;Fcy;&amp;acy;&amp;jcy;&amp;lcy;:&amp;Tcy;&amp;ucy;&amp;tcy;&amp;ucy;&amp;ncy;&amp;ocy;&amp;vcy; &amp;Scy;&amp;iecy;&amp;rcy;&amp;gcy;&amp;iecy;&amp;jcy; &amp;Acy;&amp;ncy;&amp;dcy;&amp;rcy;&amp;iecy;&amp;iecy;&amp;vcy;&amp;icy;&amp;chcy;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817" y="156754"/>
            <a:ext cx="5760720" cy="6531429"/>
          </a:xfrm>
          <a:prstGeom prst="rect">
            <a:avLst/>
          </a:prstGeom>
          <a:noFill/>
          <a:ln w="28575">
            <a:solidFill>
              <a:schemeClr val="accent5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116809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6283235" y="156757"/>
            <a:ext cx="5708468" cy="6740307"/>
          </a:xfrm>
          <a:prstGeom prst="rect">
            <a:avLst/>
          </a:prstGeom>
          <a:solidFill>
            <a:srgbClr val="F1B1EC"/>
          </a:solidFill>
          <a:ln w="38100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Картина</a:t>
            </a:r>
          </a:p>
          <a:p>
            <a:pPr algn="ctr"/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С.А. </a:t>
            </a:r>
            <a:r>
              <a:rPr lang="ru-RU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Тутунова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«Зима пришла. Детство» </a:t>
            </a:r>
          </a:p>
          <a:p>
            <a:pPr algn="ctr"/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написана в 1960 году и экспонируется в Государственной Третьяковской галерее.</a:t>
            </a:r>
          </a:p>
          <a:p>
            <a:pPr algn="ctr"/>
            <a:endParaRPr lang="ru-RU" sz="4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3" descr="C:\Users\Оксана\Desktop\GTG_fasad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446" y="261257"/>
            <a:ext cx="5695203" cy="6335486"/>
          </a:xfrm>
          <a:prstGeom prst="rect">
            <a:avLst/>
          </a:prstGeom>
          <a:ln w="228600" cap="sq" cmpd="thickThin">
            <a:solidFill>
              <a:schemeClr val="tx2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Gloom\Desktop\Оксана\Школа 2014-2015\№ 4 Учебные предметы\Русский язык 2 класс\Картинная галерея 2 класс\Иллюстрации картин\Тутунов Зима пришла Детство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193" y="209005"/>
            <a:ext cx="11730447" cy="6474945"/>
          </a:xfrm>
          <a:prstGeom prst="rect">
            <a:avLst/>
          </a:prstGeom>
          <a:ln w="228600" cap="sq" cmpd="thickThin">
            <a:solidFill>
              <a:schemeClr val="tx2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:\55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5943" y="182880"/>
            <a:ext cx="11808823" cy="649224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776549" y="1136469"/>
            <a:ext cx="8974182" cy="1015663"/>
          </a:xfrm>
          <a:prstGeom prst="rect">
            <a:avLst/>
          </a:prstGeom>
          <a:solidFill>
            <a:srgbClr val="FCDCDF"/>
          </a:solidFill>
          <a:ln w="38100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_BodoniNova" pitchFamily="18" charset="-52"/>
              </a:rPr>
              <a:t>Работа   по учебнику </a:t>
            </a:r>
            <a:endParaRPr lang="ru-RU" sz="6000" b="1" dirty="0">
              <a:ln w="11430"/>
              <a:solidFill>
                <a:schemeClr val="accent1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_BodoniNova" pitchFamily="18" charset="-52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926080" y="3244334"/>
            <a:ext cx="6871063" cy="769441"/>
          </a:xfrm>
          <a:prstGeom prst="rect">
            <a:avLst/>
          </a:prstGeom>
          <a:solidFill>
            <a:srgbClr val="FCDCDF"/>
          </a:solidFill>
          <a:ln w="38100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_BodoniNova" pitchFamily="18" charset="-52"/>
              </a:rPr>
              <a:t>Стр. 111 – упр. 177. </a:t>
            </a:r>
            <a:endParaRPr lang="ru-RU" sz="4400" b="1" dirty="0">
              <a:ln w="11430"/>
              <a:solidFill>
                <a:schemeClr val="accent1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_BodoniNova" pitchFamily="18" charset="-5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:\55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4812" y="169817"/>
            <a:ext cx="11819964" cy="6505303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853542" y="295835"/>
            <a:ext cx="4362995" cy="1102660"/>
          </a:xfrm>
          <a:solidFill>
            <a:srgbClr val="FCDCDF"/>
          </a:solidFill>
          <a:ln w="38100">
            <a:solidFill>
              <a:srgbClr val="FF0066"/>
            </a:solidFill>
          </a:ln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План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726343" y="1613647"/>
            <a:ext cx="10515600" cy="4814047"/>
          </a:xfrm>
          <a:solidFill>
            <a:srgbClr val="FCDCDF"/>
          </a:solidFill>
          <a:ln w="38100">
            <a:solidFill>
              <a:srgbClr val="FF0066"/>
            </a:solidFill>
          </a:ln>
        </p:spPr>
        <p:txBody>
          <a:bodyPr/>
          <a:lstStyle/>
          <a:p>
            <a:pPr marL="514350" indent="-514350">
              <a:buAutoNum type="romanUcPeriod"/>
            </a:pPr>
            <a:r>
              <a:rPr lang="ru-RU" sz="4000" b="1" dirty="0" smtClean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Начало</a:t>
            </a:r>
            <a:endParaRPr lang="en-US" sz="4000" b="1" dirty="0" smtClean="0">
              <a:solidFill>
                <a:srgbClr val="FF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/>
            <a:r>
              <a:rPr lang="en-US" sz="4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Общие сведения о художнике и картине.</a:t>
            </a:r>
          </a:p>
          <a:p>
            <a:pPr marL="514350" indent="-514350" algn="just"/>
            <a:r>
              <a:rPr lang="en-US" sz="4000" b="1" dirty="0" smtClean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</a:t>
            </a:r>
            <a:r>
              <a:rPr lang="ru-RU" sz="4000" b="1" dirty="0" smtClean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Основная часть</a:t>
            </a:r>
          </a:p>
          <a:p>
            <a:pPr marL="514350" indent="-514350" algn="just">
              <a:buAutoNum type="arabicParenR"/>
            </a:pP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переднем плане</a:t>
            </a:r>
          </a:p>
          <a:p>
            <a:pPr marL="514350" indent="-514350" algn="just">
              <a:buAutoNum type="arabicParenR"/>
            </a:pP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дальнем плане</a:t>
            </a:r>
          </a:p>
          <a:p>
            <a:pPr algn="just"/>
            <a:r>
              <a:rPr lang="en-US" sz="4000" b="1" dirty="0" smtClean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III. </a:t>
            </a:r>
            <a:r>
              <a:rPr lang="ru-RU" sz="4000" b="1" dirty="0" smtClean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Концовка</a:t>
            </a:r>
            <a:endParaRPr lang="ru-RU" sz="4000" b="1" dirty="0" smtClean="0">
              <a:solidFill>
                <a:srgbClr val="FF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4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Мои размышления, 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впечатления. </a:t>
            </a:r>
            <a:r>
              <a:rPr lang="ru-RU" sz="18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(стр.20)</a:t>
            </a:r>
            <a:endParaRPr lang="ru-RU" sz="1800" b="1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:\55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4812" y="169817"/>
            <a:ext cx="11819964" cy="6505303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940526" y="295835"/>
            <a:ext cx="10424160" cy="1102660"/>
          </a:xfrm>
          <a:solidFill>
            <a:srgbClr val="FCDCDF"/>
          </a:solidFill>
          <a:ln w="38100">
            <a:solidFill>
              <a:srgbClr val="FF0066"/>
            </a:solidFill>
          </a:ln>
        </p:spPr>
        <p:txBody>
          <a:bodyPr/>
          <a:lstStyle/>
          <a:p>
            <a:pPr algn="ctr"/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Как избежать повторов?</a:t>
            </a:r>
            <a:endParaRPr lang="ru-RU" b="1" dirty="0">
              <a:solidFill>
                <a:srgbClr val="FF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457199" y="1613647"/>
            <a:ext cx="11443063" cy="4814047"/>
          </a:xfrm>
          <a:solidFill>
            <a:srgbClr val="FCDCDF"/>
          </a:solidFill>
          <a:ln w="38100">
            <a:solidFill>
              <a:srgbClr val="FF0066"/>
            </a:solidFill>
          </a:ln>
        </p:spPr>
        <p:txBody>
          <a:bodyPr/>
          <a:lstStyle/>
          <a:p>
            <a:r>
              <a:rPr lang="ru-RU" sz="6000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Художник </a:t>
            </a: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6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автор, </a:t>
            </a:r>
            <a:r>
              <a:rPr lang="ru-RU" sz="6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С.А.Тутунов</a:t>
            </a:r>
            <a:r>
              <a:rPr lang="ru-RU" sz="6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6000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Картина</a:t>
            </a:r>
            <a:r>
              <a:rPr lang="ru-RU" sz="6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6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полотно,</a:t>
            </a:r>
            <a:r>
              <a:rPr lang="en-US" sz="6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пейзаж,</a:t>
            </a:r>
            <a:r>
              <a:rPr lang="en-US" sz="6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холст.</a:t>
            </a:r>
          </a:p>
          <a:p>
            <a:r>
              <a:rPr lang="ru-RU" sz="6000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Мальчик</a:t>
            </a: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6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герой, ребёнок, малыш, он,</a:t>
            </a:r>
            <a:r>
              <a:rPr lang="en-US" sz="6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ему</a:t>
            </a:r>
            <a:r>
              <a:rPr lang="en-US" sz="6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6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886891" y="418011"/>
            <a:ext cx="6400800" cy="587829"/>
          </a:xfrm>
          <a:solidFill>
            <a:schemeClr val="bg1"/>
          </a:solidFill>
          <a:ln w="38100">
            <a:solidFill>
              <a:srgbClr val="00B0F0"/>
            </a:solidFill>
          </a:ln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 часть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6172199" y="1097281"/>
            <a:ext cx="5845629" cy="1123406"/>
          </a:xfrm>
          <a:solidFill>
            <a:schemeClr val="bg1"/>
          </a:solidFill>
          <a:ln w="38100">
            <a:solidFill>
              <a:srgbClr val="00B0F0"/>
            </a:solidFill>
          </a:ln>
        </p:spPr>
        <p:txBody>
          <a:bodyPr/>
          <a:lstStyle/>
          <a:p>
            <a:pPr marL="742950" indent="-742950">
              <a:buAutoNum type="arabicPeriod"/>
            </a:pPr>
            <a:r>
              <a:rPr lang="ru-RU" sz="36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Что</a:t>
            </a:r>
            <a:r>
              <a:rPr lang="en-US" sz="36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находится перед нами?</a:t>
            </a:r>
          </a:p>
          <a:p>
            <a:pPr marL="514350" indent="-514350"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</p:txBody>
      </p:sp>
      <p:pic>
        <p:nvPicPr>
          <p:cNvPr id="8" name="Picture 2" descr="C:\Users\Gloom\Desktop\Оксана\Школа 2014-2015\№ 4 Учебные предметы\Русский язык 2 класс\Картинная галерея 2 класс\Иллюстрации картин\Тутунов Зима пришла Детство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833" y="1332411"/>
            <a:ext cx="5520201" cy="5185955"/>
          </a:xfrm>
          <a:prstGeom prst="rect">
            <a:avLst/>
          </a:prstGeom>
          <a:ln w="228600" cap="sq" cmpd="thickThin">
            <a:solidFill>
              <a:schemeClr val="tx2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6178731" y="4389120"/>
            <a:ext cx="5826034" cy="2308324"/>
          </a:xfrm>
          <a:prstGeom prst="rect">
            <a:avLst/>
          </a:prstGeom>
          <a:solidFill>
            <a:srgbClr val="FFFFFF"/>
          </a:solidFill>
          <a:ln w="38100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д нами к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ртина </a:t>
            </a: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С.А.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Тутунова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« З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ма пришла.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Де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тст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во».</a:t>
            </a: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600" dirty="0" smtClean="0"/>
          </a:p>
        </p:txBody>
      </p:sp>
      <p:sp>
        <p:nvSpPr>
          <p:cNvPr id="6" name="Прямоугольник 5"/>
          <p:cNvSpPr/>
          <p:nvPr/>
        </p:nvSpPr>
        <p:spPr>
          <a:xfrm flipH="1">
            <a:off x="6204855" y="2338251"/>
            <a:ext cx="5799910" cy="1938992"/>
          </a:xfrm>
          <a:prstGeom prst="rect">
            <a:avLst/>
          </a:prstGeom>
          <a:solidFill>
            <a:schemeClr val="bg1"/>
          </a:solidFill>
          <a:ln w="38100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ми, «З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ма пришла. Де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тст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во.», к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ртина, </a:t>
            </a:r>
          </a:p>
          <a:p>
            <a:pPr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А.Тутунова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, пер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д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47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7030A0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757</TotalTime>
  <Words>449</Words>
  <Application>Microsoft Office PowerPoint</Application>
  <PresentationFormat>Произвольный</PresentationFormat>
  <Paragraphs>140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Презентация PowerPoint</vt:lpstr>
      <vt:lpstr>                      Сочинение по картине  С. А. Тутунова  «Зима пришла. Детство.»</vt:lpstr>
      <vt:lpstr>Презентация PowerPoint</vt:lpstr>
      <vt:lpstr>Презентация PowerPoint</vt:lpstr>
      <vt:lpstr>Презентация PowerPoint</vt:lpstr>
      <vt:lpstr>Презентация PowerPoint</vt:lpstr>
      <vt:lpstr>План</vt:lpstr>
      <vt:lpstr>       Как избежать повторов?</vt:lpstr>
      <vt:lpstr>1 часть</vt:lpstr>
      <vt:lpstr>2 часть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3 часть</vt:lpstr>
      <vt:lpstr>Презентация PowerPoint</vt:lpstr>
      <vt:lpstr>Источники иллюстраций http://en.sns.ru/upload/medialibrary/078/GTG_fasad02.jpg http://artpoisk.info/artist/tutunov_sergey_andreevich_1925/avtoportret_101/ http://artpoisk.info/artist/tutunov_sergey_andreevich_1925/zima_prishla_detstvo/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Valya</dc:creator>
  <cp:lastModifiedBy>Алёна</cp:lastModifiedBy>
  <cp:revision>98</cp:revision>
  <dcterms:created xsi:type="dcterms:W3CDTF">2015-12-07T19:32:06Z</dcterms:created>
  <dcterms:modified xsi:type="dcterms:W3CDTF">2021-11-18T03:13:03Z</dcterms:modified>
</cp:coreProperties>
</file>