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4" r:id="rId2"/>
    <p:sldId id="256" r:id="rId3"/>
    <p:sldId id="257" r:id="rId4"/>
    <p:sldId id="323" r:id="rId5"/>
    <p:sldId id="322" r:id="rId6"/>
    <p:sldId id="356" r:id="rId7"/>
    <p:sldId id="286" r:id="rId8"/>
    <p:sldId id="324" r:id="rId9"/>
    <p:sldId id="326" r:id="rId10"/>
    <p:sldId id="327" r:id="rId11"/>
    <p:sldId id="328" r:id="rId12"/>
    <p:sldId id="266" r:id="rId13"/>
    <p:sldId id="325" r:id="rId14"/>
    <p:sldId id="330" r:id="rId15"/>
    <p:sldId id="331" r:id="rId16"/>
    <p:sldId id="335" r:id="rId17"/>
    <p:sldId id="319" r:id="rId18"/>
    <p:sldId id="320" r:id="rId19"/>
    <p:sldId id="336" r:id="rId20"/>
    <p:sldId id="337" r:id="rId21"/>
    <p:sldId id="332" r:id="rId22"/>
    <p:sldId id="338" r:id="rId23"/>
    <p:sldId id="340" r:id="rId24"/>
    <p:sldId id="341" r:id="rId25"/>
    <p:sldId id="342" r:id="rId26"/>
    <p:sldId id="343" r:id="rId27"/>
    <p:sldId id="344" r:id="rId28"/>
    <p:sldId id="345" r:id="rId29"/>
    <p:sldId id="348" r:id="rId30"/>
    <p:sldId id="349" r:id="rId31"/>
    <p:sldId id="346" r:id="rId32"/>
    <p:sldId id="347" r:id="rId33"/>
    <p:sldId id="350" r:id="rId34"/>
    <p:sldId id="351" r:id="rId35"/>
    <p:sldId id="353" r:id="rId36"/>
    <p:sldId id="352" r:id="rId37"/>
    <p:sldId id="354" r:id="rId38"/>
    <p:sldId id="307" r:id="rId39"/>
    <p:sldId id="315" r:id="rId40"/>
    <p:sldId id="355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075" autoAdjust="0"/>
  </p:normalViewPr>
  <p:slideViewPr>
    <p:cSldViewPr>
      <p:cViewPr varScale="1">
        <p:scale>
          <a:sx n="65" d="100"/>
          <a:sy n="65" d="100"/>
        </p:scale>
        <p:origin x="-82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B55E6E-4A86-41CE-90B5-7206F22174AA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8714B2-350E-48F5-9242-7B394CF188DD}">
      <dgm:prSet custT="1"/>
      <dgm:spPr/>
      <dgm:t>
        <a:bodyPr/>
        <a:lstStyle/>
        <a:p>
          <a:r>
            <a:rPr lang="ru-RU" sz="20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  <a:r>
            <a:rPr lang="ru-RU" sz="24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понимать  содержание рассказа;</a:t>
          </a:r>
          <a:endParaRPr lang="ru-RU" sz="24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7CD4AD-1070-41BE-978F-CD34B33327E8}" type="sibTrans" cxnId="{C49E047B-F3B4-4283-AC90-C40DC1D4BDC3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00607F6B-B70B-4AB8-8F5F-DAD5C58E2711}" type="parTrans" cxnId="{C49E047B-F3B4-4283-AC90-C40DC1D4BDC3}">
      <dgm:prSet/>
      <dgm:spPr/>
      <dgm:t>
        <a:bodyPr/>
        <a:lstStyle/>
        <a:p>
          <a:endParaRPr lang="ru-RU"/>
        </a:p>
      </dgm:t>
    </dgm:pt>
    <dgm:pt modelId="{6780925F-932B-4705-88E4-3EC8671E84F2}">
      <dgm:prSet custT="1"/>
      <dgm:spPr/>
      <dgm:t>
        <a:bodyPr/>
        <a:lstStyle/>
        <a:p>
          <a:r>
            <a:rPr lang="ru-RU" sz="2000" b="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  <a:r>
            <a:rPr lang="ru-RU" sz="2400" b="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найти и записывать ключевые слова;</a:t>
          </a:r>
          <a:endParaRPr lang="ru-RU" sz="2400" b="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EADB4D-3DA8-475F-99A1-469BC558077C}" type="sibTrans" cxnId="{89C365B4-5FF2-40D7-B898-3716B6735870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1477F12C-13C2-45A6-A29C-3E932B8C771C}" type="parTrans" cxnId="{89C365B4-5FF2-40D7-B898-3716B6735870}">
      <dgm:prSet/>
      <dgm:spPr/>
      <dgm:t>
        <a:bodyPr/>
        <a:lstStyle/>
        <a:p>
          <a:endParaRPr lang="ru-RU"/>
        </a:p>
      </dgm:t>
    </dgm:pt>
    <dgm:pt modelId="{D3DCFAF0-1E41-4C94-8032-FCE885404C87}" type="pres">
      <dgm:prSet presAssocID="{1AB55E6E-4A86-41CE-90B5-7206F22174A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D94972-865C-43D1-BB18-7967CA95B79A}" type="pres">
      <dgm:prSet presAssocID="{1AB55E6E-4A86-41CE-90B5-7206F22174AA}" presName="dummyMaxCanvas" presStyleCnt="0">
        <dgm:presLayoutVars/>
      </dgm:prSet>
      <dgm:spPr/>
    </dgm:pt>
    <dgm:pt modelId="{D2AAFCAE-74CC-4CD3-AEFB-75C66CBE0A31}" type="pres">
      <dgm:prSet presAssocID="{1AB55E6E-4A86-41CE-90B5-7206F22174AA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118D6-0791-41D9-ACE7-8CE85D4A5CBC}" type="pres">
      <dgm:prSet presAssocID="{1AB55E6E-4A86-41CE-90B5-7206F22174AA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9A54C-8A0D-4AB3-BBCC-D296193D31E1}" type="pres">
      <dgm:prSet presAssocID="{1AB55E6E-4A86-41CE-90B5-7206F22174AA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69C1B-0F9F-4E49-B4D0-FFB2F86BABAC}" type="pres">
      <dgm:prSet presAssocID="{1AB55E6E-4A86-41CE-90B5-7206F22174AA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920C4-5EE2-4BEF-A057-B463ADB03820}" type="pres">
      <dgm:prSet presAssocID="{1AB55E6E-4A86-41CE-90B5-7206F22174AA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7D0E86-FAEA-488D-ADB8-4276EE1C0AB5}" type="presOf" srcId="{588714B2-350E-48F5-9242-7B394CF188DD}" destId="{D2AAFCAE-74CC-4CD3-AEFB-75C66CBE0A31}" srcOrd="0" destOrd="0" presId="urn:microsoft.com/office/officeart/2005/8/layout/vProcess5"/>
    <dgm:cxn modelId="{C8CEF416-9916-4D28-A5C9-774DC38C752F}" type="presOf" srcId="{1AB55E6E-4A86-41CE-90B5-7206F22174AA}" destId="{D3DCFAF0-1E41-4C94-8032-FCE885404C87}" srcOrd="0" destOrd="0" presId="urn:microsoft.com/office/officeart/2005/8/layout/vProcess5"/>
    <dgm:cxn modelId="{89C365B4-5FF2-40D7-B898-3716B6735870}" srcId="{1AB55E6E-4A86-41CE-90B5-7206F22174AA}" destId="{6780925F-932B-4705-88E4-3EC8671E84F2}" srcOrd="1" destOrd="0" parTransId="{1477F12C-13C2-45A6-A29C-3E932B8C771C}" sibTransId="{7FEADB4D-3DA8-475F-99A1-469BC558077C}"/>
    <dgm:cxn modelId="{7A76992A-E0BE-48CD-B75D-1FF598381BB9}" type="presOf" srcId="{6780925F-932B-4705-88E4-3EC8671E84F2}" destId="{6A9920C4-5EE2-4BEF-A057-B463ADB03820}" srcOrd="1" destOrd="0" presId="urn:microsoft.com/office/officeart/2005/8/layout/vProcess5"/>
    <dgm:cxn modelId="{3C92DE65-0329-450B-A582-36AF653EBEAF}" type="presOf" srcId="{588714B2-350E-48F5-9242-7B394CF188DD}" destId="{E9369C1B-0F9F-4E49-B4D0-FFB2F86BABAC}" srcOrd="1" destOrd="0" presId="urn:microsoft.com/office/officeart/2005/8/layout/vProcess5"/>
    <dgm:cxn modelId="{1D52DCA0-4654-4E6F-94BF-F77A8FEAFBA8}" type="presOf" srcId="{FC7CD4AD-1070-41BE-978F-CD34B33327E8}" destId="{0B19A54C-8A0D-4AB3-BBCC-D296193D31E1}" srcOrd="0" destOrd="0" presId="urn:microsoft.com/office/officeart/2005/8/layout/vProcess5"/>
    <dgm:cxn modelId="{DD6D3FF2-93BD-4126-AD56-23B4E4DE2BF0}" type="presOf" srcId="{6780925F-932B-4705-88E4-3EC8671E84F2}" destId="{8A6118D6-0791-41D9-ACE7-8CE85D4A5CBC}" srcOrd="0" destOrd="0" presId="urn:microsoft.com/office/officeart/2005/8/layout/vProcess5"/>
    <dgm:cxn modelId="{C49E047B-F3B4-4283-AC90-C40DC1D4BDC3}" srcId="{1AB55E6E-4A86-41CE-90B5-7206F22174AA}" destId="{588714B2-350E-48F5-9242-7B394CF188DD}" srcOrd="0" destOrd="0" parTransId="{00607F6B-B70B-4AB8-8F5F-DAD5C58E2711}" sibTransId="{FC7CD4AD-1070-41BE-978F-CD34B33327E8}"/>
    <dgm:cxn modelId="{5AC857A7-30ED-49E9-AE60-D9AB9DB90966}" type="presParOf" srcId="{D3DCFAF0-1E41-4C94-8032-FCE885404C87}" destId="{06D94972-865C-43D1-BB18-7967CA95B79A}" srcOrd="0" destOrd="0" presId="urn:microsoft.com/office/officeart/2005/8/layout/vProcess5"/>
    <dgm:cxn modelId="{966CF09E-547F-465A-B20C-D469F495ABE9}" type="presParOf" srcId="{D3DCFAF0-1E41-4C94-8032-FCE885404C87}" destId="{D2AAFCAE-74CC-4CD3-AEFB-75C66CBE0A31}" srcOrd="1" destOrd="0" presId="urn:microsoft.com/office/officeart/2005/8/layout/vProcess5"/>
    <dgm:cxn modelId="{39B46B4C-AE88-4BF9-8F0D-78270DDBBAB9}" type="presParOf" srcId="{D3DCFAF0-1E41-4C94-8032-FCE885404C87}" destId="{8A6118D6-0791-41D9-ACE7-8CE85D4A5CBC}" srcOrd="2" destOrd="0" presId="urn:microsoft.com/office/officeart/2005/8/layout/vProcess5"/>
    <dgm:cxn modelId="{0402B9FF-BCFE-4CEB-884B-014F812627BB}" type="presParOf" srcId="{D3DCFAF0-1E41-4C94-8032-FCE885404C87}" destId="{0B19A54C-8A0D-4AB3-BBCC-D296193D31E1}" srcOrd="3" destOrd="0" presId="urn:microsoft.com/office/officeart/2005/8/layout/vProcess5"/>
    <dgm:cxn modelId="{9529D88A-B9A7-4B3B-8126-88343322CEFA}" type="presParOf" srcId="{D3DCFAF0-1E41-4C94-8032-FCE885404C87}" destId="{E9369C1B-0F9F-4E49-B4D0-FFB2F86BABAC}" srcOrd="4" destOrd="0" presId="urn:microsoft.com/office/officeart/2005/8/layout/vProcess5"/>
    <dgm:cxn modelId="{75893F7D-7584-400B-8960-C41FF18C4E1A}" type="presParOf" srcId="{D3DCFAF0-1E41-4C94-8032-FCE885404C87}" destId="{6A9920C4-5EE2-4BEF-A057-B463ADB03820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B318C6-6A20-46B5-894E-0CDABD54E0F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B57D1E-213A-4DE4-8AD6-0344C1A6659A}">
      <dgm:prSet phldrT="[Текст]"/>
      <dgm:spPr/>
      <dgm:t>
        <a:bodyPr/>
        <a:lstStyle/>
        <a:p>
          <a:r>
            <a:rPr lang="ru-RU" dirty="0" smtClean="0"/>
            <a:t>-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выписать выделенные существительные;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2822C21-4B35-4107-B551-F263BA2ABF3B}" type="parTrans" cxnId="{DCCBD327-BE9A-4A41-9783-A465320C2F7F}">
      <dgm:prSet/>
      <dgm:spPr/>
      <dgm:t>
        <a:bodyPr/>
        <a:lstStyle/>
        <a:p>
          <a:endParaRPr lang="ru-RU"/>
        </a:p>
      </dgm:t>
    </dgm:pt>
    <dgm:pt modelId="{D3589C9F-E4B7-4BF2-A7F6-604D09D2006E}" type="sibTrans" cxnId="{DCCBD327-BE9A-4A41-9783-A465320C2F7F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42984045-B97A-4ABF-B8C7-2E28F0B4D8DA}">
      <dgm:prSet phldrT="[Текст]"/>
      <dgm:spPr/>
      <dgm:t>
        <a:bodyPr/>
        <a:lstStyle/>
        <a:p>
          <a:r>
            <a:rPr lang="ru-RU" dirty="0" smtClean="0"/>
            <a:t>- н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айти слова, от которых они образованы;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C42C435-FC06-4358-87E8-BC7AC0C106D7}" type="parTrans" cxnId="{9C4FD932-29EB-41FD-BC60-E0F2A688E2A5}">
      <dgm:prSet/>
      <dgm:spPr/>
      <dgm:t>
        <a:bodyPr/>
        <a:lstStyle/>
        <a:p>
          <a:endParaRPr lang="ru-RU"/>
        </a:p>
      </dgm:t>
    </dgm:pt>
    <dgm:pt modelId="{AD7558AB-3853-49EB-A592-A5C45B6587C4}" type="sibTrans" cxnId="{9C4FD932-29EB-41FD-BC60-E0F2A688E2A5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B60DA883-8255-4282-B178-B2E58B5564EE}">
      <dgm:prSet/>
      <dgm:spPr/>
      <dgm:t>
        <a:bodyPr/>
        <a:lstStyle/>
        <a:p>
          <a:r>
            <a:rPr lang="ru-RU" dirty="0" smtClean="0"/>
            <a:t>-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объяснить их значение;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E01E341-C2CD-43A0-BDEA-1E4C4FB7DA3A}" type="parTrans" cxnId="{9A807935-046B-4F4E-A19F-B9320C73C0B5}">
      <dgm:prSet/>
      <dgm:spPr/>
      <dgm:t>
        <a:bodyPr/>
        <a:lstStyle/>
        <a:p>
          <a:endParaRPr lang="ru-RU"/>
        </a:p>
      </dgm:t>
    </dgm:pt>
    <dgm:pt modelId="{6A4C7D74-68FF-479A-B3E3-7FBC35FF3681}" type="sibTrans" cxnId="{9A807935-046B-4F4E-A19F-B9320C73C0B5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C23E2239-6323-49D1-8A24-3A233FB44251}" type="pres">
      <dgm:prSet presAssocID="{F2B318C6-6A20-46B5-894E-0CDABD54E0F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BDC92C-2E6A-4128-A7A6-9FF0CD4750A4}" type="pres">
      <dgm:prSet presAssocID="{F2B318C6-6A20-46B5-894E-0CDABD54E0FB}" presName="dummyMaxCanvas" presStyleCnt="0">
        <dgm:presLayoutVars/>
      </dgm:prSet>
      <dgm:spPr/>
    </dgm:pt>
    <dgm:pt modelId="{FC1A5E50-5DEF-4F35-A825-A6553AB71B47}" type="pres">
      <dgm:prSet presAssocID="{F2B318C6-6A20-46B5-894E-0CDABD54E0FB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F5D1A-4DD2-4274-8FEA-00624C9A5D5B}" type="pres">
      <dgm:prSet presAssocID="{F2B318C6-6A20-46B5-894E-0CDABD54E0FB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FF5D8-5D74-4B30-A67D-58E20FC89E42}" type="pres">
      <dgm:prSet presAssocID="{F2B318C6-6A20-46B5-894E-0CDABD54E0FB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30AAA-58FE-4576-AE98-FFDC3FDF5549}" type="pres">
      <dgm:prSet presAssocID="{F2B318C6-6A20-46B5-894E-0CDABD54E0F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0CC3D-7E0A-4A3A-917A-0454DE44D504}" type="pres">
      <dgm:prSet presAssocID="{F2B318C6-6A20-46B5-894E-0CDABD54E0F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AD2440-05B7-4DFE-9B89-F4FBA6ED7CAD}" type="pres">
      <dgm:prSet presAssocID="{F2B318C6-6A20-46B5-894E-0CDABD54E0F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6A0DA-0A21-4266-BA64-E54C6AD90AF8}" type="pres">
      <dgm:prSet presAssocID="{F2B318C6-6A20-46B5-894E-0CDABD54E0F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09E50-B1A2-4417-BBF3-D80ED6227E0A}" type="pres">
      <dgm:prSet presAssocID="{F2B318C6-6A20-46B5-894E-0CDABD54E0F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CBD327-BE9A-4A41-9783-A465320C2F7F}" srcId="{F2B318C6-6A20-46B5-894E-0CDABD54E0FB}" destId="{6DB57D1E-213A-4DE4-8AD6-0344C1A6659A}" srcOrd="0" destOrd="0" parTransId="{92822C21-4B35-4107-B551-F263BA2ABF3B}" sibTransId="{D3589C9F-E4B7-4BF2-A7F6-604D09D2006E}"/>
    <dgm:cxn modelId="{DA7E7FD5-051D-46DD-8B20-A00128E1CAFA}" type="presOf" srcId="{B60DA883-8255-4282-B178-B2E58B5564EE}" destId="{22E6A0DA-0A21-4266-BA64-E54C6AD90AF8}" srcOrd="1" destOrd="0" presId="urn:microsoft.com/office/officeart/2005/8/layout/vProcess5"/>
    <dgm:cxn modelId="{D4EEF6D7-B285-4BAF-BE0F-7DFECA180B8D}" type="presOf" srcId="{F2B318C6-6A20-46B5-894E-0CDABD54E0FB}" destId="{C23E2239-6323-49D1-8A24-3A233FB44251}" srcOrd="0" destOrd="0" presId="urn:microsoft.com/office/officeart/2005/8/layout/vProcess5"/>
    <dgm:cxn modelId="{1D72D429-24DA-4795-B182-E3BCA92E5064}" type="presOf" srcId="{6DB57D1E-213A-4DE4-8AD6-0344C1A6659A}" destId="{FC1A5E50-5DEF-4F35-A825-A6553AB71B47}" srcOrd="0" destOrd="0" presId="urn:microsoft.com/office/officeart/2005/8/layout/vProcess5"/>
    <dgm:cxn modelId="{0020E6D8-372E-46C2-B3D6-A5CA6EAA48D4}" type="presOf" srcId="{6A4C7D74-68FF-479A-B3E3-7FBC35FF3681}" destId="{9390CC3D-7E0A-4A3A-917A-0454DE44D504}" srcOrd="0" destOrd="0" presId="urn:microsoft.com/office/officeart/2005/8/layout/vProcess5"/>
    <dgm:cxn modelId="{9C4FD932-29EB-41FD-BC60-E0F2A688E2A5}" srcId="{F2B318C6-6A20-46B5-894E-0CDABD54E0FB}" destId="{42984045-B97A-4ABF-B8C7-2E28F0B4D8DA}" srcOrd="2" destOrd="0" parTransId="{7C42C435-FC06-4358-87E8-BC7AC0C106D7}" sibTransId="{AD7558AB-3853-49EB-A592-A5C45B6587C4}"/>
    <dgm:cxn modelId="{0A721551-9F61-4EDC-A72E-21820E6D0F6F}" type="presOf" srcId="{D3589C9F-E4B7-4BF2-A7F6-604D09D2006E}" destId="{8EB30AAA-58FE-4576-AE98-FFDC3FDF5549}" srcOrd="0" destOrd="0" presId="urn:microsoft.com/office/officeart/2005/8/layout/vProcess5"/>
    <dgm:cxn modelId="{25E5D70B-3167-47F5-808D-39C115E2691B}" type="presOf" srcId="{42984045-B97A-4ABF-B8C7-2E28F0B4D8DA}" destId="{480FF5D8-5D74-4B30-A67D-58E20FC89E42}" srcOrd="0" destOrd="0" presId="urn:microsoft.com/office/officeart/2005/8/layout/vProcess5"/>
    <dgm:cxn modelId="{DED213BA-E45E-45B9-837C-87A90AAEF813}" type="presOf" srcId="{B60DA883-8255-4282-B178-B2E58B5564EE}" destId="{B30F5D1A-4DD2-4274-8FEA-00624C9A5D5B}" srcOrd="0" destOrd="0" presId="urn:microsoft.com/office/officeart/2005/8/layout/vProcess5"/>
    <dgm:cxn modelId="{BA067E75-1DDC-41E3-B780-978D2B8D9418}" type="presOf" srcId="{42984045-B97A-4ABF-B8C7-2E28F0B4D8DA}" destId="{FFA09E50-B1A2-4417-BBF3-D80ED6227E0A}" srcOrd="1" destOrd="0" presId="urn:microsoft.com/office/officeart/2005/8/layout/vProcess5"/>
    <dgm:cxn modelId="{9A807935-046B-4F4E-A19F-B9320C73C0B5}" srcId="{F2B318C6-6A20-46B5-894E-0CDABD54E0FB}" destId="{B60DA883-8255-4282-B178-B2E58B5564EE}" srcOrd="1" destOrd="0" parTransId="{1E01E341-C2CD-43A0-BDEA-1E4C4FB7DA3A}" sibTransId="{6A4C7D74-68FF-479A-B3E3-7FBC35FF3681}"/>
    <dgm:cxn modelId="{39218B55-8922-4542-9DC8-EBDA4371490C}" type="presOf" srcId="{6DB57D1E-213A-4DE4-8AD6-0344C1A6659A}" destId="{C9AD2440-05B7-4DFE-9B89-F4FBA6ED7CAD}" srcOrd="1" destOrd="0" presId="urn:microsoft.com/office/officeart/2005/8/layout/vProcess5"/>
    <dgm:cxn modelId="{6C5E2082-2359-43C8-AB36-B33660002327}" type="presParOf" srcId="{C23E2239-6323-49D1-8A24-3A233FB44251}" destId="{FEBDC92C-2E6A-4128-A7A6-9FF0CD4750A4}" srcOrd="0" destOrd="0" presId="urn:microsoft.com/office/officeart/2005/8/layout/vProcess5"/>
    <dgm:cxn modelId="{4E25EA03-81DA-44DB-AF7D-9BA4BE922F15}" type="presParOf" srcId="{C23E2239-6323-49D1-8A24-3A233FB44251}" destId="{FC1A5E50-5DEF-4F35-A825-A6553AB71B47}" srcOrd="1" destOrd="0" presId="urn:microsoft.com/office/officeart/2005/8/layout/vProcess5"/>
    <dgm:cxn modelId="{4F905484-0EE3-4560-9DF0-9E56A2930D24}" type="presParOf" srcId="{C23E2239-6323-49D1-8A24-3A233FB44251}" destId="{B30F5D1A-4DD2-4274-8FEA-00624C9A5D5B}" srcOrd="2" destOrd="0" presId="urn:microsoft.com/office/officeart/2005/8/layout/vProcess5"/>
    <dgm:cxn modelId="{45E558B2-7DBC-41CB-9E24-7AD4522AB34F}" type="presParOf" srcId="{C23E2239-6323-49D1-8A24-3A233FB44251}" destId="{480FF5D8-5D74-4B30-A67D-58E20FC89E42}" srcOrd="3" destOrd="0" presId="urn:microsoft.com/office/officeart/2005/8/layout/vProcess5"/>
    <dgm:cxn modelId="{856FD0B6-E713-44DA-8C55-DA39E88EBBAD}" type="presParOf" srcId="{C23E2239-6323-49D1-8A24-3A233FB44251}" destId="{8EB30AAA-58FE-4576-AE98-FFDC3FDF5549}" srcOrd="4" destOrd="0" presId="urn:microsoft.com/office/officeart/2005/8/layout/vProcess5"/>
    <dgm:cxn modelId="{8FCB59D2-7FE9-4A61-9B15-908BF3E7DCE4}" type="presParOf" srcId="{C23E2239-6323-49D1-8A24-3A233FB44251}" destId="{9390CC3D-7E0A-4A3A-917A-0454DE44D504}" srcOrd="5" destOrd="0" presId="urn:microsoft.com/office/officeart/2005/8/layout/vProcess5"/>
    <dgm:cxn modelId="{CF4B3A32-098E-458E-89AC-9CF5D5C9B1A6}" type="presParOf" srcId="{C23E2239-6323-49D1-8A24-3A233FB44251}" destId="{C9AD2440-05B7-4DFE-9B89-F4FBA6ED7CAD}" srcOrd="6" destOrd="0" presId="urn:microsoft.com/office/officeart/2005/8/layout/vProcess5"/>
    <dgm:cxn modelId="{FEA9401B-14A9-45D8-9A19-76B301FDCAD6}" type="presParOf" srcId="{C23E2239-6323-49D1-8A24-3A233FB44251}" destId="{22E6A0DA-0A21-4266-BA64-E54C6AD90AF8}" srcOrd="7" destOrd="0" presId="urn:microsoft.com/office/officeart/2005/8/layout/vProcess5"/>
    <dgm:cxn modelId="{5FDBE00F-1B02-4FEF-967D-594790A693ED}" type="presParOf" srcId="{C23E2239-6323-49D1-8A24-3A233FB44251}" destId="{FFA09E50-B1A2-4417-BBF3-D80ED6227E0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0E50FB-EA1F-459D-8ADC-06F3EBF51795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9F02BD-5358-4D90-9EBE-6D18168AEEE5}">
      <dgm:prSet phldrT="[Текст]"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- выписывают выделенные существительные;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8DFCAA35-D2D1-44A4-AFE5-3D73A00E0052}" type="parTrans" cxnId="{67180D6F-9565-481C-B7F0-699FE9C52A61}">
      <dgm:prSet/>
      <dgm:spPr/>
      <dgm:t>
        <a:bodyPr/>
        <a:lstStyle/>
        <a:p>
          <a:endParaRPr lang="ru-RU"/>
        </a:p>
      </dgm:t>
    </dgm:pt>
    <dgm:pt modelId="{5AC870A9-56ED-4C62-9091-47F195D12A6D}" type="sibTrans" cxnId="{67180D6F-9565-481C-B7F0-699FE9C52A61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B6DC6987-F9D7-443F-865F-92F57AB751C3}">
      <dgm:prSet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- объясняет их значение;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82B9E9D9-1B5A-463F-A0CA-07BCD5FEA76F}" type="parTrans" cxnId="{A791D9B6-6512-4493-9018-736E8DA2A472}">
      <dgm:prSet/>
      <dgm:spPr/>
      <dgm:t>
        <a:bodyPr/>
        <a:lstStyle/>
        <a:p>
          <a:endParaRPr lang="ru-RU"/>
        </a:p>
      </dgm:t>
    </dgm:pt>
    <dgm:pt modelId="{BA4690F3-F062-40BD-A2A1-67EF4DF764A4}" type="sibTrans" cxnId="{A791D9B6-6512-4493-9018-736E8DA2A472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BA109F49-F63F-4908-8BEF-F6C45F815023}">
      <dgm:prSet custT="1"/>
      <dgm:spPr/>
      <dgm:t>
        <a:bodyPr/>
        <a:lstStyle/>
        <a:p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- находит слова, от которых они образованы;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CF8B5AE8-3725-4107-A4C5-949A3CAD3DDF}" type="parTrans" cxnId="{B6C2BAB8-594D-4CDE-BF7C-9BFCFD8C4E7D}">
      <dgm:prSet/>
      <dgm:spPr/>
      <dgm:t>
        <a:bodyPr/>
        <a:lstStyle/>
        <a:p>
          <a:endParaRPr lang="ru-RU"/>
        </a:p>
      </dgm:t>
    </dgm:pt>
    <dgm:pt modelId="{AB752624-664B-408F-85A5-8902951C50BD}" type="sibTrans" cxnId="{B6C2BAB8-594D-4CDE-BF7C-9BFCFD8C4E7D}">
      <dgm:prSet/>
      <dgm:spPr/>
      <dgm:t>
        <a:bodyPr/>
        <a:lstStyle/>
        <a:p>
          <a:endParaRPr lang="ru-RU"/>
        </a:p>
      </dgm:t>
    </dgm:pt>
    <dgm:pt modelId="{B9D491D5-08E6-4949-BE3E-351BB29EF352}" type="pres">
      <dgm:prSet presAssocID="{1B0E50FB-EA1F-459D-8ADC-06F3EBF5179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6FED07-8357-4000-B6DE-44ECF4C84076}" type="pres">
      <dgm:prSet presAssocID="{1B0E50FB-EA1F-459D-8ADC-06F3EBF51795}" presName="dummyMaxCanvas" presStyleCnt="0">
        <dgm:presLayoutVars/>
      </dgm:prSet>
      <dgm:spPr/>
    </dgm:pt>
    <dgm:pt modelId="{A22131DC-C958-4175-A529-80176EE662EA}" type="pres">
      <dgm:prSet presAssocID="{1B0E50FB-EA1F-459D-8ADC-06F3EBF51795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D11D1-3285-44E1-9C69-7055D70512EC}" type="pres">
      <dgm:prSet presAssocID="{1B0E50FB-EA1F-459D-8ADC-06F3EBF51795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628D5-20A2-4FD4-B026-F9C939F136C0}" type="pres">
      <dgm:prSet presAssocID="{1B0E50FB-EA1F-459D-8ADC-06F3EBF51795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48111-38F8-444B-AD19-58851B71489D}" type="pres">
      <dgm:prSet presAssocID="{1B0E50FB-EA1F-459D-8ADC-06F3EBF51795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CA733-2C43-4E68-B79E-1E91663BB493}" type="pres">
      <dgm:prSet presAssocID="{1B0E50FB-EA1F-459D-8ADC-06F3EBF51795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6F6407-F0B1-4655-8FD3-D9BEDD9099FB}" type="pres">
      <dgm:prSet presAssocID="{1B0E50FB-EA1F-459D-8ADC-06F3EBF51795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7F9BB-B566-44A3-9369-D82588EFF33A}" type="pres">
      <dgm:prSet presAssocID="{1B0E50FB-EA1F-459D-8ADC-06F3EBF51795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ED2515-079E-4101-9B1D-B46F795B6728}" type="pres">
      <dgm:prSet presAssocID="{1B0E50FB-EA1F-459D-8ADC-06F3EBF51795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C2BAB8-594D-4CDE-BF7C-9BFCFD8C4E7D}" srcId="{1B0E50FB-EA1F-459D-8ADC-06F3EBF51795}" destId="{BA109F49-F63F-4908-8BEF-F6C45F815023}" srcOrd="2" destOrd="0" parTransId="{CF8B5AE8-3725-4107-A4C5-949A3CAD3DDF}" sibTransId="{AB752624-664B-408F-85A5-8902951C50BD}"/>
    <dgm:cxn modelId="{A791D9B6-6512-4493-9018-736E8DA2A472}" srcId="{1B0E50FB-EA1F-459D-8ADC-06F3EBF51795}" destId="{B6DC6987-F9D7-443F-865F-92F57AB751C3}" srcOrd="1" destOrd="0" parTransId="{82B9E9D9-1B5A-463F-A0CA-07BCD5FEA76F}" sibTransId="{BA4690F3-F062-40BD-A2A1-67EF4DF764A4}"/>
    <dgm:cxn modelId="{67180D6F-9565-481C-B7F0-699FE9C52A61}" srcId="{1B0E50FB-EA1F-459D-8ADC-06F3EBF51795}" destId="{B89F02BD-5358-4D90-9EBE-6D18168AEEE5}" srcOrd="0" destOrd="0" parTransId="{8DFCAA35-D2D1-44A4-AFE5-3D73A00E0052}" sibTransId="{5AC870A9-56ED-4C62-9091-47F195D12A6D}"/>
    <dgm:cxn modelId="{11685EEF-34B3-4465-B95B-61CC832B11BA}" type="presOf" srcId="{B6DC6987-F9D7-443F-865F-92F57AB751C3}" destId="{50ED11D1-3285-44E1-9C69-7055D70512EC}" srcOrd="0" destOrd="0" presId="urn:microsoft.com/office/officeart/2005/8/layout/vProcess5"/>
    <dgm:cxn modelId="{247CF144-5193-4458-9C30-8A29C19A264C}" type="presOf" srcId="{BA109F49-F63F-4908-8BEF-F6C45F815023}" destId="{6EED2515-079E-4101-9B1D-B46F795B6728}" srcOrd="1" destOrd="0" presId="urn:microsoft.com/office/officeart/2005/8/layout/vProcess5"/>
    <dgm:cxn modelId="{26FC9A2F-945B-456D-AB4E-43ABD569540C}" type="presOf" srcId="{B6DC6987-F9D7-443F-865F-92F57AB751C3}" destId="{A2C7F9BB-B566-44A3-9369-D82588EFF33A}" srcOrd="1" destOrd="0" presId="urn:microsoft.com/office/officeart/2005/8/layout/vProcess5"/>
    <dgm:cxn modelId="{CB06BD90-1D3C-4EAE-9DDE-28B3D5BF52E3}" type="presOf" srcId="{B89F02BD-5358-4D90-9EBE-6D18168AEEE5}" destId="{1E6F6407-F0B1-4655-8FD3-D9BEDD9099FB}" srcOrd="1" destOrd="0" presId="urn:microsoft.com/office/officeart/2005/8/layout/vProcess5"/>
    <dgm:cxn modelId="{53652399-239D-4433-B919-48D706D0E8DD}" type="presOf" srcId="{BA4690F3-F062-40BD-A2A1-67EF4DF764A4}" destId="{41ACA733-2C43-4E68-B79E-1E91663BB493}" srcOrd="0" destOrd="0" presId="urn:microsoft.com/office/officeart/2005/8/layout/vProcess5"/>
    <dgm:cxn modelId="{F491E4C0-86F6-4E4D-8F55-70D9F1326CF4}" type="presOf" srcId="{1B0E50FB-EA1F-459D-8ADC-06F3EBF51795}" destId="{B9D491D5-08E6-4949-BE3E-351BB29EF352}" srcOrd="0" destOrd="0" presId="urn:microsoft.com/office/officeart/2005/8/layout/vProcess5"/>
    <dgm:cxn modelId="{DFA4B42A-ED79-48A5-8B84-109B65552B8E}" type="presOf" srcId="{B89F02BD-5358-4D90-9EBE-6D18168AEEE5}" destId="{A22131DC-C958-4175-A529-80176EE662EA}" srcOrd="0" destOrd="0" presId="urn:microsoft.com/office/officeart/2005/8/layout/vProcess5"/>
    <dgm:cxn modelId="{486A61D4-3A40-4B58-910D-8B7AC2509F19}" type="presOf" srcId="{BA109F49-F63F-4908-8BEF-F6C45F815023}" destId="{E9E628D5-20A2-4FD4-B026-F9C939F136C0}" srcOrd="0" destOrd="0" presId="urn:microsoft.com/office/officeart/2005/8/layout/vProcess5"/>
    <dgm:cxn modelId="{A3F4434B-520B-40F2-B76B-A94123311A9E}" type="presOf" srcId="{5AC870A9-56ED-4C62-9091-47F195D12A6D}" destId="{C8648111-38F8-444B-AD19-58851B71489D}" srcOrd="0" destOrd="0" presId="urn:microsoft.com/office/officeart/2005/8/layout/vProcess5"/>
    <dgm:cxn modelId="{EAAE3D68-42C2-4D26-8AAA-1F25CCA6D7CC}" type="presParOf" srcId="{B9D491D5-08E6-4949-BE3E-351BB29EF352}" destId="{CE6FED07-8357-4000-B6DE-44ECF4C84076}" srcOrd="0" destOrd="0" presId="urn:microsoft.com/office/officeart/2005/8/layout/vProcess5"/>
    <dgm:cxn modelId="{2276561A-4ACB-44BE-BC6C-1676C0420101}" type="presParOf" srcId="{B9D491D5-08E6-4949-BE3E-351BB29EF352}" destId="{A22131DC-C958-4175-A529-80176EE662EA}" srcOrd="1" destOrd="0" presId="urn:microsoft.com/office/officeart/2005/8/layout/vProcess5"/>
    <dgm:cxn modelId="{A91D2C26-2EDF-48D2-839B-7ED822770DC9}" type="presParOf" srcId="{B9D491D5-08E6-4949-BE3E-351BB29EF352}" destId="{50ED11D1-3285-44E1-9C69-7055D70512EC}" srcOrd="2" destOrd="0" presId="urn:microsoft.com/office/officeart/2005/8/layout/vProcess5"/>
    <dgm:cxn modelId="{DEDB48D4-364A-43AA-8C6C-3079158D1618}" type="presParOf" srcId="{B9D491D5-08E6-4949-BE3E-351BB29EF352}" destId="{E9E628D5-20A2-4FD4-B026-F9C939F136C0}" srcOrd="3" destOrd="0" presId="urn:microsoft.com/office/officeart/2005/8/layout/vProcess5"/>
    <dgm:cxn modelId="{FC227D5D-B278-400F-A4F3-10DD5A1DBB0C}" type="presParOf" srcId="{B9D491D5-08E6-4949-BE3E-351BB29EF352}" destId="{C8648111-38F8-444B-AD19-58851B71489D}" srcOrd="4" destOrd="0" presId="urn:microsoft.com/office/officeart/2005/8/layout/vProcess5"/>
    <dgm:cxn modelId="{52680A19-6BF7-48EC-AEA3-FA8125F5C7A8}" type="presParOf" srcId="{B9D491D5-08E6-4949-BE3E-351BB29EF352}" destId="{41ACA733-2C43-4E68-B79E-1E91663BB493}" srcOrd="5" destOrd="0" presId="urn:microsoft.com/office/officeart/2005/8/layout/vProcess5"/>
    <dgm:cxn modelId="{B854CF82-BAAA-4A72-8DDF-EF8B4D665FF8}" type="presParOf" srcId="{B9D491D5-08E6-4949-BE3E-351BB29EF352}" destId="{1E6F6407-F0B1-4655-8FD3-D9BEDD9099FB}" srcOrd="6" destOrd="0" presId="urn:microsoft.com/office/officeart/2005/8/layout/vProcess5"/>
    <dgm:cxn modelId="{3B21FDF6-993B-489B-90D9-59D55E070373}" type="presParOf" srcId="{B9D491D5-08E6-4949-BE3E-351BB29EF352}" destId="{A2C7F9BB-B566-44A3-9369-D82588EFF33A}" srcOrd="7" destOrd="0" presId="urn:microsoft.com/office/officeart/2005/8/layout/vProcess5"/>
    <dgm:cxn modelId="{CCB2FC9C-B814-41E7-A825-177979F4376F}" type="presParOf" srcId="{B9D491D5-08E6-4949-BE3E-351BB29EF352}" destId="{6EED2515-079E-4101-9B1D-B46F795B672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AD46C0-C4F2-4D4A-9EA0-23ADA8E16856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E207B8-FEAE-49B2-8D7F-3E009D8C0AE9}">
      <dgm:prSet/>
      <dgm:spPr/>
      <dgm:t>
        <a:bodyPr/>
        <a:lstStyle/>
        <a:p>
          <a:r>
            <a:rPr lang="ru-RU" b="1" i="1" dirty="0" smtClean="0">
              <a:solidFill>
                <a:prstClr val="black"/>
              </a:solidFill>
              <a:latin typeface="Bookman Old Style" pitchFamily="18" charset="0"/>
              <a:ea typeface="Times New Roman"/>
              <a:cs typeface="Times New Roman"/>
            </a:rPr>
            <a:t>-соотнести сложные существительные с соответствующими  определениями;</a:t>
          </a:r>
          <a:endParaRPr lang="ru-RU" dirty="0"/>
        </a:p>
      </dgm:t>
    </dgm:pt>
    <dgm:pt modelId="{4A8B89E4-6BBC-4ECA-A9DA-D9B5D584EC11}" type="parTrans" cxnId="{4FCE19EF-B3D6-4D09-9248-0219358868B4}">
      <dgm:prSet/>
      <dgm:spPr/>
      <dgm:t>
        <a:bodyPr/>
        <a:lstStyle/>
        <a:p>
          <a:endParaRPr lang="ru-RU"/>
        </a:p>
      </dgm:t>
    </dgm:pt>
    <dgm:pt modelId="{E53EBADA-B2C8-449E-B42D-5086194FE3EE}" type="sibTrans" cxnId="{4FCE19EF-B3D6-4D09-9248-0219358868B4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FB4D015A-41D5-4078-8BF2-5EC4BFD6C889}">
      <dgm:prSet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  <a:latin typeface="Bookman Old Style" pitchFamily="18" charset="0"/>
            </a:rPr>
            <a:t>-объяснить образование сложных существительных;</a:t>
          </a:r>
          <a:endParaRPr lang="ru-RU" b="1" i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8DB763F5-9A44-42E6-BFD3-A575F62E1C1F}" type="parTrans" cxnId="{C38206D7-2EF2-4CA0-9425-EC6E049A385E}">
      <dgm:prSet/>
      <dgm:spPr/>
      <dgm:t>
        <a:bodyPr/>
        <a:lstStyle/>
        <a:p>
          <a:endParaRPr lang="ru-RU"/>
        </a:p>
      </dgm:t>
    </dgm:pt>
    <dgm:pt modelId="{ABD29886-3BD8-48A9-82FD-4C4284AE98C7}" type="sibTrans" cxnId="{C38206D7-2EF2-4CA0-9425-EC6E049A385E}">
      <dgm:prSet/>
      <dgm:spPr/>
      <dgm:t>
        <a:bodyPr/>
        <a:lstStyle/>
        <a:p>
          <a:endParaRPr lang="ru-RU"/>
        </a:p>
      </dgm:t>
    </dgm:pt>
    <dgm:pt modelId="{C8669DBC-2401-4682-9C72-48EC16C4305C}" type="pres">
      <dgm:prSet presAssocID="{E9AD46C0-C4F2-4D4A-9EA0-23ADA8E1685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87AB96-C124-4567-8123-C59C64677316}" type="pres">
      <dgm:prSet presAssocID="{E9AD46C0-C4F2-4D4A-9EA0-23ADA8E16856}" presName="dummyMaxCanvas" presStyleCnt="0">
        <dgm:presLayoutVars/>
      </dgm:prSet>
      <dgm:spPr/>
    </dgm:pt>
    <dgm:pt modelId="{13F40266-28D3-40BE-95C9-47A1CF7ED84B}" type="pres">
      <dgm:prSet presAssocID="{E9AD46C0-C4F2-4D4A-9EA0-23ADA8E16856}" presName="TwoNodes_1" presStyleLbl="node1" presStyleIdx="0" presStyleCnt="2" custLinFactNeighborX="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4710B-8A98-4CE1-AACA-83BFD45C938B}" type="pres">
      <dgm:prSet presAssocID="{E9AD46C0-C4F2-4D4A-9EA0-23ADA8E16856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CDCF4-9AAB-4C76-A885-64CE77EF1B14}" type="pres">
      <dgm:prSet presAssocID="{E9AD46C0-C4F2-4D4A-9EA0-23ADA8E16856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DC88D-9709-4343-931C-ECBFEE783DFE}" type="pres">
      <dgm:prSet presAssocID="{E9AD46C0-C4F2-4D4A-9EA0-23ADA8E16856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B2C25-3F73-4C2B-9153-7DA57D7B288F}" type="pres">
      <dgm:prSet presAssocID="{E9AD46C0-C4F2-4D4A-9EA0-23ADA8E16856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C18464-3694-452E-AA8A-4857AB51670F}" type="presOf" srcId="{2BE207B8-FEAE-49B2-8D7F-3E009D8C0AE9}" destId="{13F40266-28D3-40BE-95C9-47A1CF7ED84B}" srcOrd="0" destOrd="0" presId="urn:microsoft.com/office/officeart/2005/8/layout/vProcess5"/>
    <dgm:cxn modelId="{4FCE19EF-B3D6-4D09-9248-0219358868B4}" srcId="{E9AD46C0-C4F2-4D4A-9EA0-23ADA8E16856}" destId="{2BE207B8-FEAE-49B2-8D7F-3E009D8C0AE9}" srcOrd="0" destOrd="0" parTransId="{4A8B89E4-6BBC-4ECA-A9DA-D9B5D584EC11}" sibTransId="{E53EBADA-B2C8-449E-B42D-5086194FE3EE}"/>
    <dgm:cxn modelId="{5AD6229C-0E78-46EC-BACF-3BBB944871D5}" type="presOf" srcId="{FB4D015A-41D5-4078-8BF2-5EC4BFD6C889}" destId="{00EB2C25-3F73-4C2B-9153-7DA57D7B288F}" srcOrd="1" destOrd="0" presId="urn:microsoft.com/office/officeart/2005/8/layout/vProcess5"/>
    <dgm:cxn modelId="{99EC9AE8-3FFC-44DA-B357-89C66350CFFA}" type="presOf" srcId="{E53EBADA-B2C8-449E-B42D-5086194FE3EE}" destId="{DDFCDCF4-9AAB-4C76-A885-64CE77EF1B14}" srcOrd="0" destOrd="0" presId="urn:microsoft.com/office/officeart/2005/8/layout/vProcess5"/>
    <dgm:cxn modelId="{321E8493-C239-49C0-BECD-DCEA47A8306D}" type="presOf" srcId="{2BE207B8-FEAE-49B2-8D7F-3E009D8C0AE9}" destId="{4FEDC88D-9709-4343-931C-ECBFEE783DFE}" srcOrd="1" destOrd="0" presId="urn:microsoft.com/office/officeart/2005/8/layout/vProcess5"/>
    <dgm:cxn modelId="{859DFF8B-0350-480F-8E01-A220EEB1AB6F}" type="presOf" srcId="{E9AD46C0-C4F2-4D4A-9EA0-23ADA8E16856}" destId="{C8669DBC-2401-4682-9C72-48EC16C4305C}" srcOrd="0" destOrd="0" presId="urn:microsoft.com/office/officeart/2005/8/layout/vProcess5"/>
    <dgm:cxn modelId="{C38206D7-2EF2-4CA0-9425-EC6E049A385E}" srcId="{E9AD46C0-C4F2-4D4A-9EA0-23ADA8E16856}" destId="{FB4D015A-41D5-4078-8BF2-5EC4BFD6C889}" srcOrd="1" destOrd="0" parTransId="{8DB763F5-9A44-42E6-BFD3-A575F62E1C1F}" sibTransId="{ABD29886-3BD8-48A9-82FD-4C4284AE98C7}"/>
    <dgm:cxn modelId="{C1E40335-C7F0-4B92-BBCC-DF80EEC8D702}" type="presOf" srcId="{FB4D015A-41D5-4078-8BF2-5EC4BFD6C889}" destId="{6AE4710B-8A98-4CE1-AACA-83BFD45C938B}" srcOrd="0" destOrd="0" presId="urn:microsoft.com/office/officeart/2005/8/layout/vProcess5"/>
    <dgm:cxn modelId="{F4470BF2-4947-4540-9A6D-5923235F3B92}" type="presParOf" srcId="{C8669DBC-2401-4682-9C72-48EC16C4305C}" destId="{9D87AB96-C124-4567-8123-C59C64677316}" srcOrd="0" destOrd="0" presId="urn:microsoft.com/office/officeart/2005/8/layout/vProcess5"/>
    <dgm:cxn modelId="{22246E54-23D0-4C92-9B21-17D154BD78EE}" type="presParOf" srcId="{C8669DBC-2401-4682-9C72-48EC16C4305C}" destId="{13F40266-28D3-40BE-95C9-47A1CF7ED84B}" srcOrd="1" destOrd="0" presId="urn:microsoft.com/office/officeart/2005/8/layout/vProcess5"/>
    <dgm:cxn modelId="{1E583865-731B-449B-9E24-A75AEED9A857}" type="presParOf" srcId="{C8669DBC-2401-4682-9C72-48EC16C4305C}" destId="{6AE4710B-8A98-4CE1-AACA-83BFD45C938B}" srcOrd="2" destOrd="0" presId="urn:microsoft.com/office/officeart/2005/8/layout/vProcess5"/>
    <dgm:cxn modelId="{B91805E6-8DBB-4944-A6F1-05BB2A71931C}" type="presParOf" srcId="{C8669DBC-2401-4682-9C72-48EC16C4305C}" destId="{DDFCDCF4-9AAB-4C76-A885-64CE77EF1B14}" srcOrd="3" destOrd="0" presId="urn:microsoft.com/office/officeart/2005/8/layout/vProcess5"/>
    <dgm:cxn modelId="{833C9106-05A0-4847-9341-1CD5F0C8A776}" type="presParOf" srcId="{C8669DBC-2401-4682-9C72-48EC16C4305C}" destId="{4FEDC88D-9709-4343-931C-ECBFEE783DFE}" srcOrd="4" destOrd="0" presId="urn:microsoft.com/office/officeart/2005/8/layout/vProcess5"/>
    <dgm:cxn modelId="{7662442B-ED3F-410E-91DF-ABD5068A13FD}" type="presParOf" srcId="{C8669DBC-2401-4682-9C72-48EC16C4305C}" destId="{00EB2C25-3F73-4C2B-9153-7DA57D7B288F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628FB6-9320-49A9-AA9D-978A67496A1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FBF802-F123-4A7B-819D-CB71E3224377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  <a:latin typeface="Bookman Old Style" pitchFamily="18" charset="0"/>
            </a:rPr>
            <a:t>-определяют правописание сложных существительных;</a:t>
          </a:r>
          <a:endParaRPr lang="ru-RU" dirty="0"/>
        </a:p>
      </dgm:t>
    </dgm:pt>
    <dgm:pt modelId="{53E1EBAE-21C1-4EE6-BFB7-702E6EFDE004}" type="parTrans" cxnId="{5602DC3E-99EB-46A5-981B-EF2A5CFDD0AE}">
      <dgm:prSet/>
      <dgm:spPr/>
      <dgm:t>
        <a:bodyPr/>
        <a:lstStyle/>
        <a:p>
          <a:endParaRPr lang="ru-RU"/>
        </a:p>
      </dgm:t>
    </dgm:pt>
    <dgm:pt modelId="{934DEF27-8AEE-4CB3-B50C-D483E34505CB}" type="sibTrans" cxnId="{5602DC3E-99EB-46A5-981B-EF2A5CFDD0AE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6F6757FD-9BB3-4A36-A3D2-DE06FD420647}">
      <dgm:prSet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  <a:latin typeface="Bookman Old Style" pitchFamily="18" charset="0"/>
            </a:rPr>
            <a:t>-объясняют образование сложных существительных;</a:t>
          </a:r>
          <a:endParaRPr lang="ru-RU" b="1" i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41FE4B33-0967-4A65-97E9-D32AB3F146FA}" type="parTrans" cxnId="{007107EC-24A4-4500-86C0-66A42C2C643A}">
      <dgm:prSet/>
      <dgm:spPr/>
      <dgm:t>
        <a:bodyPr/>
        <a:lstStyle/>
        <a:p>
          <a:endParaRPr lang="ru-RU"/>
        </a:p>
      </dgm:t>
    </dgm:pt>
    <dgm:pt modelId="{0AC8CCA5-C5A5-4247-A3F1-E8F913D9C29A}" type="sibTrans" cxnId="{007107EC-24A4-4500-86C0-66A42C2C643A}">
      <dgm:prSet/>
      <dgm:spPr/>
      <dgm:t>
        <a:bodyPr/>
        <a:lstStyle/>
        <a:p>
          <a:endParaRPr lang="ru-RU"/>
        </a:p>
      </dgm:t>
    </dgm:pt>
    <dgm:pt modelId="{1DC0D54B-CF30-4719-87B0-2E6FE835EC23}" type="pres">
      <dgm:prSet presAssocID="{7A628FB6-9320-49A9-AA9D-978A67496A1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5312BF-57A5-4075-98A3-E57561C763F5}" type="pres">
      <dgm:prSet presAssocID="{7A628FB6-9320-49A9-AA9D-978A67496A1F}" presName="dummyMaxCanvas" presStyleCnt="0">
        <dgm:presLayoutVars/>
      </dgm:prSet>
      <dgm:spPr/>
    </dgm:pt>
    <dgm:pt modelId="{5C5A68B7-6E87-4403-ADCF-DC52F4A56275}" type="pres">
      <dgm:prSet presAssocID="{7A628FB6-9320-49A9-AA9D-978A67496A1F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0A0E29-8ACF-450E-9D84-0EF3542FF286}" type="pres">
      <dgm:prSet presAssocID="{7A628FB6-9320-49A9-AA9D-978A67496A1F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DD4BCC-2769-4732-941E-FF7A53C5FDB4}" type="pres">
      <dgm:prSet presAssocID="{7A628FB6-9320-49A9-AA9D-978A67496A1F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24F07-DB72-438A-9B5B-04424485CDE4}" type="pres">
      <dgm:prSet presAssocID="{7A628FB6-9320-49A9-AA9D-978A67496A1F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2455C-9985-4C9D-872E-9730703BD0A6}" type="pres">
      <dgm:prSet presAssocID="{7A628FB6-9320-49A9-AA9D-978A67496A1F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02DC3E-99EB-46A5-981B-EF2A5CFDD0AE}" srcId="{7A628FB6-9320-49A9-AA9D-978A67496A1F}" destId="{B6FBF802-F123-4A7B-819D-CB71E3224377}" srcOrd="0" destOrd="0" parTransId="{53E1EBAE-21C1-4EE6-BFB7-702E6EFDE004}" sibTransId="{934DEF27-8AEE-4CB3-B50C-D483E34505CB}"/>
    <dgm:cxn modelId="{B50DBD17-6E17-4F3A-8C0C-CCCA9B376F6D}" type="presOf" srcId="{B6FBF802-F123-4A7B-819D-CB71E3224377}" destId="{5C5A68B7-6E87-4403-ADCF-DC52F4A56275}" srcOrd="0" destOrd="0" presId="urn:microsoft.com/office/officeart/2005/8/layout/vProcess5"/>
    <dgm:cxn modelId="{007107EC-24A4-4500-86C0-66A42C2C643A}" srcId="{7A628FB6-9320-49A9-AA9D-978A67496A1F}" destId="{6F6757FD-9BB3-4A36-A3D2-DE06FD420647}" srcOrd="1" destOrd="0" parTransId="{41FE4B33-0967-4A65-97E9-D32AB3F146FA}" sibTransId="{0AC8CCA5-C5A5-4247-A3F1-E8F913D9C29A}"/>
    <dgm:cxn modelId="{7E5D764C-3623-44A0-A4BE-7B9DE07248B4}" type="presOf" srcId="{6F6757FD-9BB3-4A36-A3D2-DE06FD420647}" destId="{13B2455C-9985-4C9D-872E-9730703BD0A6}" srcOrd="1" destOrd="0" presId="urn:microsoft.com/office/officeart/2005/8/layout/vProcess5"/>
    <dgm:cxn modelId="{33AAF141-1C74-4528-BC85-5FF5EEF77F2F}" type="presOf" srcId="{6F6757FD-9BB3-4A36-A3D2-DE06FD420647}" destId="{A20A0E29-8ACF-450E-9D84-0EF3542FF286}" srcOrd="0" destOrd="0" presId="urn:microsoft.com/office/officeart/2005/8/layout/vProcess5"/>
    <dgm:cxn modelId="{C2138D4B-ECA3-4131-8909-94D81B45A85D}" type="presOf" srcId="{B6FBF802-F123-4A7B-819D-CB71E3224377}" destId="{16924F07-DB72-438A-9B5B-04424485CDE4}" srcOrd="1" destOrd="0" presId="urn:microsoft.com/office/officeart/2005/8/layout/vProcess5"/>
    <dgm:cxn modelId="{49D775CA-1080-4720-B35A-0696DB574CD0}" type="presOf" srcId="{934DEF27-8AEE-4CB3-B50C-D483E34505CB}" destId="{A0DD4BCC-2769-4732-941E-FF7A53C5FDB4}" srcOrd="0" destOrd="0" presId="urn:microsoft.com/office/officeart/2005/8/layout/vProcess5"/>
    <dgm:cxn modelId="{00090198-9DE2-4B1C-936B-FFA273F505FE}" type="presOf" srcId="{7A628FB6-9320-49A9-AA9D-978A67496A1F}" destId="{1DC0D54B-CF30-4719-87B0-2E6FE835EC23}" srcOrd="0" destOrd="0" presId="urn:microsoft.com/office/officeart/2005/8/layout/vProcess5"/>
    <dgm:cxn modelId="{1C04186C-4CEF-4013-BB36-16CA78F41714}" type="presParOf" srcId="{1DC0D54B-CF30-4719-87B0-2E6FE835EC23}" destId="{885312BF-57A5-4075-98A3-E57561C763F5}" srcOrd="0" destOrd="0" presId="urn:microsoft.com/office/officeart/2005/8/layout/vProcess5"/>
    <dgm:cxn modelId="{465B835E-5D9C-4AA5-AAE5-D8AB7828E4CC}" type="presParOf" srcId="{1DC0D54B-CF30-4719-87B0-2E6FE835EC23}" destId="{5C5A68B7-6E87-4403-ADCF-DC52F4A56275}" srcOrd="1" destOrd="0" presId="urn:microsoft.com/office/officeart/2005/8/layout/vProcess5"/>
    <dgm:cxn modelId="{E3F72C8B-6034-4018-B4FD-5B62F3D9C062}" type="presParOf" srcId="{1DC0D54B-CF30-4719-87B0-2E6FE835EC23}" destId="{A20A0E29-8ACF-450E-9D84-0EF3542FF286}" srcOrd="2" destOrd="0" presId="urn:microsoft.com/office/officeart/2005/8/layout/vProcess5"/>
    <dgm:cxn modelId="{BAB389D6-F0C9-4DD5-80A2-F129D83C4A3A}" type="presParOf" srcId="{1DC0D54B-CF30-4719-87B0-2E6FE835EC23}" destId="{A0DD4BCC-2769-4732-941E-FF7A53C5FDB4}" srcOrd="3" destOrd="0" presId="urn:microsoft.com/office/officeart/2005/8/layout/vProcess5"/>
    <dgm:cxn modelId="{92A2C40D-F60E-434D-92C7-7F8DFD9C08F6}" type="presParOf" srcId="{1DC0D54B-CF30-4719-87B0-2E6FE835EC23}" destId="{16924F07-DB72-438A-9B5B-04424485CDE4}" srcOrd="4" destOrd="0" presId="urn:microsoft.com/office/officeart/2005/8/layout/vProcess5"/>
    <dgm:cxn modelId="{35A3756A-0AE5-4630-B1BF-21885E65DC36}" type="presParOf" srcId="{1DC0D54B-CF30-4719-87B0-2E6FE835EC23}" destId="{13B2455C-9985-4C9D-872E-9730703BD0A6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C940F0-C514-4222-81E1-0DECFEDCCA4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D8047E-310D-4E11-88C3-E0BA68B487C3}">
      <dgm:prSet phldrT="[Текст]"/>
      <dgm:spPr/>
      <dgm:t>
        <a:bodyPr/>
        <a:lstStyle/>
        <a:p>
          <a:r>
            <a:rPr lang="ru-RU" dirty="0" smtClean="0"/>
            <a:t>- доказывать, что это сложные существительные</a:t>
          </a:r>
          <a:endParaRPr lang="ru-RU" dirty="0"/>
        </a:p>
      </dgm:t>
    </dgm:pt>
    <dgm:pt modelId="{F3DEC75C-81FF-49AF-8974-C3E3221DE0D3}" type="parTrans" cxnId="{547D0772-ED77-4AEE-9727-BF88CB228031}">
      <dgm:prSet/>
      <dgm:spPr/>
      <dgm:t>
        <a:bodyPr/>
        <a:lstStyle/>
        <a:p>
          <a:endParaRPr lang="ru-RU"/>
        </a:p>
      </dgm:t>
    </dgm:pt>
    <dgm:pt modelId="{46CE53C0-2A83-4FEC-8071-61BD81B24352}" type="sibTrans" cxnId="{547D0772-ED77-4AEE-9727-BF88CB228031}">
      <dgm:prSet/>
      <dgm:spPr/>
      <dgm:t>
        <a:bodyPr/>
        <a:lstStyle/>
        <a:p>
          <a:endParaRPr lang="ru-RU"/>
        </a:p>
      </dgm:t>
    </dgm:pt>
    <dgm:pt modelId="{97A36C3A-69BF-4D2F-9A5A-772F1CFA51D7}">
      <dgm:prSet/>
      <dgm:spPr/>
      <dgm:t>
        <a:bodyPr/>
        <a:lstStyle/>
        <a:p>
          <a:r>
            <a:rPr lang="ru-RU" dirty="0" smtClean="0"/>
            <a:t>- отвечать на вопросы;</a:t>
          </a:r>
          <a:endParaRPr lang="ru-RU" dirty="0"/>
        </a:p>
      </dgm:t>
    </dgm:pt>
    <dgm:pt modelId="{1430A84F-1D09-4B12-A0BB-E87BCE3EF44C}" type="parTrans" cxnId="{71078FF1-70C1-4532-8514-72779398EDAC}">
      <dgm:prSet/>
      <dgm:spPr/>
      <dgm:t>
        <a:bodyPr/>
        <a:lstStyle/>
        <a:p>
          <a:endParaRPr lang="ru-RU"/>
        </a:p>
      </dgm:t>
    </dgm:pt>
    <dgm:pt modelId="{A8EC50A8-029E-4769-8683-62BEBBE6AA4E}" type="sibTrans" cxnId="{71078FF1-70C1-4532-8514-72779398EDAC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DCE78092-89C6-4CE2-868F-474A1B02E697}">
      <dgm:prSet/>
      <dgm:spPr/>
      <dgm:t>
        <a:bodyPr/>
        <a:lstStyle/>
        <a:p>
          <a:r>
            <a:rPr lang="ru-RU" dirty="0" smtClean="0"/>
            <a:t>- определять виды спорта;</a:t>
          </a:r>
          <a:endParaRPr lang="ru-RU" dirty="0"/>
        </a:p>
      </dgm:t>
    </dgm:pt>
    <dgm:pt modelId="{123E4FA9-883B-4B1F-A84E-00AD61CBF6E8}" type="parTrans" cxnId="{7BEFAD05-ACF7-4232-AFE2-38B4E989DEB8}">
      <dgm:prSet/>
      <dgm:spPr/>
      <dgm:t>
        <a:bodyPr/>
        <a:lstStyle/>
        <a:p>
          <a:endParaRPr lang="ru-RU"/>
        </a:p>
      </dgm:t>
    </dgm:pt>
    <dgm:pt modelId="{0A93D298-027F-4F2E-B775-42BE7367EA6D}" type="sibTrans" cxnId="{7BEFAD05-ACF7-4232-AFE2-38B4E989DEB8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5FA61E8D-A704-4FDA-8081-60128BB2ACAC}" type="pres">
      <dgm:prSet presAssocID="{27C940F0-C514-4222-81E1-0DECFEDCCA4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DE5CC5-9BE5-4966-B580-082DAEA98F16}" type="pres">
      <dgm:prSet presAssocID="{27C940F0-C514-4222-81E1-0DECFEDCCA42}" presName="dummyMaxCanvas" presStyleCnt="0">
        <dgm:presLayoutVars/>
      </dgm:prSet>
      <dgm:spPr/>
    </dgm:pt>
    <dgm:pt modelId="{061FAA90-F408-430B-A9B6-B40C911C2742}" type="pres">
      <dgm:prSet presAssocID="{27C940F0-C514-4222-81E1-0DECFEDCCA4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ED8E0-D6B9-4460-991D-E7D10A6D8F7D}" type="pres">
      <dgm:prSet presAssocID="{27C940F0-C514-4222-81E1-0DECFEDCCA42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C4542-31A8-4319-BFEC-6D2F17324E81}" type="pres">
      <dgm:prSet presAssocID="{27C940F0-C514-4222-81E1-0DECFEDCCA42}" presName="ThreeNodes_3" presStyleLbl="node1" presStyleIdx="2" presStyleCnt="3" custLinFactNeighborX="-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34336-464B-4CDE-8388-BBB8543F61AA}" type="pres">
      <dgm:prSet presAssocID="{27C940F0-C514-4222-81E1-0DECFEDCCA4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8A2B0-C0E0-4F24-B96D-00DE70CE31B3}" type="pres">
      <dgm:prSet presAssocID="{27C940F0-C514-4222-81E1-0DECFEDCCA4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D09AD-E6A2-47B8-9719-8A953F1FC28D}" type="pres">
      <dgm:prSet presAssocID="{27C940F0-C514-4222-81E1-0DECFEDCCA4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4DED3-ED00-41C3-9C1D-E3A25EA128B3}" type="pres">
      <dgm:prSet presAssocID="{27C940F0-C514-4222-81E1-0DECFEDCCA4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6A3785-ED22-44DD-8916-BFE780509926}" type="pres">
      <dgm:prSet presAssocID="{27C940F0-C514-4222-81E1-0DECFEDCCA4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7D0772-ED77-4AEE-9727-BF88CB228031}" srcId="{27C940F0-C514-4222-81E1-0DECFEDCCA42}" destId="{B1D8047E-310D-4E11-88C3-E0BA68B487C3}" srcOrd="2" destOrd="0" parTransId="{F3DEC75C-81FF-49AF-8974-C3E3221DE0D3}" sibTransId="{46CE53C0-2A83-4FEC-8071-61BD81B24352}"/>
    <dgm:cxn modelId="{ED21BC31-D045-4221-AB35-76A42B7CA904}" type="presOf" srcId="{97A36C3A-69BF-4D2F-9A5A-772F1CFA51D7}" destId="{0BBD09AD-E6A2-47B8-9719-8A953F1FC28D}" srcOrd="1" destOrd="0" presId="urn:microsoft.com/office/officeart/2005/8/layout/vProcess5"/>
    <dgm:cxn modelId="{81563780-8ED6-4772-945B-965B8FE002BB}" type="presOf" srcId="{27C940F0-C514-4222-81E1-0DECFEDCCA42}" destId="{5FA61E8D-A704-4FDA-8081-60128BB2ACAC}" srcOrd="0" destOrd="0" presId="urn:microsoft.com/office/officeart/2005/8/layout/vProcess5"/>
    <dgm:cxn modelId="{7BEFAD05-ACF7-4232-AFE2-38B4E989DEB8}" srcId="{27C940F0-C514-4222-81E1-0DECFEDCCA42}" destId="{DCE78092-89C6-4CE2-868F-474A1B02E697}" srcOrd="1" destOrd="0" parTransId="{123E4FA9-883B-4B1F-A84E-00AD61CBF6E8}" sibTransId="{0A93D298-027F-4F2E-B775-42BE7367EA6D}"/>
    <dgm:cxn modelId="{2C8062B7-1331-4416-9A0C-D759C6462943}" type="presOf" srcId="{DCE78092-89C6-4CE2-868F-474A1B02E697}" destId="{D71ED8E0-D6B9-4460-991D-E7D10A6D8F7D}" srcOrd="0" destOrd="0" presId="urn:microsoft.com/office/officeart/2005/8/layout/vProcess5"/>
    <dgm:cxn modelId="{72E087DB-2624-46EB-B11D-0B912095AA4A}" type="presOf" srcId="{B1D8047E-310D-4E11-88C3-E0BA68B487C3}" destId="{456A3785-ED22-44DD-8916-BFE780509926}" srcOrd="1" destOrd="0" presId="urn:microsoft.com/office/officeart/2005/8/layout/vProcess5"/>
    <dgm:cxn modelId="{B93FFA1C-ACEE-47F4-B573-10471BC425F9}" type="presOf" srcId="{A8EC50A8-029E-4769-8683-62BEBBE6AA4E}" destId="{80734336-464B-4CDE-8388-BBB8543F61AA}" srcOrd="0" destOrd="0" presId="urn:microsoft.com/office/officeart/2005/8/layout/vProcess5"/>
    <dgm:cxn modelId="{0898B25B-3D48-4D5D-80A3-812E91958BF0}" type="presOf" srcId="{0A93D298-027F-4F2E-B775-42BE7367EA6D}" destId="{5118A2B0-C0E0-4F24-B96D-00DE70CE31B3}" srcOrd="0" destOrd="0" presId="urn:microsoft.com/office/officeart/2005/8/layout/vProcess5"/>
    <dgm:cxn modelId="{71078FF1-70C1-4532-8514-72779398EDAC}" srcId="{27C940F0-C514-4222-81E1-0DECFEDCCA42}" destId="{97A36C3A-69BF-4D2F-9A5A-772F1CFA51D7}" srcOrd="0" destOrd="0" parTransId="{1430A84F-1D09-4B12-A0BB-E87BCE3EF44C}" sibTransId="{A8EC50A8-029E-4769-8683-62BEBBE6AA4E}"/>
    <dgm:cxn modelId="{A6956263-7996-47BC-88E0-1644116721B9}" type="presOf" srcId="{B1D8047E-310D-4E11-88C3-E0BA68B487C3}" destId="{5CFC4542-31A8-4319-BFEC-6D2F17324E81}" srcOrd="0" destOrd="0" presId="urn:microsoft.com/office/officeart/2005/8/layout/vProcess5"/>
    <dgm:cxn modelId="{D2D04778-04F0-404B-BF53-E80632711722}" type="presOf" srcId="{DCE78092-89C6-4CE2-868F-474A1B02E697}" destId="{3354DED3-ED00-41C3-9C1D-E3A25EA128B3}" srcOrd="1" destOrd="0" presId="urn:microsoft.com/office/officeart/2005/8/layout/vProcess5"/>
    <dgm:cxn modelId="{F314749D-6308-4325-BE27-F37E7EC70FA2}" type="presOf" srcId="{97A36C3A-69BF-4D2F-9A5A-772F1CFA51D7}" destId="{061FAA90-F408-430B-A9B6-B40C911C2742}" srcOrd="0" destOrd="0" presId="urn:microsoft.com/office/officeart/2005/8/layout/vProcess5"/>
    <dgm:cxn modelId="{DB66B425-3CAA-4C3D-872A-A52B2B7E1E51}" type="presParOf" srcId="{5FA61E8D-A704-4FDA-8081-60128BB2ACAC}" destId="{E1DE5CC5-9BE5-4966-B580-082DAEA98F16}" srcOrd="0" destOrd="0" presId="urn:microsoft.com/office/officeart/2005/8/layout/vProcess5"/>
    <dgm:cxn modelId="{CA582582-AB07-475A-A474-2CEEF0865973}" type="presParOf" srcId="{5FA61E8D-A704-4FDA-8081-60128BB2ACAC}" destId="{061FAA90-F408-430B-A9B6-B40C911C2742}" srcOrd="1" destOrd="0" presId="urn:microsoft.com/office/officeart/2005/8/layout/vProcess5"/>
    <dgm:cxn modelId="{2DEF8A3A-4012-442E-8596-6BED5B9EBE6E}" type="presParOf" srcId="{5FA61E8D-A704-4FDA-8081-60128BB2ACAC}" destId="{D71ED8E0-D6B9-4460-991D-E7D10A6D8F7D}" srcOrd="2" destOrd="0" presId="urn:microsoft.com/office/officeart/2005/8/layout/vProcess5"/>
    <dgm:cxn modelId="{33E63700-B679-4362-A43B-694F71700FF1}" type="presParOf" srcId="{5FA61E8D-A704-4FDA-8081-60128BB2ACAC}" destId="{5CFC4542-31A8-4319-BFEC-6D2F17324E81}" srcOrd="3" destOrd="0" presId="urn:microsoft.com/office/officeart/2005/8/layout/vProcess5"/>
    <dgm:cxn modelId="{16CD2A15-3A63-44C7-9BC3-77CB53CB8CC4}" type="presParOf" srcId="{5FA61E8D-A704-4FDA-8081-60128BB2ACAC}" destId="{80734336-464B-4CDE-8388-BBB8543F61AA}" srcOrd="4" destOrd="0" presId="urn:microsoft.com/office/officeart/2005/8/layout/vProcess5"/>
    <dgm:cxn modelId="{23C5EB9F-FC88-4483-824F-1A855C6FF30B}" type="presParOf" srcId="{5FA61E8D-A704-4FDA-8081-60128BB2ACAC}" destId="{5118A2B0-C0E0-4F24-B96D-00DE70CE31B3}" srcOrd="5" destOrd="0" presId="urn:microsoft.com/office/officeart/2005/8/layout/vProcess5"/>
    <dgm:cxn modelId="{AACEA917-36F9-467F-9F2D-F03C569AC980}" type="presParOf" srcId="{5FA61E8D-A704-4FDA-8081-60128BB2ACAC}" destId="{0BBD09AD-E6A2-47B8-9719-8A953F1FC28D}" srcOrd="6" destOrd="0" presId="urn:microsoft.com/office/officeart/2005/8/layout/vProcess5"/>
    <dgm:cxn modelId="{0BE5F859-2EBB-4D0B-AC7C-6AE0E0CA980F}" type="presParOf" srcId="{5FA61E8D-A704-4FDA-8081-60128BB2ACAC}" destId="{3354DED3-ED00-41C3-9C1D-E3A25EA128B3}" srcOrd="7" destOrd="0" presId="urn:microsoft.com/office/officeart/2005/8/layout/vProcess5"/>
    <dgm:cxn modelId="{0DDC7882-70EC-4770-A1A1-208BF96AE881}" type="presParOf" srcId="{5FA61E8D-A704-4FDA-8081-60128BB2ACAC}" destId="{456A3785-ED22-44DD-8916-BFE78050992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4A6FA6B-F704-4AA6-B3D7-D827264F3577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859F3E-B5AF-410B-B227-BD99B2CE8737}">
      <dgm:prSet phldrT="[Текст]"/>
      <dgm:spPr/>
      <dgm:t>
        <a:bodyPr/>
        <a:lstStyle/>
        <a:p>
          <a:r>
            <a:rPr lang="ru-RU" dirty="0" smtClean="0"/>
            <a:t>- Доказывают, что это сложные существительные </a:t>
          </a:r>
          <a:endParaRPr lang="ru-RU" dirty="0"/>
        </a:p>
      </dgm:t>
    </dgm:pt>
    <dgm:pt modelId="{2B8B6E2B-3D31-49F2-91DC-6DB4463FFA6B}" type="parTrans" cxnId="{F8A77521-44F6-491B-ACCD-EE365117CFD0}">
      <dgm:prSet/>
      <dgm:spPr/>
      <dgm:t>
        <a:bodyPr/>
        <a:lstStyle/>
        <a:p>
          <a:endParaRPr lang="ru-RU"/>
        </a:p>
      </dgm:t>
    </dgm:pt>
    <dgm:pt modelId="{493223F2-BE5B-4ECB-9577-43F6D3078283}" type="sibTrans" cxnId="{F8A77521-44F6-491B-ACCD-EE365117CFD0}">
      <dgm:prSet/>
      <dgm:spPr/>
      <dgm:t>
        <a:bodyPr/>
        <a:lstStyle/>
        <a:p>
          <a:endParaRPr lang="ru-RU"/>
        </a:p>
      </dgm:t>
    </dgm:pt>
    <dgm:pt modelId="{260CADB4-1405-40B0-8F09-53E3B41517B4}">
      <dgm:prSet/>
      <dgm:spPr/>
      <dgm:t>
        <a:bodyPr/>
        <a:lstStyle/>
        <a:p>
          <a:r>
            <a:rPr lang="ru-RU" b="1" smtClean="0"/>
            <a:t>- </a:t>
          </a:r>
          <a:r>
            <a:rPr lang="ru-RU" smtClean="0"/>
            <a:t>отвечают </a:t>
          </a:r>
          <a:r>
            <a:rPr lang="ru-RU" dirty="0" smtClean="0"/>
            <a:t>на вопросы;</a:t>
          </a:r>
          <a:endParaRPr lang="ru-RU" dirty="0"/>
        </a:p>
      </dgm:t>
    </dgm:pt>
    <dgm:pt modelId="{5B6277B3-37DF-4274-8FC9-A4E8F64ABD03}" type="parTrans" cxnId="{CCC66DA5-46D0-49A1-88B9-5AA8ED35B913}">
      <dgm:prSet/>
      <dgm:spPr/>
      <dgm:t>
        <a:bodyPr/>
        <a:lstStyle/>
        <a:p>
          <a:endParaRPr lang="ru-RU"/>
        </a:p>
      </dgm:t>
    </dgm:pt>
    <dgm:pt modelId="{AB624DA7-FB6E-4AD6-AD66-08E6351FDFE0}" type="sibTrans" cxnId="{CCC66DA5-46D0-49A1-88B9-5AA8ED35B913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21A105C8-46AC-4C3D-A5C4-25055EB87D0E}">
      <dgm:prSet/>
      <dgm:spPr/>
      <dgm:t>
        <a:bodyPr/>
        <a:lstStyle/>
        <a:p>
          <a:r>
            <a:rPr lang="ru-RU" dirty="0" smtClean="0"/>
            <a:t>- определяют виды спорта;</a:t>
          </a:r>
          <a:endParaRPr lang="ru-RU" dirty="0"/>
        </a:p>
      </dgm:t>
    </dgm:pt>
    <dgm:pt modelId="{80F7F7E6-C66E-4B7C-A814-6A56839E31C1}" type="parTrans" cxnId="{512FD769-DC14-4073-8C21-437EAE3997E0}">
      <dgm:prSet/>
      <dgm:spPr/>
      <dgm:t>
        <a:bodyPr/>
        <a:lstStyle/>
        <a:p>
          <a:endParaRPr lang="ru-RU"/>
        </a:p>
      </dgm:t>
    </dgm:pt>
    <dgm:pt modelId="{7A4968CD-F9C3-4E7B-AE8D-A330F0DABC2D}" type="sibTrans" cxnId="{512FD769-DC14-4073-8C21-437EAE3997E0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66D5ABB8-36BB-40D8-804D-5B623AE7AE31}" type="pres">
      <dgm:prSet presAssocID="{24A6FA6B-F704-4AA6-B3D7-D827264F357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60FC3F-F1D8-4A11-B9A4-27A1B8E082E9}" type="pres">
      <dgm:prSet presAssocID="{24A6FA6B-F704-4AA6-B3D7-D827264F3577}" presName="dummyMaxCanvas" presStyleCnt="0">
        <dgm:presLayoutVars/>
      </dgm:prSet>
      <dgm:spPr/>
    </dgm:pt>
    <dgm:pt modelId="{6C53342A-2E61-4A14-8302-A4F20405F6E2}" type="pres">
      <dgm:prSet presAssocID="{24A6FA6B-F704-4AA6-B3D7-D827264F3577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0B676-8E52-4C6B-B90F-03AC0A04FAC9}" type="pres">
      <dgm:prSet presAssocID="{24A6FA6B-F704-4AA6-B3D7-D827264F3577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CF5AC7-D856-4849-BFA8-1B3E4C40E02A}" type="pres">
      <dgm:prSet presAssocID="{24A6FA6B-F704-4AA6-B3D7-D827264F3577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C9F118-7360-4319-8E41-0324198A7D4C}" type="pres">
      <dgm:prSet presAssocID="{24A6FA6B-F704-4AA6-B3D7-D827264F3577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D32BB8-F3C5-456E-8433-61652C8F6311}" type="pres">
      <dgm:prSet presAssocID="{24A6FA6B-F704-4AA6-B3D7-D827264F3577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338C9C-58AA-489D-B4F9-C17BF0B428EF}" type="pres">
      <dgm:prSet presAssocID="{24A6FA6B-F704-4AA6-B3D7-D827264F3577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53015-018D-43CE-AC7A-A3ECDC566D93}" type="pres">
      <dgm:prSet presAssocID="{24A6FA6B-F704-4AA6-B3D7-D827264F3577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B339D-54F7-4830-BE3D-D014F4C76079}" type="pres">
      <dgm:prSet presAssocID="{24A6FA6B-F704-4AA6-B3D7-D827264F3577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3B3902-FC5B-465E-AE9D-0678B9FC1B54}" type="presOf" srcId="{24A6FA6B-F704-4AA6-B3D7-D827264F3577}" destId="{66D5ABB8-36BB-40D8-804D-5B623AE7AE31}" srcOrd="0" destOrd="0" presId="urn:microsoft.com/office/officeart/2005/8/layout/vProcess5"/>
    <dgm:cxn modelId="{CCC66DA5-46D0-49A1-88B9-5AA8ED35B913}" srcId="{24A6FA6B-F704-4AA6-B3D7-D827264F3577}" destId="{260CADB4-1405-40B0-8F09-53E3B41517B4}" srcOrd="0" destOrd="0" parTransId="{5B6277B3-37DF-4274-8FC9-A4E8F64ABD03}" sibTransId="{AB624DA7-FB6E-4AD6-AD66-08E6351FDFE0}"/>
    <dgm:cxn modelId="{A7823352-35B2-47A3-BCC2-C47CFBAAE339}" type="presOf" srcId="{45859F3E-B5AF-410B-B227-BD99B2CE8737}" destId="{72CF5AC7-D856-4849-BFA8-1B3E4C40E02A}" srcOrd="0" destOrd="0" presId="urn:microsoft.com/office/officeart/2005/8/layout/vProcess5"/>
    <dgm:cxn modelId="{0B12FC88-1219-4D8E-BF84-F32B678EB841}" type="presOf" srcId="{21A105C8-46AC-4C3D-A5C4-25055EB87D0E}" destId="{3230B676-8E52-4C6B-B90F-03AC0A04FAC9}" srcOrd="0" destOrd="0" presId="urn:microsoft.com/office/officeart/2005/8/layout/vProcess5"/>
    <dgm:cxn modelId="{33B2CC03-1460-493C-9C70-8F9FD8F15D2E}" type="presOf" srcId="{260CADB4-1405-40B0-8F09-53E3B41517B4}" destId="{60338C9C-58AA-489D-B4F9-C17BF0B428EF}" srcOrd="1" destOrd="0" presId="urn:microsoft.com/office/officeart/2005/8/layout/vProcess5"/>
    <dgm:cxn modelId="{142D171B-1E39-49BA-BD24-0FC8131B594C}" type="presOf" srcId="{45859F3E-B5AF-410B-B227-BD99B2CE8737}" destId="{364B339D-54F7-4830-BE3D-D014F4C76079}" srcOrd="1" destOrd="0" presId="urn:microsoft.com/office/officeart/2005/8/layout/vProcess5"/>
    <dgm:cxn modelId="{E2EFEAB6-7965-4E9B-95C5-B868EB5D186B}" type="presOf" srcId="{260CADB4-1405-40B0-8F09-53E3B41517B4}" destId="{6C53342A-2E61-4A14-8302-A4F20405F6E2}" srcOrd="0" destOrd="0" presId="urn:microsoft.com/office/officeart/2005/8/layout/vProcess5"/>
    <dgm:cxn modelId="{78A682F3-7846-49F5-B415-805828FD86C4}" type="presOf" srcId="{7A4968CD-F9C3-4E7B-AE8D-A330F0DABC2D}" destId="{8BD32BB8-F3C5-456E-8433-61652C8F6311}" srcOrd="0" destOrd="0" presId="urn:microsoft.com/office/officeart/2005/8/layout/vProcess5"/>
    <dgm:cxn modelId="{512FD769-DC14-4073-8C21-437EAE3997E0}" srcId="{24A6FA6B-F704-4AA6-B3D7-D827264F3577}" destId="{21A105C8-46AC-4C3D-A5C4-25055EB87D0E}" srcOrd="1" destOrd="0" parTransId="{80F7F7E6-C66E-4B7C-A814-6A56839E31C1}" sibTransId="{7A4968CD-F9C3-4E7B-AE8D-A330F0DABC2D}"/>
    <dgm:cxn modelId="{D5AB5DFC-1B08-409F-9A30-1F41CA64755D}" type="presOf" srcId="{21A105C8-46AC-4C3D-A5C4-25055EB87D0E}" destId="{13753015-018D-43CE-AC7A-A3ECDC566D93}" srcOrd="1" destOrd="0" presId="urn:microsoft.com/office/officeart/2005/8/layout/vProcess5"/>
    <dgm:cxn modelId="{FD0EE140-765B-43B1-8575-7C26870C9DAE}" type="presOf" srcId="{AB624DA7-FB6E-4AD6-AD66-08E6351FDFE0}" destId="{33C9F118-7360-4319-8E41-0324198A7D4C}" srcOrd="0" destOrd="0" presId="urn:microsoft.com/office/officeart/2005/8/layout/vProcess5"/>
    <dgm:cxn modelId="{F8A77521-44F6-491B-ACCD-EE365117CFD0}" srcId="{24A6FA6B-F704-4AA6-B3D7-D827264F3577}" destId="{45859F3E-B5AF-410B-B227-BD99B2CE8737}" srcOrd="2" destOrd="0" parTransId="{2B8B6E2B-3D31-49F2-91DC-6DB4463FFA6B}" sibTransId="{493223F2-BE5B-4ECB-9577-43F6D3078283}"/>
    <dgm:cxn modelId="{99155268-C7DB-4B6A-B307-6434AC814D78}" type="presParOf" srcId="{66D5ABB8-36BB-40D8-804D-5B623AE7AE31}" destId="{A760FC3F-F1D8-4A11-B9A4-27A1B8E082E9}" srcOrd="0" destOrd="0" presId="urn:microsoft.com/office/officeart/2005/8/layout/vProcess5"/>
    <dgm:cxn modelId="{77DF5EB0-405F-43BC-B746-56D742CAED90}" type="presParOf" srcId="{66D5ABB8-36BB-40D8-804D-5B623AE7AE31}" destId="{6C53342A-2E61-4A14-8302-A4F20405F6E2}" srcOrd="1" destOrd="0" presId="urn:microsoft.com/office/officeart/2005/8/layout/vProcess5"/>
    <dgm:cxn modelId="{EA3F8DF3-1663-47F7-8232-A85E551DEF56}" type="presParOf" srcId="{66D5ABB8-36BB-40D8-804D-5B623AE7AE31}" destId="{3230B676-8E52-4C6B-B90F-03AC0A04FAC9}" srcOrd="2" destOrd="0" presId="urn:microsoft.com/office/officeart/2005/8/layout/vProcess5"/>
    <dgm:cxn modelId="{D663F60A-D36C-4A25-81E4-34A49DAC3029}" type="presParOf" srcId="{66D5ABB8-36BB-40D8-804D-5B623AE7AE31}" destId="{72CF5AC7-D856-4849-BFA8-1B3E4C40E02A}" srcOrd="3" destOrd="0" presId="urn:microsoft.com/office/officeart/2005/8/layout/vProcess5"/>
    <dgm:cxn modelId="{A6D6B8E2-EFBB-4E63-B441-BAE3C4775D1C}" type="presParOf" srcId="{66D5ABB8-36BB-40D8-804D-5B623AE7AE31}" destId="{33C9F118-7360-4319-8E41-0324198A7D4C}" srcOrd="4" destOrd="0" presId="urn:microsoft.com/office/officeart/2005/8/layout/vProcess5"/>
    <dgm:cxn modelId="{FC83E6C6-ED18-47EA-B0E3-61D54626AAD5}" type="presParOf" srcId="{66D5ABB8-36BB-40D8-804D-5B623AE7AE31}" destId="{8BD32BB8-F3C5-456E-8433-61652C8F6311}" srcOrd="5" destOrd="0" presId="urn:microsoft.com/office/officeart/2005/8/layout/vProcess5"/>
    <dgm:cxn modelId="{722CC8BB-CE48-4FEF-A5AF-06CEB84744A0}" type="presParOf" srcId="{66D5ABB8-36BB-40D8-804D-5B623AE7AE31}" destId="{60338C9C-58AA-489D-B4F9-C17BF0B428EF}" srcOrd="6" destOrd="0" presId="urn:microsoft.com/office/officeart/2005/8/layout/vProcess5"/>
    <dgm:cxn modelId="{B3469937-B3D5-47AE-9B81-95844305582D}" type="presParOf" srcId="{66D5ABB8-36BB-40D8-804D-5B623AE7AE31}" destId="{13753015-018D-43CE-AC7A-A3ECDC566D93}" srcOrd="7" destOrd="0" presId="urn:microsoft.com/office/officeart/2005/8/layout/vProcess5"/>
    <dgm:cxn modelId="{88BD057F-7A5D-4D52-8CA9-F2607C46C252}" type="presParOf" srcId="{66D5ABB8-36BB-40D8-804D-5B623AE7AE31}" destId="{364B339D-54F7-4830-BE3D-D014F4C7607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AAFCAE-74CC-4CD3-AEFB-75C66CBE0A31}">
      <dsp:nvSpPr>
        <dsp:cNvPr id="0" name=""/>
        <dsp:cNvSpPr/>
      </dsp:nvSpPr>
      <dsp:spPr>
        <a:xfrm>
          <a:off x="0" y="0"/>
          <a:ext cx="8385331" cy="7776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  <a:r>
            <a:rPr lang="ru-RU" sz="24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понимать  содержание рассказа;</a:t>
          </a:r>
          <a:endParaRPr lang="ru-RU" sz="24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778" y="22778"/>
        <a:ext cx="7581531" cy="732130"/>
      </dsp:txXfrm>
    </dsp:sp>
    <dsp:sp modelId="{8A6118D6-0791-41D9-ACE7-8CE85D4A5CBC}">
      <dsp:nvSpPr>
        <dsp:cNvPr id="0" name=""/>
        <dsp:cNvSpPr/>
      </dsp:nvSpPr>
      <dsp:spPr>
        <a:xfrm>
          <a:off x="1479764" y="950505"/>
          <a:ext cx="8385331" cy="77768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  <a:r>
            <a:rPr lang="ru-RU" sz="2400" b="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найти и записывать ключевые слова;</a:t>
          </a:r>
          <a:endParaRPr lang="ru-RU" sz="2400" b="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02542" y="973283"/>
        <a:ext cx="6354515" cy="732130"/>
      </dsp:txXfrm>
    </dsp:sp>
    <dsp:sp modelId="{0B19A54C-8A0D-4AB3-BBCC-D296193D31E1}">
      <dsp:nvSpPr>
        <dsp:cNvPr id="0" name=""/>
        <dsp:cNvSpPr/>
      </dsp:nvSpPr>
      <dsp:spPr>
        <a:xfrm>
          <a:off x="7879835" y="611347"/>
          <a:ext cx="505496" cy="505496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7993572" y="611347"/>
        <a:ext cx="278022" cy="3803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A5E50-5DEF-4F35-A825-A6553AB71B47}">
      <dsp:nvSpPr>
        <dsp:cNvPr id="0" name=""/>
        <dsp:cNvSpPr/>
      </dsp:nvSpPr>
      <dsp:spPr>
        <a:xfrm>
          <a:off x="0" y="0"/>
          <a:ext cx="6908800" cy="518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- </a:t>
          </a: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выписать выделенные существительные;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185" y="15185"/>
        <a:ext cx="6349344" cy="488087"/>
      </dsp:txXfrm>
    </dsp:sp>
    <dsp:sp modelId="{B30F5D1A-4DD2-4274-8FEA-00624C9A5D5B}">
      <dsp:nvSpPr>
        <dsp:cNvPr id="0" name=""/>
        <dsp:cNvSpPr/>
      </dsp:nvSpPr>
      <dsp:spPr>
        <a:xfrm>
          <a:off x="609599" y="604867"/>
          <a:ext cx="6908800" cy="518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- </a:t>
          </a: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объяснить их значение;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4784" y="620052"/>
        <a:ext cx="5931832" cy="488087"/>
      </dsp:txXfrm>
    </dsp:sp>
    <dsp:sp modelId="{480FF5D8-5D74-4B30-A67D-58E20FC89E42}">
      <dsp:nvSpPr>
        <dsp:cNvPr id="0" name=""/>
        <dsp:cNvSpPr/>
      </dsp:nvSpPr>
      <dsp:spPr>
        <a:xfrm>
          <a:off x="1219199" y="1209734"/>
          <a:ext cx="6908800" cy="5184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- н</a:t>
          </a: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айти слова, от которых они образованы;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34384" y="1224919"/>
        <a:ext cx="5931832" cy="488087"/>
      </dsp:txXfrm>
    </dsp:sp>
    <dsp:sp modelId="{8EB30AAA-58FE-4576-AE98-FFDC3FDF5549}">
      <dsp:nvSpPr>
        <dsp:cNvPr id="0" name=""/>
        <dsp:cNvSpPr/>
      </dsp:nvSpPr>
      <dsp:spPr>
        <a:xfrm>
          <a:off x="6571802" y="393163"/>
          <a:ext cx="336997" cy="336997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6647626" y="393163"/>
        <a:ext cx="185349" cy="253590"/>
      </dsp:txXfrm>
    </dsp:sp>
    <dsp:sp modelId="{9390CC3D-7E0A-4A3A-917A-0454DE44D504}">
      <dsp:nvSpPr>
        <dsp:cNvPr id="0" name=""/>
        <dsp:cNvSpPr/>
      </dsp:nvSpPr>
      <dsp:spPr>
        <a:xfrm>
          <a:off x="7181402" y="994574"/>
          <a:ext cx="336997" cy="336997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0000"/>
            </a:solidFill>
          </a:endParaRPr>
        </a:p>
      </dsp:txBody>
      <dsp:txXfrm>
        <a:off x="7257226" y="994574"/>
        <a:ext cx="185349" cy="2535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131DC-C958-4175-A529-80176EE662EA}">
      <dsp:nvSpPr>
        <dsp:cNvPr id="0" name=""/>
        <dsp:cNvSpPr/>
      </dsp:nvSpPr>
      <dsp:spPr>
        <a:xfrm>
          <a:off x="0" y="0"/>
          <a:ext cx="6908800" cy="5616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- выписывают выделенные существительные;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451" y="16451"/>
        <a:ext cx="6302721" cy="528760"/>
      </dsp:txXfrm>
    </dsp:sp>
    <dsp:sp modelId="{50ED11D1-3285-44E1-9C69-7055D70512EC}">
      <dsp:nvSpPr>
        <dsp:cNvPr id="0" name=""/>
        <dsp:cNvSpPr/>
      </dsp:nvSpPr>
      <dsp:spPr>
        <a:xfrm>
          <a:off x="609599" y="655272"/>
          <a:ext cx="6908800" cy="5616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- объясняет их значение;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6050" y="671723"/>
        <a:ext cx="5901217" cy="528760"/>
      </dsp:txXfrm>
    </dsp:sp>
    <dsp:sp modelId="{E9E628D5-20A2-4FD4-B026-F9C939F136C0}">
      <dsp:nvSpPr>
        <dsp:cNvPr id="0" name=""/>
        <dsp:cNvSpPr/>
      </dsp:nvSpPr>
      <dsp:spPr>
        <a:xfrm>
          <a:off x="1219199" y="1310545"/>
          <a:ext cx="6908800" cy="5616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- находит слова, от которых они образованы;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35650" y="1326996"/>
        <a:ext cx="5901217" cy="528760"/>
      </dsp:txXfrm>
    </dsp:sp>
    <dsp:sp modelId="{C8648111-38F8-444B-AD19-58851B71489D}">
      <dsp:nvSpPr>
        <dsp:cNvPr id="0" name=""/>
        <dsp:cNvSpPr/>
      </dsp:nvSpPr>
      <dsp:spPr>
        <a:xfrm>
          <a:off x="6543719" y="425927"/>
          <a:ext cx="365080" cy="365080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6625862" y="425927"/>
        <a:ext cx="200794" cy="274723"/>
      </dsp:txXfrm>
    </dsp:sp>
    <dsp:sp modelId="{41ACA733-2C43-4E68-B79E-1E91663BB493}">
      <dsp:nvSpPr>
        <dsp:cNvPr id="0" name=""/>
        <dsp:cNvSpPr/>
      </dsp:nvSpPr>
      <dsp:spPr>
        <a:xfrm>
          <a:off x="7153319" y="1077455"/>
          <a:ext cx="365080" cy="365080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235462" y="1077455"/>
        <a:ext cx="200794" cy="2747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0FA507-1D96-4088-B205-CF0A65FF78E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5A924-B365-448F-A662-D74AB02FEE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526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5A924-B365-448F-A662-D74AB02FEE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96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08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955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87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67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705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9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1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94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957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738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58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2AB7-138C-45BC-BEE2-B7EE05B2EDFC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8C4FA-EC85-4873-89E3-22932E4D6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0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0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1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18.png"/><Relationship Id="rId12" Type="http://schemas.microsoft.com/office/2007/relationships/diagramDrawing" Target="../diagrams/drawing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11" Type="http://schemas.openxmlformats.org/officeDocument/2006/relationships/diagramColors" Target="../diagrams/colors5.xml"/><Relationship Id="rId5" Type="http://schemas.openxmlformats.org/officeDocument/2006/relationships/diagramColors" Target="../diagrams/colors4.xml"/><Relationship Id="rId10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4.xml"/><Relationship Id="rId9" Type="http://schemas.openxmlformats.org/officeDocument/2006/relationships/diagramLayout" Target="../diagrams/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18.png"/><Relationship Id="rId12" Type="http://schemas.microsoft.com/office/2007/relationships/diagramDrawing" Target="../diagrams/drawing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11" Type="http://schemas.openxmlformats.org/officeDocument/2006/relationships/diagramColors" Target="../diagrams/colors7.xml"/><Relationship Id="rId5" Type="http://schemas.openxmlformats.org/officeDocument/2006/relationships/diagramColors" Target="../diagrams/colors6.xml"/><Relationship Id="rId10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6.xml"/><Relationship Id="rId9" Type="http://schemas.openxmlformats.org/officeDocument/2006/relationships/diagramLayout" Target="../diagrams/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59696" y="404664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ru-RU" altLang="ru-RU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Century Gothic" pitchFamily="34" charset="0"/>
              </a:rPr>
              <a:t>КГУ «Школа </a:t>
            </a:r>
            <a:r>
              <a:rPr lang="ru-RU" altLang="ru-RU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Century Gothic" pitchFamily="34" charset="0"/>
              </a:rPr>
              <a:t>– лицей №</a:t>
            </a:r>
            <a:r>
              <a:rPr lang="ru-RU" altLang="ru-RU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Century Gothic" pitchFamily="34" charset="0"/>
              </a:rPr>
              <a:t>15»</a:t>
            </a:r>
            <a:endParaRPr lang="ru-RU" altLang="ru-RU" b="1" dirty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Century Gothic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31504" y="980728"/>
            <a:ext cx="9217024" cy="3889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ru-RU" altLang="ru-RU" sz="2000" b="1" dirty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Раздел</a:t>
            </a:r>
            <a:r>
              <a:rPr lang="en-US" altLang="ru-RU" sz="2000" b="1" dirty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 </a:t>
            </a:r>
            <a:r>
              <a:rPr lang="ru-RU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 </a:t>
            </a:r>
            <a:r>
              <a:rPr lang="en-US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II</a:t>
            </a:r>
            <a:r>
              <a:rPr lang="ru-RU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 </a:t>
            </a:r>
          </a:p>
          <a:p>
            <a:pPr algn="ctr">
              <a:buClr>
                <a:srgbClr val="000000"/>
              </a:buClr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Спорт и отдых</a:t>
            </a:r>
          </a:p>
          <a:p>
            <a:pPr algn="ctr">
              <a:buClr>
                <a:srgbClr val="000000"/>
              </a:buClr>
            </a:pP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000000"/>
              </a:buClr>
            </a:pPr>
            <a:r>
              <a:rPr lang="ru-RU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Тема: Как рождался всемирный спортивный праздник. </a:t>
            </a:r>
            <a:r>
              <a:rPr lang="ru-RU" altLang="ru-RU" sz="2000" b="1" dirty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8</a:t>
            </a:r>
            <a:r>
              <a:rPr lang="ru-RU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 класс</a:t>
            </a:r>
          </a:p>
          <a:p>
            <a:pPr algn="ctr">
              <a:buClr>
                <a:srgbClr val="000000"/>
              </a:buClr>
            </a:pPr>
            <a:endParaRPr lang="ru-RU" altLang="ru-RU" sz="2000" b="1" dirty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buClr>
                <a:srgbClr val="000000"/>
              </a:buClr>
            </a:pPr>
            <a:r>
              <a:rPr lang="ru-RU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Учитель русского языка и литературы: </a:t>
            </a:r>
            <a:r>
              <a:rPr lang="ru-RU" altLang="ru-RU" sz="2000" b="1" dirty="0" err="1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Балабекова</a:t>
            </a:r>
            <a:r>
              <a:rPr lang="ru-RU" altLang="ru-RU" sz="20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 А. А.</a:t>
            </a:r>
          </a:p>
          <a:p>
            <a:pPr algn="ctr">
              <a:buClr>
                <a:srgbClr val="000000"/>
              </a:buClr>
            </a:pPr>
            <a:endParaRPr lang="ru-RU" altLang="ru-RU" sz="2000" b="1" dirty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buClr>
                <a:srgbClr val="000000"/>
              </a:buClr>
            </a:pPr>
            <a:endParaRPr lang="ru-RU" altLang="ru-RU" sz="2000" b="1" dirty="0" smtClean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buClr>
                <a:srgbClr val="000000"/>
              </a:buClr>
            </a:pPr>
            <a:endParaRPr lang="ru-RU" altLang="ru-RU" sz="2000" b="1" dirty="0" smtClean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buClr>
                <a:srgbClr val="000000"/>
              </a:buClr>
            </a:pPr>
            <a:endParaRPr lang="ru-RU" altLang="ru-RU" sz="1500" b="1" dirty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lnSpc>
                <a:spcPct val="115000"/>
              </a:lnSpc>
              <a:buClr>
                <a:srgbClr val="000000"/>
              </a:buClr>
              <a:buSzPts val="1100"/>
            </a:pPr>
            <a:endParaRPr lang="ru-RU" altLang="ru-RU" sz="1500" b="1" dirty="0" smtClean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lnSpc>
                <a:spcPct val="115000"/>
              </a:lnSpc>
              <a:buClr>
                <a:srgbClr val="000000"/>
              </a:buClr>
              <a:buSzPts val="1100"/>
            </a:pPr>
            <a:endParaRPr lang="ru-RU" altLang="ru-RU" sz="1500" b="1" dirty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  <a:p>
            <a:pPr algn="ctr">
              <a:lnSpc>
                <a:spcPct val="115000"/>
              </a:lnSpc>
              <a:buClr>
                <a:srgbClr val="000000"/>
              </a:buClr>
              <a:buSzPts val="1100"/>
            </a:pPr>
            <a:r>
              <a:rPr lang="ru-RU" altLang="ru-RU" sz="1500" b="1" dirty="0" smtClean="0">
                <a:solidFill>
                  <a:srgbClr val="090F78"/>
                </a:solidFill>
                <a:latin typeface="Times New Roman" pitchFamily="18" charset="0"/>
                <a:cs typeface="Times New Roman" pitchFamily="18" charset="0"/>
                <a:sym typeface="Open Sans" pitchFamily="34" charset="0"/>
              </a:rPr>
              <a:t>2022-2023 учебный год</a:t>
            </a:r>
            <a:endParaRPr lang="ru-RU" altLang="ru-RU" sz="1500" b="1" dirty="0">
              <a:solidFill>
                <a:srgbClr val="090F78"/>
              </a:solidFill>
              <a:latin typeface="Times New Roman" pitchFamily="18" charset="0"/>
              <a:cs typeface="Times New Roman" pitchFamily="18" charset="0"/>
              <a:sym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PC-ADMIN\Desktop\открытый урок 23\20221011_1552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826706"/>
            <a:ext cx="9217024" cy="5050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742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C-ADMIN\Desktop\открытый урок 23\20221011_005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260648"/>
            <a:ext cx="10369152" cy="6120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512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384" y="404664"/>
            <a:ext cx="10945216" cy="583264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1.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Используя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приём 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Инсерт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с пометками</a:t>
            </a:r>
            <a: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прочитайте текст.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354826"/>
              </p:ext>
            </p:extLst>
          </p:nvPr>
        </p:nvGraphicFramePr>
        <p:xfrm>
          <a:off x="1975947" y="3547466"/>
          <a:ext cx="8182616" cy="21857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1013"/>
                <a:gridCol w="3113738"/>
                <a:gridCol w="1994600"/>
                <a:gridCol w="1843265"/>
              </a:tblGrid>
              <a:tr h="2185790">
                <a:tc>
                  <a:txBody>
                    <a:bodyPr/>
                    <a:lstStyle/>
                    <a:p>
                      <a:pPr algn="ctr"/>
                      <a:r>
                        <a:rPr lang="ru-RU" sz="4400" b="0" dirty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ru-RU" sz="4400" b="0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endParaRPr lang="ru-RU" sz="4400" b="1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44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 rot="10800000" flipV="1">
            <a:off x="2036063" y="1408177"/>
            <a:ext cx="8080670" cy="1851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ru-RU" sz="2400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я это знаю;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ru-RU" sz="2400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это новая информация для меня;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я думал по-другому, это противоречит тому, что я знал;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lang="ru-RU" sz="2400" dirty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это мне непонятно, нужны объяснения, уточнения.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7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7" t="3552" b="39943"/>
          <a:stretch/>
        </p:blipFill>
        <p:spPr bwMode="auto">
          <a:xfrm>
            <a:off x="2279576" y="1052736"/>
            <a:ext cx="5040560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0" y="476672"/>
            <a:ext cx="324036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793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188640"/>
            <a:ext cx="10972800" cy="524259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Bookman Old Style" pitchFamily="18" charset="0"/>
                <a:ea typeface="Times New Roman"/>
                <a:cs typeface="Times New Roman"/>
              </a:rPr>
              <a:t>Назовите </a:t>
            </a:r>
            <a:r>
              <a:rPr lang="ru-RU" b="1" i="1" dirty="0">
                <a:latin typeface="Bookman Old Style" pitchFamily="18" charset="0"/>
                <a:ea typeface="Times New Roman"/>
                <a:cs typeface="Times New Roman"/>
              </a:rPr>
              <a:t>ключевые предложения абзацев прочитанного текста</a:t>
            </a:r>
            <a:r>
              <a:rPr lang="ru-RU" b="1" i="1" dirty="0" smtClean="0">
                <a:latin typeface="Bookman Old Style" pitchFamily="18" charset="0"/>
                <a:ea typeface="Times New Roman"/>
                <a:cs typeface="Times New Roman"/>
              </a:rPr>
              <a:t>.</a:t>
            </a:r>
            <a:br>
              <a:rPr lang="ru-RU" b="1" i="1" dirty="0" smtClean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i="1" dirty="0" smtClean="0"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(по тексту: Легенды и мифы Древней Греции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) </a:t>
            </a:r>
            <a:r>
              <a:rPr lang="ru-RU" b="1" i="1" dirty="0"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b="1" i="1" dirty="0"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5275"/>
              </p:ext>
            </p:extLst>
          </p:nvPr>
        </p:nvGraphicFramePr>
        <p:xfrm>
          <a:off x="8760296" y="4725144"/>
          <a:ext cx="22748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Объект упаковщика для оболочки" showAsIcon="1" r:id="rId3" imgW="2275560" imgH="491040" progId="Package">
                  <p:embed/>
                </p:oleObj>
              </mc:Choice>
              <mc:Fallback>
                <p:oleObj name="Объект упаковщика для оболочки" showAsIcon="1" r:id="rId3" imgW="227556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60296" y="4725144"/>
                        <a:ext cx="22748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9362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10972800" cy="1152128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u="sng" dirty="0" smtClean="0">
                <a:latin typeface="Bookman Old Style" pitchFamily="18" charset="0"/>
                <a:ea typeface="Times New Roman"/>
                <a:cs typeface="Times New Roman"/>
              </a:rPr>
              <a:t>Проверьте </a:t>
            </a:r>
            <a:r>
              <a:rPr lang="ru-RU" b="1" u="sng" dirty="0">
                <a:latin typeface="Bookman Old Style" pitchFamily="18" charset="0"/>
                <a:ea typeface="Times New Roman"/>
                <a:cs typeface="Times New Roman"/>
              </a:rPr>
              <a:t>себя</a:t>
            </a:r>
            <a:r>
              <a:rPr lang="ru-RU" b="1" dirty="0"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b="1" dirty="0">
                <a:latin typeface="Bookman Old Style" pitchFamily="18" charset="0"/>
                <a:ea typeface="Calibri"/>
                <a:cs typeface="Times New Roman"/>
              </a:rPr>
            </a:br>
            <a:r>
              <a:rPr lang="kk-KZ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Ключевые слова и словосочетания:</a:t>
            </a:r>
            <a:br>
              <a:rPr lang="kk-KZ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могучий </a:t>
            </a:r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Зевс+</a:t>
            </a:r>
            <a:b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проводить игры+</a:t>
            </a: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Олимпийские+</a:t>
            </a: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спортивные </a:t>
            </a:r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игры+</a:t>
            </a: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остановит кровопролитие</a:t>
            </a:r>
            <a:b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состязания конных колесниц</a:t>
            </a:r>
            <a:b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летоисчисление</a:t>
            </a:r>
            <a:b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b="1" i="1" dirty="0"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b="1" i="1" dirty="0">
                <a:latin typeface="Bookman Old Style" pitchFamily="18" charset="0"/>
                <a:ea typeface="Calibri"/>
                <a:cs typeface="Times New Roman"/>
              </a:rPr>
            </a:br>
            <a:endParaRPr lang="ru-RU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744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Обменяться тетрадками для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взаимопроверки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Обменяться тетрадками с соседом для взаимопроверки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Управляющая кнопка: справка 12">
            <a:hlinkClick r:id="" action="ppaction://noaction" highlightClick="1"/>
          </p:cNvPr>
          <p:cNvSpPr/>
          <p:nvPr/>
        </p:nvSpPr>
        <p:spPr>
          <a:xfrm>
            <a:off x="1343472" y="1484784"/>
            <a:ext cx="3312368" cy="28443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люс 14"/>
          <p:cNvSpPr/>
          <p:nvPr/>
        </p:nvSpPr>
        <p:spPr>
          <a:xfrm>
            <a:off x="6096000" y="1160748"/>
            <a:ext cx="4176464" cy="31683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988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616" y="260648"/>
            <a:ext cx="6912768" cy="7200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475217"/>
              </p:ext>
            </p:extLst>
          </p:nvPr>
        </p:nvGraphicFramePr>
        <p:xfrm>
          <a:off x="1415480" y="980728"/>
          <a:ext cx="9865096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151785" y="2852936"/>
            <a:ext cx="36472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Дескрипторы</a:t>
            </a:r>
            <a:endParaRPr lang="ru-RU" sz="24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295" y="3573016"/>
            <a:ext cx="937577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89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170586"/>
          </a:xfrm>
        </p:spPr>
        <p:txBody>
          <a:bodyPr>
            <a:normAutofit/>
          </a:bodyPr>
          <a:lstStyle/>
          <a:p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А </a:t>
            </a:r>
            <a:r>
              <a:rPr lang="ru-RU" b="1" i="1" dirty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сейчас  поработаем с предложениями из текста. </a:t>
            </a:r>
            <a:r>
              <a:rPr lang="ru-RU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(</a:t>
            </a:r>
            <a:r>
              <a:rPr lang="ru-RU" b="1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по тексту: Легенды и мифы Древней Греции) 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sz="2400" dirty="0" smtClean="0">
                <a:latin typeface="Bookman Old Style" pitchFamily="18" charset="0"/>
                <a:ea typeface="Times New Roman"/>
                <a:cs typeface="Times New Roman"/>
              </a:rPr>
              <a:t>Выпишите </a:t>
            </a:r>
            <a:r>
              <a:rPr lang="ru-RU" sz="2400" dirty="0">
                <a:latin typeface="Bookman Old Style" pitchFamily="18" charset="0"/>
                <a:ea typeface="Times New Roman"/>
                <a:cs typeface="Times New Roman"/>
              </a:rPr>
              <a:t>из текста </a:t>
            </a:r>
            <a:r>
              <a:rPr lang="ru-RU" sz="2400" dirty="0" smtClean="0">
                <a:latin typeface="Bookman Old Style" pitchFamily="18" charset="0"/>
                <a:ea typeface="Times New Roman"/>
                <a:cs typeface="Times New Roman"/>
              </a:rPr>
              <a:t>выделенные </a:t>
            </a:r>
            <a:r>
              <a:rPr lang="ru-RU" sz="2400" dirty="0">
                <a:latin typeface="Bookman Old Style" pitchFamily="18" charset="0"/>
                <a:ea typeface="Times New Roman"/>
                <a:cs typeface="Times New Roman"/>
              </a:rPr>
              <a:t>существительные. Объясните их значение. Докажите, что это сложные слова, состоящие из двух корней. Найдите слова, от которых они образованы. </a:t>
            </a:r>
            <a:r>
              <a:rPr lang="ru-RU" b="1" i="1" dirty="0"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b="1" i="1" dirty="0">
                <a:latin typeface="Bookman Old Style" pitchFamily="18" charset="0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669365"/>
              </p:ext>
            </p:extLst>
          </p:nvPr>
        </p:nvGraphicFramePr>
        <p:xfrm>
          <a:off x="8184232" y="4797152"/>
          <a:ext cx="22748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Объект упаковщика для оболочки" showAsIcon="1" r:id="rId3" imgW="2275560" imgH="491040" progId="Package">
                  <p:embed/>
                </p:oleObj>
              </mc:Choice>
              <mc:Fallback>
                <p:oleObj name="Объект упаковщика для оболочки" showAsIcon="1" r:id="rId3" imgW="227556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84232" y="4797152"/>
                        <a:ext cx="22748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959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60649"/>
            <a:ext cx="10972800" cy="58655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 	</a:t>
            </a:r>
            <a:r>
              <a:rPr lang="ru-RU" sz="2800" dirty="0" smtClean="0">
                <a:latin typeface="Bookman Old Style" pitchFamily="18" charset="0"/>
                <a:ea typeface="Times New Roman"/>
                <a:cs typeface="Times New Roman"/>
              </a:rPr>
              <a:t>Согласно первой легенде могучий Зевс-</a:t>
            </a:r>
            <a:r>
              <a:rPr lang="ru-RU" sz="2800" i="1" dirty="0" smtClean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громовержец </a:t>
            </a:r>
            <a:r>
              <a:rPr lang="ru-RU" sz="2800" dirty="0" smtClean="0">
                <a:latin typeface="Bookman Old Style" pitchFamily="18" charset="0"/>
                <a:ea typeface="Times New Roman"/>
                <a:cs typeface="Times New Roman"/>
              </a:rPr>
              <a:t>одолел в смертельном бою своего отца Кроноса, пожирателя собственных детей, освободил их и в честь этого знаменитого события повелел проводить Игры, которые получили название Олимпийские.</a:t>
            </a:r>
          </a:p>
          <a:p>
            <a:pPr marL="0" indent="0">
              <a:buNone/>
            </a:pPr>
            <a:r>
              <a:rPr lang="ru-RU" sz="2800" dirty="0">
                <a:latin typeface="Bookman Old Style" pitchFamily="18" charset="0"/>
                <a:cs typeface="Times New Roman"/>
              </a:rPr>
              <a:t>	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В другой легенде рассказывается, что царь по имени </a:t>
            </a:r>
            <a:r>
              <a:rPr lang="ru-RU" sz="2800" dirty="0" err="1" smtClean="0">
                <a:latin typeface="Bookman Old Style" pitchFamily="18" charset="0"/>
                <a:cs typeface="Times New Roman"/>
              </a:rPr>
              <a:t>Ифит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 решил изобрести игры, чтобы отвлечь свой народ от войны. Он отправился к жрице, которая поведала ему волю богов. Они велели ему устроить спортивные игры, чтобы прекратить </a:t>
            </a:r>
            <a:r>
              <a:rPr lang="ru-RU" sz="2800" i="1" dirty="0" smtClean="0">
                <a:solidFill>
                  <a:srgbClr val="0000CC"/>
                </a:solidFill>
                <a:latin typeface="Bookman Old Style" pitchFamily="18" charset="0"/>
                <a:cs typeface="Times New Roman"/>
              </a:rPr>
              <a:t>кровопролитие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Bookman Old Style" pitchFamily="18" charset="0"/>
                <a:cs typeface="Times New Roman"/>
              </a:rPr>
              <a:t>	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Ещё одна легенда сообщает, что Игры учредили в честь победы </a:t>
            </a:r>
            <a:r>
              <a:rPr lang="ru-RU" sz="2800" dirty="0" err="1" smtClean="0">
                <a:latin typeface="Bookman Old Style" pitchFamily="18" charset="0"/>
                <a:cs typeface="Times New Roman"/>
              </a:rPr>
              <a:t>Пелопса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, внука великого громовержца Зевса, в состязаниях конных колесниц. В </a:t>
            </a:r>
            <a:r>
              <a:rPr lang="ru-RU" sz="2800" i="1" dirty="0" smtClean="0">
                <a:solidFill>
                  <a:srgbClr val="0000CC"/>
                </a:solidFill>
                <a:latin typeface="Bookman Old Style" pitchFamily="18" charset="0"/>
                <a:cs typeface="Times New Roman"/>
              </a:rPr>
              <a:t>благодарность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 богам </a:t>
            </a:r>
            <a:r>
              <a:rPr lang="ru-RU" sz="2800" dirty="0" err="1" smtClean="0">
                <a:latin typeface="Bookman Old Style" pitchFamily="18" charset="0"/>
                <a:cs typeface="Times New Roman"/>
              </a:rPr>
              <a:t>Пелопс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 организовал Игры в Олимпии.</a:t>
            </a:r>
          </a:p>
          <a:p>
            <a:pPr marL="0" indent="0">
              <a:buNone/>
            </a:pPr>
            <a:r>
              <a:rPr lang="ru-RU" sz="2800" dirty="0">
                <a:latin typeface="Bookman Old Style" pitchFamily="18" charset="0"/>
                <a:cs typeface="Times New Roman"/>
              </a:rPr>
              <a:t>	</a:t>
            </a:r>
            <a:r>
              <a:rPr lang="ru-RU" sz="2800" i="1" dirty="0" smtClean="0">
                <a:solidFill>
                  <a:srgbClr val="0000CC"/>
                </a:solidFill>
                <a:latin typeface="Bookman Old Style" pitchFamily="18" charset="0"/>
                <a:cs typeface="Times New Roman"/>
              </a:rPr>
              <a:t>Летоисчисление</a:t>
            </a:r>
            <a:r>
              <a:rPr lang="ru-RU" sz="2800" dirty="0" smtClean="0">
                <a:latin typeface="Bookman Old Style" pitchFamily="18" charset="0"/>
                <a:cs typeface="Times New Roman"/>
              </a:rPr>
              <a:t> Олимпийских игр начинается с 776 года до новой эры.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51780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7408" y="764704"/>
            <a:ext cx="5659840" cy="511256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Деление на группы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PC-ADMIN\Desktop\открытый урок 23\20221010_0805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2" y="548680"/>
            <a:ext cx="4392489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PC-ADMIN\Desktop\открытый урок 23\20221010_0807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3" y="3645024"/>
            <a:ext cx="4392489" cy="2376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5887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Взаимопроверка.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Обменяться работой. (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Передают соседу, проверяют по слайдам на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доске)</a:t>
            </a:r>
            <a:endParaRPr lang="ru-RU" dirty="0"/>
          </a:p>
        </p:txBody>
      </p:sp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1343472" y="1484784"/>
            <a:ext cx="3312368" cy="28443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люс 3"/>
          <p:cNvSpPr/>
          <p:nvPr/>
        </p:nvSpPr>
        <p:spPr>
          <a:xfrm>
            <a:off x="6096000" y="1160748"/>
            <a:ext cx="4176464" cy="31683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492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3392" y="558984"/>
            <a:ext cx="10873208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k-KZ" sz="4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В</a:t>
            </a:r>
            <a:r>
              <a:rPr lang="kk-KZ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ыделенные существительные:</a:t>
            </a:r>
            <a:br>
              <a:rPr lang="kk-KZ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</a:br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Громовержец </a:t>
            </a: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– извергать гром </a:t>
            </a:r>
          </a:p>
          <a:p>
            <a:pPr>
              <a:lnSpc>
                <a:spcPct val="200000"/>
              </a:lnSpc>
            </a:pP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Кровопролитие – пролить кровь</a:t>
            </a:r>
          </a:p>
          <a:p>
            <a:pPr>
              <a:lnSpc>
                <a:spcPct val="200000"/>
              </a:lnSpc>
            </a:pP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Благодарность – дарить благо</a:t>
            </a:r>
          </a:p>
          <a:p>
            <a:pPr>
              <a:lnSpc>
                <a:spcPct val="200000"/>
              </a:lnSpc>
            </a:pPr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Летоисчисление – счет лет, считать годы</a:t>
            </a:r>
          </a:p>
          <a:p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977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оценивания:</a:t>
            </a:r>
            <a:endParaRPr lang="ru-RU" sz="24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1941366"/>
              </p:ext>
            </p:extLst>
          </p:nvPr>
        </p:nvGraphicFramePr>
        <p:xfrm>
          <a:off x="1919536" y="1412776"/>
          <a:ext cx="81280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86877114"/>
              </p:ext>
            </p:extLst>
          </p:nvPr>
        </p:nvGraphicFramePr>
        <p:xfrm>
          <a:off x="2032000" y="3789040"/>
          <a:ext cx="8128000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3108325"/>
            <a:ext cx="22621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033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188640"/>
            <a:ext cx="1152128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544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5400" y="548680"/>
            <a:ext cx="10729192" cy="3605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Перед вами правила образование сложных существительных</a:t>
            </a:r>
            <a:r>
              <a:rPr lang="ru-RU" sz="2400" b="1" dirty="0" smtClean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Изучите 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её </a:t>
            </a:r>
            <a:r>
              <a:rPr lang="ru-RU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внимательно!</a:t>
            </a:r>
            <a:endParaRPr lang="ru-RU" sz="1600" dirty="0" smtClean="0">
              <a:latin typeface="Bookman Old Style" pitchFamily="18" charset="0"/>
              <a:ea typeface="Calibri"/>
              <a:cs typeface="Times New Roman"/>
            </a:endParaRPr>
          </a:p>
          <a:p>
            <a:pPr marL="45720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	Существительные могут образовываться сложением основ: </a:t>
            </a:r>
            <a:r>
              <a:rPr lang="ru-RU" sz="2000" i="1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ледокол (лёд, колоть)</a:t>
            </a: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;</a:t>
            </a:r>
          </a:p>
          <a:p>
            <a:pPr marL="45720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двух целых слов: 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школа-интернат (школа, интернат).</a:t>
            </a:r>
            <a:endParaRPr lang="ru-RU" sz="2000" i="1" dirty="0">
              <a:latin typeface="Bookman Old Style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	При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образовании сложных существительных – слов, состоящих из двух (реже трёх) корней, - чаще всего используются соединительные гласные </a:t>
            </a:r>
            <a:r>
              <a:rPr lang="ru-RU" sz="2000" b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о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 и </a:t>
            </a:r>
            <a:r>
              <a:rPr lang="ru-RU" sz="2000" b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е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, а также </a:t>
            </a:r>
            <a:r>
              <a:rPr lang="ru-RU" sz="2000" b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и</a:t>
            </a:r>
            <a:r>
              <a:rPr lang="ru-RU" sz="2000" b="1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.</a:t>
            </a:r>
            <a:endParaRPr lang="ru-RU" sz="2000" dirty="0">
              <a:latin typeface="Bookman Old Style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	В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сложных словах  после твёрдых согласных пишется соединительная </a:t>
            </a:r>
            <a:r>
              <a:rPr lang="ru-RU" sz="2000" b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о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, а после мягких согласных, шипящих и после </a:t>
            </a:r>
            <a:r>
              <a:rPr lang="ru-RU" sz="2000" b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ц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 – пишется соединительная </a:t>
            </a:r>
            <a:r>
              <a:rPr lang="ru-RU" sz="2000" b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е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.</a:t>
            </a:r>
            <a:endParaRPr lang="ru-RU" sz="2000" dirty="0">
              <a:latin typeface="Bookman Old Style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Вод</a:t>
            </a:r>
            <a:r>
              <a:rPr lang="ru-RU" sz="2000" i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о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пад, нефт</a:t>
            </a:r>
            <a:r>
              <a:rPr lang="ru-RU" sz="2000" i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е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провод, птиц</a:t>
            </a:r>
            <a:r>
              <a:rPr lang="ru-RU" sz="2000" i="1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е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фабрика.</a:t>
            </a:r>
            <a:endParaRPr lang="ru-RU" sz="2000" i="1" dirty="0"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140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5440" y="692696"/>
            <a:ext cx="1044116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1" dirty="0" smtClean="0">
                <a:latin typeface="Bookman Old Style" pitchFamily="18" charset="0"/>
                <a:ea typeface="Times New Roman"/>
                <a:cs typeface="Times New Roman"/>
              </a:rPr>
              <a:t>Опираясь </a:t>
            </a:r>
            <a:r>
              <a:rPr lang="ru-RU" sz="3600" b="1" i="1" dirty="0">
                <a:latin typeface="Bookman Old Style" pitchFamily="18" charset="0"/>
                <a:ea typeface="Times New Roman"/>
                <a:cs typeface="Times New Roman"/>
              </a:rPr>
              <a:t>на вышеизложенное правило, образуйте сложные существительные от следующих </a:t>
            </a:r>
            <a:r>
              <a:rPr lang="ru-RU" sz="3600" b="1" i="1" dirty="0" smtClean="0">
                <a:latin typeface="Bookman Old Style" pitchFamily="18" charset="0"/>
                <a:ea typeface="Times New Roman"/>
                <a:cs typeface="Times New Roman"/>
              </a:rPr>
              <a:t>слов:</a:t>
            </a:r>
            <a:r>
              <a:rPr lang="ru-RU" sz="3600" b="1" i="1" dirty="0">
                <a:latin typeface="Bookman Old Style" pitchFamily="18" charset="0"/>
                <a:ea typeface="Times New Roman"/>
                <a:cs typeface="Times New Roman"/>
              </a:rPr>
              <a:t/>
            </a:r>
            <a:br>
              <a:rPr lang="ru-RU" sz="3600" b="1" i="1" dirty="0">
                <a:latin typeface="Bookman Old Style" pitchFamily="18" charset="0"/>
                <a:ea typeface="Times New Roman"/>
                <a:cs typeface="Times New Roman"/>
              </a:rPr>
            </a:br>
            <a:r>
              <a:rPr lang="ru-RU" sz="4400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sz="4400" b="1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физическая культура</a:t>
            </a:r>
          </a:p>
          <a:p>
            <a:r>
              <a:rPr lang="ru-RU" sz="4400" b="1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четверть, финал </a:t>
            </a:r>
          </a:p>
          <a:p>
            <a:r>
              <a:rPr lang="ru-RU" sz="4400" b="1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первый разряд</a:t>
            </a:r>
          </a:p>
          <a:p>
            <a:r>
              <a:rPr lang="ru-RU" sz="4400" b="1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спортивный </a:t>
            </a:r>
            <a:r>
              <a:rPr lang="ru-RU" sz="4400" b="1" i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зал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834176"/>
              </p:ext>
            </p:extLst>
          </p:nvPr>
        </p:nvGraphicFramePr>
        <p:xfrm>
          <a:off x="8472264" y="5301208"/>
          <a:ext cx="22748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Объект упаковщика для оболочки" showAsIcon="1" r:id="rId3" imgW="2275560" imgH="491040" progId="Package">
                  <p:embed/>
                </p:oleObj>
              </mc:Choice>
              <mc:Fallback>
                <p:oleObj name="Объект упаковщика для оболочки" showAsIcon="1" r:id="rId3" imgW="227556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72264" y="5301208"/>
                        <a:ext cx="22748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7155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3392" y="81930"/>
            <a:ext cx="1065718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u="sng" dirty="0" smtClean="0">
              <a:solidFill>
                <a:prstClr val="black"/>
              </a:solidFill>
              <a:latin typeface="Bookman Old Style" pitchFamily="18" charset="0"/>
              <a:ea typeface="Times New Roman"/>
              <a:cs typeface="Times New Roman"/>
            </a:endParaRPr>
          </a:p>
          <a:p>
            <a:r>
              <a:rPr lang="ru-RU" sz="4400" b="1" u="sng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Проверьте себя</a:t>
            </a:r>
          </a:p>
          <a:p>
            <a:r>
              <a:rPr lang="ru-RU" sz="29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Обменяться тетрадками для взаимопроверки</a:t>
            </a:r>
            <a:r>
              <a:rPr lang="ru-RU" sz="4400" b="1" dirty="0">
                <a:solidFill>
                  <a:prstClr val="black"/>
                </a:solidFill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sz="4400" b="1" dirty="0">
                <a:solidFill>
                  <a:prstClr val="black"/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kk-KZ" sz="4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сложные </a:t>
            </a:r>
            <a:r>
              <a:rPr lang="kk-KZ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существительные:</a:t>
            </a:r>
            <a:r>
              <a:rPr lang="kk-KZ" sz="4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/>
            </a:r>
            <a:br>
              <a:rPr lang="kk-KZ" sz="4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</a:br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физкультура</a:t>
            </a:r>
            <a:endParaRPr lang="ru-RU" sz="31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  <a:p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четвертьфинал</a:t>
            </a:r>
          </a:p>
          <a:p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перворазрядник</a:t>
            </a:r>
          </a:p>
          <a:p>
            <a:r>
              <a:rPr lang="ru-RU" sz="3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спортзал</a:t>
            </a:r>
          </a:p>
          <a:p>
            <a:r>
              <a:rPr lang="ru-RU" sz="31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4486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9416" y="799819"/>
            <a:ext cx="9937104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Перед вами таблица с правилами написание сложных существительных. </a:t>
            </a:r>
            <a:endParaRPr lang="ru-RU" b="1" dirty="0" smtClean="0">
              <a:solidFill>
                <a:srgbClr val="0000CC"/>
              </a:solidFill>
              <a:latin typeface="Bookman Old Style" pitchFamily="18" charset="0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С </a:t>
            </a:r>
            <a:r>
              <a:rPr lang="ru-RU" b="1" dirty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корнем Пол-, Полу- </a:t>
            </a:r>
            <a:endParaRPr lang="ru-RU" sz="1600" b="1" dirty="0">
              <a:solidFill>
                <a:srgbClr val="0000CC"/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Ознакомьтесь 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с нею.</a:t>
            </a:r>
            <a:endParaRPr lang="ru-RU" sz="1600" dirty="0">
              <a:latin typeface="Bookman Old Style" pitchFamily="18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После корня </a:t>
            </a:r>
            <a:r>
              <a:rPr lang="ru-RU" b="1" i="1" dirty="0">
                <a:latin typeface="Bookman Old Style" pitchFamily="18" charset="0"/>
                <a:ea typeface="Times New Roman"/>
                <a:cs typeface="Times New Roman"/>
              </a:rPr>
              <a:t>пол–</a:t>
            </a:r>
            <a:r>
              <a:rPr lang="ru-RU" i="1" dirty="0"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(половина) 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в сложных словах ставится</a:t>
            </a:r>
            <a:r>
              <a:rPr lang="ru-RU" i="1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дефис в следующих случаях:</a:t>
            </a:r>
            <a:endParaRPr lang="ru-RU" sz="1600" dirty="0">
              <a:latin typeface="Bookman Old Style" pitchFamily="18" charset="0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перед всеми прописными буквами: пол – Москвы, пол – Караганды;</a:t>
            </a:r>
            <a:endParaRPr lang="ru-RU" dirty="0">
              <a:latin typeface="Bookman Old Style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перед гласными буквами: пол – 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я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блока, пол – 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а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пельсина, пол – 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о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кна, пол – 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и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гры;</a:t>
            </a:r>
            <a:endParaRPr lang="ru-RU" dirty="0">
              <a:latin typeface="Bookman Old Style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перед согласной </a:t>
            </a:r>
            <a:r>
              <a:rPr lang="ru-RU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</a:rPr>
              <a:t>л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</a:rPr>
              <a:t>: пол – лимона, пол – ложки, пол – листа.</a:t>
            </a:r>
            <a:endParaRPr lang="ru-RU" dirty="0">
              <a:latin typeface="Bookman Old Style" pitchFamily="18" charset="0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В остальных случаях слова с </a:t>
            </a:r>
            <a:r>
              <a:rPr lang="ru-RU" i="1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пол-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  </a:t>
            </a:r>
            <a:r>
              <a:rPr lang="ru-RU" dirty="0">
                <a:latin typeface="Bookman Old Style" pitchFamily="18" charset="0"/>
                <a:ea typeface="Times New Roman"/>
                <a:cs typeface="Times New Roman"/>
              </a:rPr>
              <a:t>пишутся слитно: </a:t>
            </a:r>
            <a:r>
              <a:rPr lang="ru-RU" i="1" dirty="0">
                <a:latin typeface="Bookman Old Style" pitchFamily="18" charset="0"/>
                <a:ea typeface="Times New Roman"/>
                <a:cs typeface="Times New Roman"/>
              </a:rPr>
              <a:t>полдыни,</a:t>
            </a:r>
            <a:r>
              <a:rPr lang="ru-RU" dirty="0"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i="1" dirty="0">
                <a:latin typeface="Bookman Old Style" pitchFamily="18" charset="0"/>
                <a:ea typeface="Times New Roman"/>
                <a:cs typeface="Times New Roman"/>
              </a:rPr>
              <a:t>полдома, полчаса, полкилометра, полмесяца, полмиллиона.</a:t>
            </a:r>
            <a:endParaRPr lang="ru-RU" sz="1600" dirty="0">
              <a:latin typeface="Bookman Old Style" pitchFamily="18" charset="0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 </a:t>
            </a:r>
            <a:endParaRPr lang="ru-RU" sz="1600" dirty="0">
              <a:latin typeface="Bookman Old Style" pitchFamily="18" charset="0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Слова, начинающиеся с </a:t>
            </a:r>
            <a:r>
              <a:rPr lang="ru-RU" b="1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полу-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, всегда пишутся слитно: </a:t>
            </a:r>
            <a:r>
              <a:rPr lang="ru-RU" i="1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полуавтомат, полугодие, полупустыня, полуостров. </a:t>
            </a:r>
            <a:endParaRPr lang="ru-RU" sz="1600" dirty="0">
              <a:latin typeface="Bookman Old Style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85065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9416" y="620688"/>
            <a:ext cx="104411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Упражнение 6, страница 70.</a:t>
            </a:r>
          </a:p>
          <a:p>
            <a:pPr algn="ctr">
              <a:lnSpc>
                <a:spcPct val="150000"/>
              </a:lnSpc>
            </a:pPr>
            <a:r>
              <a:rPr lang="ru-RU" sz="28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i="1" dirty="0" smtClean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Учимся </a:t>
            </a:r>
            <a:r>
              <a:rPr lang="ru-RU" sz="3600" b="1" i="1" dirty="0">
                <a:solidFill>
                  <a:srgbClr val="0000CC"/>
                </a:solidFill>
                <a:latin typeface="Bookman Old Style" pitchFamily="18" charset="0"/>
                <a:ea typeface="Times New Roman"/>
                <a:cs typeface="Times New Roman"/>
              </a:rPr>
              <a:t>применять правило! </a:t>
            </a:r>
          </a:p>
          <a:p>
            <a:r>
              <a:rPr lang="ru-RU" sz="3600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Опираясь </a:t>
            </a:r>
            <a:r>
              <a:rPr lang="ru-RU" sz="3600" b="1" i="1" dirty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на таблицу </a:t>
            </a:r>
            <a:endParaRPr lang="ru-RU" sz="3600" b="1" i="1" dirty="0" smtClean="0">
              <a:solidFill>
                <a:prstClr val="black"/>
              </a:solidFill>
              <a:latin typeface="Bookman Old Style" pitchFamily="18" charset="0"/>
              <a:ea typeface="Times New Roman"/>
              <a:cs typeface="Times New Roman"/>
            </a:endParaRPr>
          </a:p>
          <a:p>
            <a:r>
              <a:rPr lang="ru-RU" sz="3600" b="1" i="1" dirty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н</a:t>
            </a:r>
            <a:r>
              <a:rPr lang="ru-RU" sz="3600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айдите правильное написание </a:t>
            </a:r>
            <a:r>
              <a:rPr lang="ru-RU" sz="3600" b="1" i="1" dirty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сложных существительных</a:t>
            </a:r>
            <a:r>
              <a:rPr lang="ru-RU" sz="3600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. Соотнесите сложные существительные с </a:t>
            </a:r>
            <a:r>
              <a:rPr lang="ru-RU" sz="3600" b="1" i="1" dirty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соответствующими  </a:t>
            </a:r>
            <a:r>
              <a:rPr lang="ru-RU" sz="3600" b="1" i="1" dirty="0" smtClean="0">
                <a:solidFill>
                  <a:prstClr val="black"/>
                </a:solidFill>
                <a:latin typeface="Bookman Old Style" pitchFamily="18" charset="0"/>
                <a:ea typeface="Times New Roman"/>
                <a:cs typeface="Times New Roman"/>
              </a:rPr>
              <a:t>определениями. 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317037"/>
              </p:ext>
            </p:extLst>
          </p:nvPr>
        </p:nvGraphicFramePr>
        <p:xfrm>
          <a:off x="8040216" y="5483822"/>
          <a:ext cx="22748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Объект упаковщика для оболочки" showAsIcon="1" r:id="rId3" imgW="2275560" imgH="491040" progId="Package">
                  <p:embed/>
                </p:oleObj>
              </mc:Choice>
              <mc:Fallback>
                <p:oleObj name="Объект упаковщика для оболочки" showAsIcon="1" r:id="rId3" imgW="227556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40216" y="5483822"/>
                        <a:ext cx="22748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0841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0945"/>
              </p:ext>
            </p:extLst>
          </p:nvPr>
        </p:nvGraphicFramePr>
        <p:xfrm>
          <a:off x="983432" y="3212977"/>
          <a:ext cx="10585176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5358291"/>
                <a:gridCol w="5226885"/>
              </a:tblGrid>
              <a:tr h="5040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сложных словах ставится</a:t>
                      </a:r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дефис перед всеми прописными буквами: </a:t>
                      </a:r>
                      <a:r>
                        <a:rPr lang="ru-RU" sz="1800" b="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полбанки, полбутылки, полбеды, полгода, полгорода, полдела, полдень, полдник, полжизни, полкомнаты, полминуты, полмира, полнеба.  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сложных словах ставится</a:t>
                      </a:r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дефис перед гласными буквами: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полу</a:t>
                      </a:r>
                      <a:r>
                        <a:rPr lang="ru-RU" sz="1800" b="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бокс, полуботинки, полукруг, полуостров, полумесяц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сложных словах ставится</a:t>
                      </a:r>
                      <a:r>
                        <a:rPr lang="ru-RU" sz="1800" b="0" i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дефис перед согласной  </a:t>
                      </a:r>
                      <a:r>
                        <a:rPr lang="ru-RU" sz="1800" b="0" i="1" dirty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л-: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– Азии, пол – Америки, пол – Европы.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Пол- 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со всеми словами  пишется слитно: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– арбуза.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Слова, начинающиеся с полу-, всегда пишутся слитно:</a:t>
                      </a:r>
                      <a:endParaRPr lang="ru-RU" sz="1800" b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– ложки.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95400" y="620688"/>
            <a:ext cx="110892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	Пол 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)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Азии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(пол)Америки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(пол)убокс,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(полу)ботинки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(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пол)арбуза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(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пол)банки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(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пол)бутылки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пол)беды,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(пол)года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(пол)города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(пол)дела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пол)день,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(полу)круг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(полу)остров</a:t>
            </a:r>
            <a:r>
              <a:rPr lang="kk-KZ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kk-KZ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(полу)месяц, (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пол)</a:t>
            </a:r>
            <a:r>
              <a:rPr lang="ru-RU" sz="2800" b="1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дник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(пол)ложки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(пол)Европы, (пол)жизни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(пол)комнаты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(пол)минуты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(пол)мира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(пол)неба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 </a:t>
            </a:r>
          </a:p>
          <a:p>
            <a:r>
              <a:rPr lang="ru-RU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 </a:t>
            </a:r>
          </a:p>
          <a:p>
            <a:r>
              <a:rPr lang="kk-KZ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2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7" y="1484784"/>
            <a:ext cx="3600400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" name="Рисунок 2" descr="Похожее изображени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1484784"/>
            <a:ext cx="3600400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5441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911972"/>
              </p:ext>
            </p:extLst>
          </p:nvPr>
        </p:nvGraphicFramePr>
        <p:xfrm>
          <a:off x="553765" y="1700808"/>
          <a:ext cx="11089232" cy="4032748"/>
        </p:xfrm>
        <a:graphic>
          <a:graphicData uri="http://schemas.openxmlformats.org/drawingml/2006/table">
            <a:tbl>
              <a:tblPr firstRow="1" firstCol="1" bandRow="1"/>
              <a:tblGrid>
                <a:gridCol w="5544616"/>
                <a:gridCol w="5544616"/>
              </a:tblGrid>
              <a:tr h="648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сложных словах ставится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дефис перед всеми прописными буквами: </a:t>
                      </a:r>
                      <a:r>
                        <a:rPr lang="ru-RU" sz="200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– Азии, пол – Америки, </a:t>
                      </a:r>
                      <a:endParaRPr lang="ru-RU" sz="2000" dirty="0" smtClean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</a:t>
                      </a:r>
                      <a:r>
                        <a:rPr lang="ru-RU" sz="200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– Европы</a:t>
                      </a:r>
                      <a:r>
                        <a:rPr lang="ru-RU" sz="2000" dirty="0" smtClean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сложных словах ставится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дефис перед гласными буквами: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– арбуза.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сложных словах ставится</a:t>
                      </a:r>
                      <a:r>
                        <a:rPr lang="ru-RU" sz="2000" i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дефис перед согласной  </a:t>
                      </a:r>
                      <a:r>
                        <a:rPr lang="ru-RU" sz="2000" b="1" i="1" dirty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л-: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 – ложки.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5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0" dirty="0" smtClean="0"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В остальных</a:t>
                      </a:r>
                      <a:r>
                        <a:rPr lang="ru-RU" sz="2000" b="0" i="0" baseline="0" dirty="0" smtClean="0"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случаях слова с</a:t>
                      </a:r>
                      <a:r>
                        <a:rPr lang="ru-RU" sz="2000" b="1" i="1" baseline="0" dirty="0" smtClean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smtClean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пол- </a:t>
                      </a: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пишутся</a:t>
                      </a: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слитно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полбанки, полбутылки, полбеды, полгода, полгорода, полдела, полдень, полдник, полжизни, полкомнаты, полминуты, полмира, полнеба.  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Слова, начинающиеся с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полу-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, всегда пишутся слитно: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полу</a:t>
                      </a:r>
                      <a:r>
                        <a:rPr lang="ru-RU" sz="2000" dirty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бокс, полуботинки, полукруг, полуостров, </a:t>
                      </a:r>
                      <a:r>
                        <a:rPr lang="ru-RU" sz="2000" dirty="0" smtClean="0">
                          <a:effectLst/>
                          <a:latin typeface="Georgia" pitchFamily="18" charset="0"/>
                          <a:ea typeface="Times New Roman"/>
                          <a:cs typeface="Times New Roman"/>
                        </a:rPr>
                        <a:t>полумесяц.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1"/>
            <a:ext cx="5443537" cy="148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2327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921123"/>
              </p:ext>
            </p:extLst>
          </p:nvPr>
        </p:nvGraphicFramePr>
        <p:xfrm>
          <a:off x="1199456" y="1052736"/>
          <a:ext cx="9505056" cy="4171922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9505056"/>
              </a:tblGrid>
              <a:tr h="5959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 – Азии, пол – Америки, пол – Европы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b="1" dirty="0">
                        <a:effectLst/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59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 – арбуза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b="1" dirty="0">
                        <a:effectLst/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59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 – ложки.</a:t>
                      </a:r>
                      <a:endParaRPr lang="ru-RU" sz="2400" b="1" dirty="0">
                        <a:effectLst/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879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полбанки, полбутылки, полбеды, полгода, полгорода, полдела, полдень, полдник, полжизни, полкомнаты, полминуты, полмира, полнеба.  </a:t>
                      </a:r>
                      <a:endParaRPr lang="ru-RU" sz="2400" b="1" dirty="0">
                        <a:effectLst/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59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полубокс, полуботинки, полукруг, полуостров, полумесяц</a:t>
                      </a:r>
                      <a:endParaRPr lang="ru-RU" sz="2400" b="1" dirty="0">
                        <a:effectLst/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82989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5680" y="188640"/>
            <a:ext cx="4589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Критерии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оценивания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31787566"/>
              </p:ext>
            </p:extLst>
          </p:nvPr>
        </p:nvGraphicFramePr>
        <p:xfrm>
          <a:off x="2034381" y="650305"/>
          <a:ext cx="8128000" cy="1770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2604571"/>
            <a:ext cx="22621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280404915"/>
              </p:ext>
            </p:extLst>
          </p:nvPr>
        </p:nvGraphicFramePr>
        <p:xfrm>
          <a:off x="2032000" y="3356993"/>
          <a:ext cx="812800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4794269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3392" y="260649"/>
            <a:ext cx="108732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развитием связной речи. </a:t>
            </a:r>
          </a:p>
          <a:p>
            <a:pPr algn="ctr"/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</a:t>
            </a: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группах: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Рассмотрите эмблемы</a:t>
            </a:r>
          </a:p>
          <a:p>
            <a:pPr marL="342900" indent="-342900">
              <a:buFontTx/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спорта они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обозначают?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eriod"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eriod"/>
            </a:pP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eriod"/>
            </a:pP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4" name="Рисунок 3" descr="C:\Users\PC-ADMIN\Desktop\открытый урок 23\20221009_13493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02" y="2188902"/>
            <a:ext cx="1555614" cy="80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PC-ADMIN\Desktop\открытый урок 23\20221009_1352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519" y="2225634"/>
            <a:ext cx="1512168" cy="771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PC-ADMIN\Desktop\открытый урок 23\20221009_13534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297" y="2225635"/>
            <a:ext cx="1440160" cy="77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PC-ADMIN\Desktop\открытый урок 23\20221009_13560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210" y="2225636"/>
            <a:ext cx="1440160" cy="77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PC-ADMIN\Desktop\открытый урок 23\20221009_13573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592" y="2251539"/>
            <a:ext cx="1440160" cy="745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PC-ADMIN\Desktop\открытый урок 23\20221009_135848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368" y="2251540"/>
            <a:ext cx="1296144" cy="745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C:\Users\PC-ADMIN\Desktop\открытый урок 23\20221013_15563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3502709"/>
            <a:ext cx="2465782" cy="1019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483" name="Picture 3" descr="C:\Users\PC-ADMIN\Desktop\открытый урок 23\20221013_15582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348" y="3546053"/>
            <a:ext cx="2677572" cy="932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484" name="Picture 4" descr="C:\Users\PC-ADMIN\Desktop\открытый урок 23\20221013_16065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221" y="3502709"/>
            <a:ext cx="2477775" cy="88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PC-ADMIN\Desktop\открытый урок 23\20221013_16273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3546053"/>
            <a:ext cx="1872208" cy="845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703384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1384" y="1268760"/>
            <a:ext cx="112332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Теннис, баскетбол, велогонка, дзюдо, бокс, волейбол, лыжный спорт, </a:t>
            </a:r>
          </a:p>
          <a:p>
            <a:pPr lvl="0" algn="ctr"/>
            <a:r>
              <a:rPr lang="ru-RU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фигурное катание на коньках, конькобежный спорт, хоккей   </a:t>
            </a:r>
            <a:endParaRPr lang="ru-RU" sz="44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1"/>
            <a:ext cx="5443537" cy="148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5640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3392" y="692696"/>
            <a:ext cx="108011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2. </a:t>
            </a: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Скажите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 кого называют </a:t>
            </a:r>
            <a:r>
              <a:rPr lang="ru-RU" sz="36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лежебокой, сладкоежкой, </a:t>
            </a:r>
            <a:r>
              <a:rPr lang="ru-RU" sz="36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пустомелей</a:t>
            </a: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Покажите схему разбора по составу. Докажите, что это сложные существительные. Как можно назвать их по-другому? </a:t>
            </a:r>
          </a:p>
        </p:txBody>
      </p:sp>
    </p:spTree>
    <p:extLst>
      <p:ext uri="{BB962C8B-B14F-4D97-AF65-F5344CB8AC3E}">
        <p14:creationId xmlns:p14="http://schemas.microsoft.com/office/powerpoint/2010/main" val="36801494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1"/>
            <a:ext cx="5443537" cy="148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9376" y="1412776"/>
            <a:ext cx="113772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Лежебока 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 это ленивый человек, который не любит работать. Корни слова: -</a:t>
            </a:r>
            <a:r>
              <a:rPr lang="ru-RU" sz="2800" b="1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леж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-, -бок-. Соединительная гласная – е.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ЛЕНТЯЙ</a:t>
            </a:r>
          </a:p>
          <a:p>
            <a:endParaRPr lang="ru-RU" sz="28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Сладкоежка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- это человек, который любит сладкое. Корень – </a:t>
            </a:r>
            <a:r>
              <a:rPr lang="ru-RU" sz="2800" b="1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сладк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-, -еж-; соединительная гласная –о.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ЛАКОМКА</a:t>
            </a:r>
          </a:p>
          <a:p>
            <a:endParaRPr lang="ru-RU" sz="28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Пустомеля</a:t>
            </a: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- Тот, кто любит говорить попусту, болтать вздор, пустяки. Корни слова: -пуст-, -мел. Соединительная гласная -о.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БОЛТУНЬЯ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3760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47728" y="0"/>
            <a:ext cx="4157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75548764"/>
              </p:ext>
            </p:extLst>
          </p:nvPr>
        </p:nvGraphicFramePr>
        <p:xfrm>
          <a:off x="1775520" y="719667"/>
          <a:ext cx="8384480" cy="198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2995477"/>
            <a:ext cx="226218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77472202"/>
              </p:ext>
            </p:extLst>
          </p:nvPr>
        </p:nvGraphicFramePr>
        <p:xfrm>
          <a:off x="2034381" y="3645024"/>
          <a:ext cx="812800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879995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1844824"/>
            <a:ext cx="11017224" cy="4752528"/>
          </a:xfrm>
        </p:spPr>
        <p:txBody>
          <a:bodyPr>
            <a:normAutofit/>
          </a:bodyPr>
          <a:lstStyle/>
          <a:p>
            <a:pPr algn="l"/>
            <a:r>
              <a:rPr lang="ru-RU" sz="6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О </a:t>
            </a:r>
            <a:r>
              <a:rPr lang="ru-RU" sz="60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чём </a:t>
            </a:r>
            <a:r>
              <a:rPr lang="ru-RU" sz="6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мы узнали?</a:t>
            </a:r>
            <a: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/>
            </a:r>
            <a:b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 </a:t>
            </a:r>
            <a:br>
              <a:rPr lang="ru-RU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anose="02020603050405020304" pitchFamily="18" charset="0"/>
              </a:rPr>
              <a:t>Чему научились? </a:t>
            </a:r>
            <a:r>
              <a:rPr lang="ru-RU" sz="6000" dirty="0">
                <a:solidFill>
                  <a:srgbClr val="0000CC"/>
                </a:solidFill>
                <a:latin typeface="Bookman Old Style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solidFill>
                  <a:srgbClr val="0000CC"/>
                </a:solidFill>
                <a:latin typeface="Bookman Old Style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(научились использовать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виды чтения, и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образовывать сложные существительные)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207568" y="908720"/>
            <a:ext cx="6912768" cy="792088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anose="02020603050405020304" pitchFamily="18" charset="0"/>
              </a:rPr>
              <a:t>Итог урока </a:t>
            </a:r>
            <a:r>
              <a:rPr lang="ru-RU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anose="02020603050405020304" pitchFamily="18" charset="0"/>
              </a:rPr>
            </a:br>
            <a:endParaRPr lang="ru-RU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14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64152" y="1196752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590102"/>
              </p:ext>
            </p:extLst>
          </p:nvPr>
        </p:nvGraphicFramePr>
        <p:xfrm>
          <a:off x="1487488" y="3861048"/>
          <a:ext cx="9361040" cy="21254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3258">
                  <a:extLst>
                    <a:ext uri="{9D8B030D-6E8A-4147-A177-3AD203B41FA5}">
                      <a16:colId xmlns="" xmlns:a16="http://schemas.microsoft.com/office/drawing/2014/main" val="3815463980"/>
                    </a:ext>
                  </a:extLst>
                </a:gridCol>
                <a:gridCol w="2956116">
                  <a:extLst>
                    <a:ext uri="{9D8B030D-6E8A-4147-A177-3AD203B41FA5}">
                      <a16:colId xmlns="" xmlns:a16="http://schemas.microsoft.com/office/drawing/2014/main" val="2398398116"/>
                    </a:ext>
                  </a:extLst>
                </a:gridCol>
                <a:gridCol w="3811666">
                  <a:extLst>
                    <a:ext uri="{9D8B030D-6E8A-4147-A177-3AD203B41FA5}">
                      <a16:colId xmlns="" xmlns:a16="http://schemas.microsoft.com/office/drawing/2014/main" val="3210057179"/>
                    </a:ext>
                  </a:extLst>
                </a:gridCol>
              </a:tblGrid>
              <a:tr h="107950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полезного я узнал </a:t>
                      </a:r>
                    </a:p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уроке?</a:t>
                      </a:r>
                      <a:r>
                        <a:rPr lang="kk-KZ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Чему научился? </a:t>
                      </a:r>
                      <a:endParaRPr lang="ru-RU" sz="2400" b="1" dirty="0" smtClean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нужно сделать для улучшения работы?</a:t>
                      </a:r>
                      <a:endParaRPr lang="ru-RU" sz="2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37147199"/>
                  </a:ext>
                </a:extLst>
              </a:tr>
              <a:tr h="9367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70258768"/>
                  </a:ext>
                </a:extLst>
              </a:tr>
            </a:tbl>
          </a:graphicData>
        </a:graphic>
      </p:graphicFrame>
      <p:pic>
        <p:nvPicPr>
          <p:cNvPr id="7" name="Picture 2" descr="Мастер –класс «Рефлексия как этап современного урока в условиях ФГОС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8" t="25032" r="1978" b="18452"/>
          <a:stretch/>
        </p:blipFill>
        <p:spPr bwMode="auto">
          <a:xfrm>
            <a:off x="1478400" y="764704"/>
            <a:ext cx="4473584" cy="262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89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378498"/>
          </a:xfrm>
        </p:spPr>
        <p:txBody>
          <a:bodyPr>
            <a:normAutofit/>
          </a:bodyPr>
          <a:lstStyle/>
          <a:p>
            <a:r>
              <a:rPr lang="kk-KZ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 </a:t>
            </a:r>
            <a:r>
              <a:rPr lang="kk-KZ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k-KZ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рождался всемирный спортивный праздник</a:t>
            </a:r>
            <a:r>
              <a:rPr lang="kk-K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k-K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7310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" y="548680"/>
            <a:ext cx="1016952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760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5480" y="692697"/>
            <a:ext cx="9721080" cy="5433468"/>
          </a:xfrm>
        </p:spPr>
        <p:txBody>
          <a:bodyPr/>
          <a:lstStyle/>
          <a:p>
            <a:pPr marL="0" lvl="0" indent="0"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 на уроке вы:</a:t>
            </a:r>
          </a:p>
          <a:p>
            <a:pPr lvl="0">
              <a:buFontTx/>
              <a:buChar char="-"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узнаете </a:t>
            </a:r>
            <a:r>
              <a:rPr lang="ru-RU" sz="3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 древнегреческих легенд и мифов </a:t>
            </a:r>
            <a:endParaRPr lang="ru-RU" sz="36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возникновении спортивных игр;</a:t>
            </a:r>
          </a:p>
          <a:p>
            <a:pPr marL="0" lvl="0" indent="0">
              <a:buNone/>
            </a:pPr>
            <a:r>
              <a:rPr lang="kk-KZ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buNone/>
            </a:pPr>
            <a:r>
              <a:rPr lang="kk-KZ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Вы научитесь: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Образовывать сложные существительные и употреблять их в речи;</a:t>
            </a:r>
            <a:endParaRPr lang="ru-RU" sz="18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43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1424" y="764704"/>
            <a:ext cx="105851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Citius</a:t>
            </a:r>
            <a:r>
              <a:rPr lang="en-US" sz="7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7200" b="1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altius</a:t>
            </a:r>
            <a:r>
              <a:rPr lang="en-US" sz="7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7200" b="1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fortius</a:t>
            </a:r>
            <a:r>
              <a:rPr lang="en-US" sz="7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r>
              <a:rPr lang="kk-KZ" sz="7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k-KZ" sz="7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Быстрее, выше, сильнее!</a:t>
            </a:r>
          </a:p>
          <a:p>
            <a:r>
              <a:rPr lang="en-US" sz="7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Faster, higher, stronger!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761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9616" y="260648"/>
            <a:ext cx="71393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hlink"/>
              </a:buClr>
              <a:buSzPts val="1920"/>
            </a:pPr>
            <a:r>
              <a:rPr lang="ru-RU" sz="3200" b="1" i="1" dirty="0" smtClean="0">
                <a:solidFill>
                  <a:srgbClr val="7030A0"/>
                </a:solidFill>
                <a:latin typeface="Georgia" panose="02040502050405020303" pitchFamily="18" charset="0"/>
                <a:ea typeface="Arial Black"/>
                <a:cs typeface="Arial Black"/>
                <a:sym typeface="Arial Black"/>
              </a:rPr>
              <a:t>Рассмотрите иллюстрации  </a:t>
            </a:r>
            <a:endParaRPr lang="ru-RU" sz="3200" b="1" i="1" dirty="0">
              <a:solidFill>
                <a:srgbClr val="7030A0"/>
              </a:solidFill>
              <a:latin typeface="Georgia" panose="02040502050405020303" pitchFamily="18" charset="0"/>
              <a:ea typeface="Arial Black"/>
              <a:cs typeface="Arial Black"/>
              <a:sym typeface="Arial Black"/>
            </a:endParaRPr>
          </a:p>
          <a:p>
            <a:pPr lvl="0" algn="ctr">
              <a:buClr>
                <a:schemeClr val="hlink"/>
              </a:buClr>
              <a:buSzPts val="1920"/>
            </a:pPr>
            <a:endParaRPr lang="ru-RU" sz="2800" b="1" i="1" dirty="0">
              <a:latin typeface="Georgia" panose="02040502050405020303" pitchFamily="18" charset="0"/>
            </a:endParaRPr>
          </a:p>
        </p:txBody>
      </p:sp>
      <p:pic>
        <p:nvPicPr>
          <p:cNvPr id="1027" name="Picture 3" descr="C:\Users\PC-ADMIN\Desktop\открытый урок 23\20221011_0851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1" y="737700"/>
            <a:ext cx="3600400" cy="204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C-ADMIN\Desktop\открытый урок 23\20221011_0847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340" y="2276872"/>
            <a:ext cx="3629612" cy="234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C-ADMIN\Desktop\открытый урок 23\20221011_004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70" y="3933056"/>
            <a:ext cx="470535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908720"/>
            <a:ext cx="7920880" cy="1021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4474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242594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Четырнадцатое октября </a:t>
            </a:r>
            <a:r>
              <a:rPr lang="kk-KZ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Классная работа</a:t>
            </a:r>
            <a:br>
              <a:rPr lang="kk-KZ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kk-K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kk-K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kk-KZ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Как </a:t>
            </a:r>
            <a:r>
              <a:rPr lang="kk-K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рождался всемирный спортивный праздник</a:t>
            </a:r>
            <a:br>
              <a:rPr lang="kk-KZ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017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C-ADMIN\Desktop\открытый урок 23\20221011_1022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548680"/>
            <a:ext cx="9793088" cy="5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9226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7011</TotalTime>
  <Words>899</Words>
  <Application>Microsoft Office PowerPoint</Application>
  <PresentationFormat>Произвольный</PresentationFormat>
  <Paragraphs>161</Paragraphs>
  <Slides>40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Объект упаковщика для оболочки</vt:lpstr>
      <vt:lpstr>Презентация PowerPoint</vt:lpstr>
      <vt:lpstr>Деление на группы</vt:lpstr>
      <vt:lpstr>Презентация PowerPoint</vt:lpstr>
      <vt:lpstr>Тема урока:  Как рождался всемирный спортивный праздник </vt:lpstr>
      <vt:lpstr>Презентация PowerPoint</vt:lpstr>
      <vt:lpstr>Презентация PowerPoint</vt:lpstr>
      <vt:lpstr>Презентация PowerPoint</vt:lpstr>
      <vt:lpstr>Четырнадцатое октября Классная работа  Как рождался всемирный спортивный праздник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Задание 2. Назовите ключевые предложения абзацев прочитанного текста.  (по тексту: Легенды и мифы Древней Греции)   </vt:lpstr>
      <vt:lpstr>        Проверьте себя Ключевые слова и словосочетания: могучий Зевс+ проводить игры+ Олимпийские+ спортивные игры+ остановит кровопролитие состязания конных колесниц летоисчисление  </vt:lpstr>
      <vt:lpstr>Обменяться тетрадками для взаимопроверки Обменяться тетрадками с соседом для взаимопроверки</vt:lpstr>
      <vt:lpstr>Критерии оценивания</vt:lpstr>
      <vt:lpstr>Задание 3. А сейчас  поработаем с предложениями из текста.  (по тексту: Легенды и мифы Древней Греции)  Выпишите из текста выделенные существительные. Объясните их значение. Докажите, что это сложные слова, состоящие из двух корней. Найдите слова, от которых они образованы.  </vt:lpstr>
      <vt:lpstr>Презентация PowerPoint</vt:lpstr>
      <vt:lpstr>Взаимопроверка. Обменяться работой. (Передают соседу, проверяют по слайдам на доске)</vt:lpstr>
      <vt:lpstr>Презентация PowerPoint</vt:lpstr>
      <vt:lpstr>Критерии оценивания: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чём мы узнали?   Чему научились?  (научились использовать виды чтения, и образовывать сложные существительные)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Б. Акунин. Роман «Турецкий гамбит»</dc:title>
  <dc:creator>User</dc:creator>
  <cp:lastModifiedBy>PC-ADMIN</cp:lastModifiedBy>
  <cp:revision>274</cp:revision>
  <dcterms:created xsi:type="dcterms:W3CDTF">2020-02-07T07:31:33Z</dcterms:created>
  <dcterms:modified xsi:type="dcterms:W3CDTF">2023-10-02T13:00:36Z</dcterms:modified>
</cp:coreProperties>
</file>