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Lst>
  <p:sldIdLst>
    <p:sldId id="256" r:id="rId2"/>
    <p:sldId id="257" r:id="rId3"/>
    <p:sldId id="258" r:id="rId4"/>
    <p:sldId id="259" r:id="rId5"/>
    <p:sldId id="261" r:id="rId6"/>
    <p:sldId id="263" r:id="rId7"/>
    <p:sldId id="264" r:id="rId8"/>
    <p:sldId id="267" r:id="rId9"/>
    <p:sldId id="269" r:id="rId10"/>
    <p:sldId id="271" r:id="rId11"/>
    <p:sldId id="272" r:id="rId12"/>
    <p:sldId id="277" r:id="rId13"/>
    <p:sldId id="278" r:id="rId14"/>
    <p:sldId id="280" r:id="rId15"/>
    <p:sldId id="283" r:id="rId16"/>
    <p:sldId id="284" r:id="rId17"/>
    <p:sldId id="288" r:id="rId18"/>
    <p:sldId id="289" r:id="rId19"/>
    <p:sldId id="292" r:id="rId20"/>
    <p:sldId id="293" r:id="rId21"/>
    <p:sldId id="294" r:id="rId22"/>
    <p:sldId id="260" r:id="rId23"/>
    <p:sldId id="262" r:id="rId24"/>
    <p:sldId id="265" r:id="rId25"/>
    <p:sldId id="266" r:id="rId26"/>
    <p:sldId id="268" r:id="rId27"/>
    <p:sldId id="270" r:id="rId28"/>
    <p:sldId id="273" r:id="rId29"/>
    <p:sldId id="274" r:id="rId30"/>
    <p:sldId id="275" r:id="rId31"/>
    <p:sldId id="276" r:id="rId32"/>
    <p:sldId id="279" r:id="rId33"/>
    <p:sldId id="281" r:id="rId34"/>
    <p:sldId id="282" r:id="rId35"/>
    <p:sldId id="285" r:id="rId36"/>
    <p:sldId id="286" r:id="rId37"/>
    <p:sldId id="287" r:id="rId38"/>
    <p:sldId id="290" r:id="rId39"/>
    <p:sldId id="291" r:id="rId40"/>
  </p:sldIdLst>
  <p:sldSz cx="12192000" cy="6858000"/>
  <p:notesSz cx="6858000" cy="9144000"/>
  <p:embeddedFontLst>
    <p:embeddedFont>
      <p:font typeface="1 Memorandum" panose="020B0604020202020204" charset="0"/>
      <p:bold r:id="rId41"/>
    </p:embeddedFont>
    <p:embeddedFont>
      <p:font typeface="Agency Gothic CT Open" panose="02000508030000020004" charset="0"/>
      <p:regular r:id="rId42"/>
    </p:embeddedFont>
    <p:embeddedFont>
      <p:font typeface="Bahnschrift Condensed" panose="020B0502040204020203" pitchFamily="34" charset="0"/>
      <p:regular r:id="rId43"/>
      <p:bold r:id="rId44"/>
    </p:embeddedFont>
    <p:embeddedFont>
      <p:font typeface="Calibri" panose="020F0502020204030204" pitchFamily="34" charset="0"/>
      <p:regular r:id="rId45"/>
      <p:bold r:id="rId46"/>
      <p:italic r:id="rId47"/>
      <p:boldItalic r:id="rId48"/>
    </p:embeddedFont>
    <p:embeddedFont>
      <p:font typeface="Calibri Light" panose="020F0302020204030204" pitchFamily="34" charset="0"/>
      <p:regular r:id="rId49"/>
      <p:italic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81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5.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a:t>Образец заголовка</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D2AAA04A-A63D-4995-BD64-566030E0BE16}" type="datetimeFigureOut">
              <a:rPr lang="ru-RU" smtClean="0"/>
              <a:t>08.09.2022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0F22399-4B4C-4928-80CC-003DBBFA2007}"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4293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2AAA04A-A63D-4995-BD64-566030E0BE16}" type="datetimeFigureOut">
              <a:rPr lang="ru-RU" smtClean="0"/>
              <a:t>08.09.2022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4194438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2AAA04A-A63D-4995-BD64-566030E0BE16}" type="datetimeFigureOut">
              <a:rPr lang="ru-RU" smtClean="0"/>
              <a:t>08.09.2022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999633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2AAA04A-A63D-4995-BD64-566030E0BE16}" type="datetimeFigureOut">
              <a:rPr lang="ru-RU" smtClean="0"/>
              <a:t>08.09.2022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1842297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2AAA04A-A63D-4995-BD64-566030E0BE16}" type="datetimeFigureOut">
              <a:rPr lang="ru-RU" smtClean="0"/>
              <a:t>08.09.2022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0F22399-4B4C-4928-80CC-003DBBFA2007}"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2722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D2AAA04A-A63D-4995-BD64-566030E0BE16}" type="datetimeFigureOut">
              <a:rPr lang="ru-RU" smtClean="0"/>
              <a:t>08.09.2022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3483963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D2AAA04A-A63D-4995-BD64-566030E0BE16}" type="datetimeFigureOut">
              <a:rPr lang="ru-RU" smtClean="0"/>
              <a:t>08.09.2022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112919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D2AAA04A-A63D-4995-BD64-566030E0BE16}" type="datetimeFigureOut">
              <a:rPr lang="ru-RU" smtClean="0"/>
              <a:t>08.09.2022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2886609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2AAA04A-A63D-4995-BD64-566030E0BE16}" type="datetimeFigureOut">
              <a:rPr lang="ru-RU" smtClean="0"/>
              <a:t>08.09.2022</a:t>
            </a:fld>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565691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2AAA04A-A63D-4995-BD64-566030E0BE16}" type="datetimeFigureOut">
              <a:rPr lang="ru-RU" smtClean="0"/>
              <a:t>08.09.2022</a:t>
            </a:fld>
            <a:endParaRPr lang="ru-R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0F22399-4B4C-4928-80CC-003DBBFA2007}" type="slidenum">
              <a:rPr lang="ru-RU" smtClean="0"/>
              <a:t>‹#›</a:t>
            </a:fld>
            <a:endParaRPr lang="ru-RU"/>
          </a:p>
        </p:txBody>
      </p:sp>
    </p:spTree>
    <p:extLst>
      <p:ext uri="{BB962C8B-B14F-4D97-AF65-F5344CB8AC3E}">
        <p14:creationId xmlns:p14="http://schemas.microsoft.com/office/powerpoint/2010/main" val="4179877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D2AAA04A-A63D-4995-BD64-566030E0BE16}" type="datetimeFigureOut">
              <a:rPr lang="ru-RU" smtClean="0"/>
              <a:t>08.09.2022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0F22399-4B4C-4928-80CC-003DBBFA2007}" type="slidenum">
              <a:rPr lang="ru-RU" smtClean="0"/>
              <a:t>‹#›</a:t>
            </a:fld>
            <a:endParaRPr lang="ru-RU"/>
          </a:p>
        </p:txBody>
      </p:sp>
    </p:spTree>
    <p:extLst>
      <p:ext uri="{BB962C8B-B14F-4D97-AF65-F5344CB8AC3E}">
        <p14:creationId xmlns:p14="http://schemas.microsoft.com/office/powerpoint/2010/main" val="1152418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2AAA04A-A63D-4995-BD64-566030E0BE16}" type="datetimeFigureOut">
              <a:rPr lang="ru-RU" smtClean="0"/>
              <a:t>08.09.2022</a:t>
            </a:fld>
            <a:endParaRPr lang="ru-R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0F22399-4B4C-4928-80CC-003DBBFA2007}" type="slidenum">
              <a:rPr lang="ru-RU" smtClean="0"/>
              <a:t>‹#›</a:t>
            </a:fld>
            <a:endParaRPr lang="ru-R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16400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Англия в конце 19 века. Колоризированные фото. | Пикабу"/>
          <p:cNvPicPr>
            <a:picLocks noChangeAspect="1" noChangeArrowheads="1"/>
          </p:cNvPicPr>
          <p:nvPr/>
        </p:nvPicPr>
        <p:blipFill rotWithShape="1">
          <a:blip r:embed="rId2">
            <a:extLst>
              <a:ext uri="{28A0092B-C50C-407E-A947-70E740481C1C}">
                <a14:useLocalDpi xmlns:a14="http://schemas.microsoft.com/office/drawing/2010/main" val="0"/>
              </a:ext>
            </a:extLst>
          </a:blip>
          <a:srcRect l="3590" t="12965" r="3258" b="17377"/>
          <a:stretch/>
        </p:blipFill>
        <p:spPr bwMode="auto">
          <a:xfrm>
            <a:off x="0" y="-19456"/>
            <a:ext cx="12192000" cy="682881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213894" y="350195"/>
            <a:ext cx="9764211" cy="461665"/>
          </a:xfrm>
          <a:prstGeom prst="rect">
            <a:avLst/>
          </a:prstGeom>
          <a:noFill/>
        </p:spPr>
        <p:txBody>
          <a:bodyPr wrap="none" rtlCol="0">
            <a:spAutoFit/>
          </a:bodyPr>
          <a:lstStyle/>
          <a:p>
            <a:r>
              <a:rPr lang="ru-RU" sz="2400" spc="300" dirty="0">
                <a:solidFill>
                  <a:schemeClr val="tx1">
                    <a:lumMod val="95000"/>
                    <a:lumOff val="5000"/>
                  </a:schemeClr>
                </a:solidFill>
                <a:latin typeface="1 Memorandum" panose="02020800000000000000" pitchFamily="18" charset="0"/>
              </a:rPr>
              <a:t>СТАНОВЛЕНИЕ ИНДУСТРИАЛЬНОГО ОБЩЕСТВА </a:t>
            </a:r>
          </a:p>
        </p:txBody>
      </p:sp>
    </p:spTree>
    <p:extLst>
      <p:ext uri="{BB962C8B-B14F-4D97-AF65-F5344CB8AC3E}">
        <p14:creationId xmlns:p14="http://schemas.microsoft.com/office/powerpoint/2010/main" val="2907471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b="10582"/>
          <a:stretch/>
        </p:blipFill>
        <p:spPr>
          <a:xfrm>
            <a:off x="0" y="0"/>
            <a:ext cx="12192000" cy="6887183"/>
          </a:xfrm>
          <a:prstGeom prst="rect">
            <a:avLst/>
          </a:prstGeom>
        </p:spPr>
      </p:pic>
      <p:sp>
        <p:nvSpPr>
          <p:cNvPr id="3" name="TextBox 2"/>
          <p:cNvSpPr txBox="1"/>
          <p:nvPr/>
        </p:nvSpPr>
        <p:spPr>
          <a:xfrm>
            <a:off x="4844375" y="700391"/>
            <a:ext cx="5432898" cy="769441"/>
          </a:xfrm>
          <a:prstGeom prst="rect">
            <a:avLst/>
          </a:prstGeom>
          <a:noFill/>
        </p:spPr>
        <p:txBody>
          <a:bodyPr wrap="none" rtlCol="0">
            <a:spAutoFit/>
          </a:bodyPr>
          <a:lstStyle/>
          <a:p>
            <a:r>
              <a:rPr lang="ru-RU" sz="4400" b="1" dirty="0">
                <a:latin typeface="Bahnschrift Condensed" panose="020B0502040204020203" pitchFamily="34" charset="0"/>
              </a:rPr>
              <a:t>НОВЫЕ ИСТОЧНИКИ ЭНЕРГИИ</a:t>
            </a:r>
          </a:p>
        </p:txBody>
      </p:sp>
    </p:spTree>
    <p:extLst>
      <p:ext uri="{BB962C8B-B14F-4D97-AF65-F5344CB8AC3E}">
        <p14:creationId xmlns:p14="http://schemas.microsoft.com/office/powerpoint/2010/main" val="1637539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12374"/>
          <a:stretch/>
        </p:blipFill>
        <p:spPr>
          <a:xfrm>
            <a:off x="0" y="19454"/>
            <a:ext cx="12192000" cy="6838545"/>
          </a:xfrm>
          <a:prstGeom prst="rect">
            <a:avLst/>
          </a:prstGeom>
        </p:spPr>
      </p:pic>
      <p:sp>
        <p:nvSpPr>
          <p:cNvPr id="3" name="Прямоугольник 2"/>
          <p:cNvSpPr/>
          <p:nvPr/>
        </p:nvSpPr>
        <p:spPr>
          <a:xfrm>
            <a:off x="531778" y="4020235"/>
            <a:ext cx="11128443" cy="1446550"/>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ru-RU" sz="4400" dirty="0">
                <a:solidFill>
                  <a:schemeClr val="bg1"/>
                </a:solidFill>
                <a:latin typeface="Bahnschrift Condensed" panose="020B0502040204020203" pitchFamily="34" charset="0"/>
              </a:rPr>
              <a:t>В 1830 г. в Лондоне насчитывалось уже 30 автомобилей, а во всей Англии их число доходило до 100. </a:t>
            </a:r>
          </a:p>
        </p:txBody>
      </p:sp>
    </p:spTree>
    <p:extLst>
      <p:ext uri="{BB962C8B-B14F-4D97-AF65-F5344CB8AC3E}">
        <p14:creationId xmlns:p14="http://schemas.microsoft.com/office/powerpoint/2010/main" val="2713142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78393" cy="6858000"/>
          </a:xfrm>
          <a:prstGeom prst="rect">
            <a:avLst/>
          </a:prstGeom>
        </p:spPr>
      </p:pic>
      <p:sp>
        <p:nvSpPr>
          <p:cNvPr id="3" name="Прямоугольник 2"/>
          <p:cNvSpPr/>
          <p:nvPr/>
        </p:nvSpPr>
        <p:spPr>
          <a:xfrm>
            <a:off x="486065" y="275566"/>
            <a:ext cx="11206262" cy="1015663"/>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ru-RU" sz="2000" dirty="0">
                <a:solidFill>
                  <a:schemeClr val="bg1"/>
                </a:solidFill>
                <a:latin typeface="Bahnschrift Condensed" panose="020B0502040204020203" pitchFamily="34" charset="0"/>
              </a:rPr>
              <a:t>В XIX в. возникла острая необходимость совершенствования дорог. Шоссе во Франции появились только после 1830 г., в Германии — значительно позднее. Несколько лучше дело обстояло в Англии, где была самая быстрая езда— 15 км в час. И здесь большую пользу принесли паровые дорожные катки, ускорившие строительство шоссейных дорог.</a:t>
            </a:r>
          </a:p>
        </p:txBody>
      </p:sp>
    </p:spTree>
    <p:extLst>
      <p:ext uri="{BB962C8B-B14F-4D97-AF65-F5344CB8AC3E}">
        <p14:creationId xmlns:p14="http://schemas.microsoft.com/office/powerpoint/2010/main" val="3797848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b="6662"/>
          <a:stretch/>
        </p:blipFill>
        <p:spPr>
          <a:xfrm>
            <a:off x="0" y="0"/>
            <a:ext cx="12192000" cy="6789906"/>
          </a:xfrm>
          <a:prstGeom prst="rect">
            <a:avLst/>
          </a:prstGeom>
        </p:spPr>
      </p:pic>
      <p:sp>
        <p:nvSpPr>
          <p:cNvPr id="3" name="TextBox 2"/>
          <p:cNvSpPr txBox="1"/>
          <p:nvPr/>
        </p:nvSpPr>
        <p:spPr>
          <a:xfrm>
            <a:off x="1070043" y="661480"/>
            <a:ext cx="3079689" cy="646331"/>
          </a:xfrm>
          <a:prstGeom prst="rect">
            <a:avLst/>
          </a:prstGeom>
          <a:noFill/>
        </p:spPr>
        <p:txBody>
          <a:bodyPr wrap="none" rtlCol="0">
            <a:spAutoFit/>
          </a:bodyPr>
          <a:lstStyle/>
          <a:p>
            <a:r>
              <a:rPr lang="ru-RU" sz="3600" dirty="0">
                <a:latin typeface="Bahnschrift Condensed" panose="020B0502040204020203" pitchFamily="34" charset="0"/>
              </a:rPr>
              <a:t>Бруклинский мост </a:t>
            </a:r>
          </a:p>
        </p:txBody>
      </p:sp>
    </p:spTree>
    <p:extLst>
      <p:ext uri="{BB962C8B-B14F-4D97-AF65-F5344CB8AC3E}">
        <p14:creationId xmlns:p14="http://schemas.microsoft.com/office/powerpoint/2010/main" val="2535971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7447" t="22171" r="7174" b="25132"/>
          <a:stretch/>
        </p:blipFill>
        <p:spPr>
          <a:xfrm>
            <a:off x="0" y="0"/>
            <a:ext cx="12192000" cy="6858000"/>
          </a:xfrm>
          <a:prstGeom prst="rect">
            <a:avLst/>
          </a:prstGeom>
        </p:spPr>
      </p:pic>
    </p:spTree>
    <p:extLst>
      <p:ext uri="{BB962C8B-B14F-4D97-AF65-F5344CB8AC3E}">
        <p14:creationId xmlns:p14="http://schemas.microsoft.com/office/powerpoint/2010/main" val="1139313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Дирижабль жесткой конструкции совершил первый полет - Знаменательное событие"/>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 name="Рисунок 2"/>
          <p:cNvPicPr>
            <a:picLocks noChangeAspect="1"/>
          </p:cNvPicPr>
          <p:nvPr/>
        </p:nvPicPr>
        <p:blipFill rotWithShape="1">
          <a:blip r:embed="rId2"/>
          <a:srcRect b="15984"/>
          <a:stretch/>
        </p:blipFill>
        <p:spPr>
          <a:xfrm>
            <a:off x="0" y="0"/>
            <a:ext cx="12192000" cy="6828817"/>
          </a:xfrm>
          <a:prstGeom prst="rect">
            <a:avLst/>
          </a:prstGeom>
        </p:spPr>
      </p:pic>
      <p:sp>
        <p:nvSpPr>
          <p:cNvPr id="4" name="TextBox 3"/>
          <p:cNvSpPr txBox="1"/>
          <p:nvPr/>
        </p:nvSpPr>
        <p:spPr>
          <a:xfrm>
            <a:off x="1967713" y="310170"/>
            <a:ext cx="8884163" cy="923330"/>
          </a:xfrm>
          <a:prstGeom prst="rect">
            <a:avLst/>
          </a:prstGeom>
          <a:noFill/>
        </p:spPr>
        <p:txBody>
          <a:bodyPr wrap="none" rtlCol="0">
            <a:spAutoFit/>
          </a:bodyPr>
          <a:lstStyle/>
          <a:p>
            <a:r>
              <a:rPr lang="ru-RU" sz="5400" dirty="0">
                <a:latin typeface="Bahnschrift Condensed" panose="020B0502040204020203" pitchFamily="34" charset="0"/>
              </a:rPr>
              <a:t>Дирижабль – управляемый аэростат </a:t>
            </a:r>
          </a:p>
        </p:txBody>
      </p:sp>
      <p:sp>
        <p:nvSpPr>
          <p:cNvPr id="5" name="Прямоугольник 4"/>
          <p:cNvSpPr/>
          <p:nvPr/>
        </p:nvSpPr>
        <p:spPr>
          <a:xfrm>
            <a:off x="3506092" y="1233500"/>
            <a:ext cx="5460149" cy="461665"/>
          </a:xfrm>
          <a:prstGeom prst="rect">
            <a:avLst/>
          </a:prstGeom>
        </p:spPr>
        <p:txBody>
          <a:bodyPr wrap="none">
            <a:spAutoFit/>
          </a:bodyPr>
          <a:lstStyle/>
          <a:p>
            <a:r>
              <a:rPr lang="ru-RU" sz="2400" dirty="0">
                <a:latin typeface="Bahnschrift Condensed" panose="020B0502040204020203" pitchFamily="34" charset="0"/>
              </a:rPr>
              <a:t>Начало XX столетия стало веком развития авиации</a:t>
            </a:r>
          </a:p>
        </p:txBody>
      </p:sp>
    </p:spTree>
    <p:extLst>
      <p:ext uri="{BB962C8B-B14F-4D97-AF65-F5344CB8AC3E}">
        <p14:creationId xmlns:p14="http://schemas.microsoft.com/office/powerpoint/2010/main" val="470039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7518" t="-284" r="3830" b="284"/>
          <a:stretch/>
        </p:blipFill>
        <p:spPr>
          <a:xfrm>
            <a:off x="0" y="0"/>
            <a:ext cx="12159574" cy="6858000"/>
          </a:xfrm>
          <a:prstGeom prst="rect">
            <a:avLst/>
          </a:prstGeom>
        </p:spPr>
      </p:pic>
    </p:spTree>
    <p:extLst>
      <p:ext uri="{BB962C8B-B14F-4D97-AF65-F5344CB8AC3E}">
        <p14:creationId xmlns:p14="http://schemas.microsoft.com/office/powerpoint/2010/main" val="1704034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t="6596" b="17447"/>
          <a:stretch/>
        </p:blipFill>
        <p:spPr>
          <a:xfrm>
            <a:off x="0" y="0"/>
            <a:ext cx="12192000" cy="6945549"/>
          </a:xfrm>
          <a:prstGeom prst="rect">
            <a:avLst/>
          </a:prstGeom>
        </p:spPr>
      </p:pic>
      <p:sp>
        <p:nvSpPr>
          <p:cNvPr id="3" name="Прямоугольник 2"/>
          <p:cNvSpPr/>
          <p:nvPr/>
        </p:nvSpPr>
        <p:spPr>
          <a:xfrm>
            <a:off x="966280" y="1121392"/>
            <a:ext cx="6096000" cy="1938992"/>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a:spAutoFit/>
          </a:bodyPr>
          <a:lstStyle/>
          <a:p>
            <a:r>
              <a:rPr lang="ru-RU" sz="4000" dirty="0">
                <a:solidFill>
                  <a:schemeClr val="bg1"/>
                </a:solidFill>
                <a:latin typeface="Bahnschrift Condensed" panose="020B0502040204020203" pitchFamily="34" charset="0"/>
              </a:rPr>
              <a:t>В </a:t>
            </a:r>
            <a:r>
              <a:rPr lang="ru-RU" sz="4000" dirty="0">
                <a:solidFill>
                  <a:srgbClr val="FF0000"/>
                </a:solidFill>
                <a:latin typeface="Bahnschrift Condensed" panose="020B0502040204020203" pitchFamily="34" charset="0"/>
              </a:rPr>
              <a:t>1844 </a:t>
            </a:r>
            <a:r>
              <a:rPr lang="ru-RU" sz="4000" dirty="0">
                <a:solidFill>
                  <a:schemeClr val="bg1"/>
                </a:solidFill>
                <a:latin typeface="Bahnschrift Condensed" panose="020B0502040204020203" pitchFamily="34" charset="0"/>
              </a:rPr>
              <a:t>г. между Вашингтоном и Балтимором была установлена телеграфная связь. </a:t>
            </a:r>
          </a:p>
        </p:txBody>
      </p:sp>
    </p:spTree>
    <p:extLst>
      <p:ext uri="{BB962C8B-B14F-4D97-AF65-F5344CB8AC3E}">
        <p14:creationId xmlns:p14="http://schemas.microsoft.com/office/powerpoint/2010/main" val="35857826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Гульельмо Маркони - изобретатель радио и фашист – Военное оружие и армии  Мира"/>
          <p:cNvPicPr>
            <a:picLocks noChangeAspect="1" noChangeArrowheads="1"/>
          </p:cNvPicPr>
          <p:nvPr/>
        </p:nvPicPr>
        <p:blipFill rotWithShape="1">
          <a:blip r:embed="rId2">
            <a:extLst>
              <a:ext uri="{28A0092B-C50C-407E-A947-70E740481C1C}">
                <a14:useLocalDpi xmlns:a14="http://schemas.microsoft.com/office/drawing/2010/main" val="0"/>
              </a:ext>
            </a:extLst>
          </a:blip>
          <a:srcRect r="429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91829" y="403856"/>
            <a:ext cx="4863830" cy="2123658"/>
          </a:xfrm>
          <a:prstGeom prst="rect">
            <a:avLst/>
          </a:prstGeom>
        </p:spPr>
        <p:txBody>
          <a:bodyPr wrap="square">
            <a:spAutoFit/>
          </a:bodyPr>
          <a:lstStyle/>
          <a:p>
            <a:r>
              <a:rPr lang="ru-RU" sz="4400" dirty="0">
                <a:solidFill>
                  <a:schemeClr val="bg1"/>
                </a:solidFill>
                <a:latin typeface="Bahnschrift Condensed" panose="020B0502040204020203" pitchFamily="34" charset="0"/>
              </a:rPr>
              <a:t>«Компания беспроволочного телеграфа и сигналов». </a:t>
            </a:r>
          </a:p>
        </p:txBody>
      </p:sp>
    </p:spTree>
    <p:extLst>
      <p:ext uri="{BB962C8B-B14F-4D97-AF65-F5344CB8AC3E}">
        <p14:creationId xmlns:p14="http://schemas.microsoft.com/office/powerpoint/2010/main" val="1873634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7953" cy="6858000"/>
          </a:xfrm>
          <a:prstGeom prst="rect">
            <a:avLst/>
          </a:prstGeom>
        </p:spPr>
      </p:pic>
      <p:sp>
        <p:nvSpPr>
          <p:cNvPr id="4" name="Прямоугольник 3"/>
          <p:cNvSpPr/>
          <p:nvPr/>
        </p:nvSpPr>
        <p:spPr>
          <a:xfrm>
            <a:off x="6277582" y="382012"/>
            <a:ext cx="6096000" cy="3046988"/>
          </a:xfrm>
          <a:prstGeom prst="rect">
            <a:avLst/>
          </a:prstGeom>
        </p:spPr>
        <p:txBody>
          <a:bodyPr>
            <a:spAutoFit/>
          </a:bodyPr>
          <a:lstStyle/>
          <a:p>
            <a:r>
              <a:rPr lang="ru-RU" sz="3200" dirty="0">
                <a:solidFill>
                  <a:schemeClr val="bg1"/>
                </a:solidFill>
                <a:latin typeface="Bahnschrift Condensed" panose="020B0502040204020203" pitchFamily="34" charset="0"/>
              </a:rPr>
              <a:t>XIX век — век великих технических изобретений и научных открытий, направленных на практические цели, без которых не смогла бы произойти промышленная революция, не была бы возможна модернизация. </a:t>
            </a:r>
          </a:p>
        </p:txBody>
      </p:sp>
    </p:spTree>
    <p:extLst>
      <p:ext uri="{BB962C8B-B14F-4D97-AF65-F5344CB8AC3E}">
        <p14:creationId xmlns:p14="http://schemas.microsoft.com/office/powerpoint/2010/main" val="572068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Промышленная революция — Википедия"/>
          <p:cNvPicPr>
            <a:picLocks noChangeAspect="1" noChangeArrowheads="1"/>
          </p:cNvPicPr>
          <p:nvPr/>
        </p:nvPicPr>
        <p:blipFill rotWithShape="1">
          <a:blip r:embed="rId2">
            <a:extLst>
              <a:ext uri="{28A0092B-C50C-407E-A947-70E740481C1C}">
                <a14:useLocalDpi xmlns:a14="http://schemas.microsoft.com/office/drawing/2010/main" val="0"/>
              </a:ext>
            </a:extLst>
          </a:blip>
          <a:srcRect l="-319" t="11513" r="10274" b="38374"/>
          <a:stretch/>
        </p:blipFill>
        <p:spPr bwMode="auto">
          <a:xfrm>
            <a:off x="-162128" y="0"/>
            <a:ext cx="12354128"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12905" y="415019"/>
            <a:ext cx="11404061" cy="1754326"/>
          </a:xfrm>
          <a:prstGeom prst="rect">
            <a:avLst/>
          </a:prstGeom>
          <a:solidFill>
            <a:schemeClr val="accent3">
              <a:lumMod val="50000"/>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ru-RU" sz="3600" b="1" dirty="0">
                <a:solidFill>
                  <a:schemeClr val="bg1"/>
                </a:solidFill>
                <a:latin typeface="Bahnschrift Condensed" panose="020B0502040204020203" pitchFamily="34" charset="0"/>
              </a:rPr>
              <a:t>ПРОМЫШЛЕННАЯ РЕВОЛЮЦИЯ— массовый переход от ручного труда к машинному, от мануфактуры к фабрике, произошедший в ведущих государствах мира в XVIII—XIX веках</a:t>
            </a:r>
            <a:r>
              <a:rPr lang="ru-RU" sz="2800" b="1" dirty="0">
                <a:solidFill>
                  <a:schemeClr val="bg1"/>
                </a:solidFill>
                <a:latin typeface="Bahnschrift Condensed" panose="020B0502040204020203" pitchFamily="34" charset="0"/>
              </a:rPr>
              <a:t>.</a:t>
            </a:r>
          </a:p>
        </p:txBody>
      </p:sp>
    </p:spTree>
    <p:extLst>
      <p:ext uri="{BB962C8B-B14F-4D97-AF65-F5344CB8AC3E}">
        <p14:creationId xmlns:p14="http://schemas.microsoft.com/office/powerpoint/2010/main" val="1590501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srcRect t="14286"/>
          <a:stretch/>
        </p:blipFill>
        <p:spPr>
          <a:xfrm>
            <a:off x="0" y="0"/>
            <a:ext cx="12192000" cy="6858000"/>
          </a:xfrm>
          <a:prstGeom prst="rect">
            <a:avLst/>
          </a:prstGeom>
        </p:spPr>
      </p:pic>
      <p:sp>
        <p:nvSpPr>
          <p:cNvPr id="4" name="TextBox 3"/>
          <p:cNvSpPr txBox="1"/>
          <p:nvPr/>
        </p:nvSpPr>
        <p:spPr>
          <a:xfrm>
            <a:off x="700392" y="505837"/>
            <a:ext cx="11186809" cy="1077218"/>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ru-RU" sz="3200" dirty="0">
                <a:solidFill>
                  <a:schemeClr val="bg1"/>
                </a:solidFill>
                <a:latin typeface="Bahnschrift Condensed" panose="020B0502040204020203" pitchFamily="34" charset="0"/>
              </a:rPr>
              <a:t>КОНКУРЕНЦИЯ - борьба между предпринимателями за наиболее выгодные условия производства и сбыта товаров, обеспечивающие наивысшую прибыль. </a:t>
            </a:r>
          </a:p>
        </p:txBody>
      </p:sp>
      <p:sp>
        <p:nvSpPr>
          <p:cNvPr id="5" name="Прямоугольник 4"/>
          <p:cNvSpPr/>
          <p:nvPr/>
        </p:nvSpPr>
        <p:spPr>
          <a:xfrm>
            <a:off x="700391" y="1859340"/>
            <a:ext cx="11186809" cy="1569660"/>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ru-RU" sz="3200" dirty="0">
                <a:solidFill>
                  <a:schemeClr val="bg1"/>
                </a:solidFill>
                <a:latin typeface="Bahnschrift Condensed" panose="020B0502040204020203" pitchFamily="34" charset="0"/>
              </a:rPr>
              <a:t>Экономический кризис — процесс спада экономического роста и насильственного восстановления нарушенных в ходе развития экономики пропорций. </a:t>
            </a:r>
          </a:p>
        </p:txBody>
      </p:sp>
      <p:sp>
        <p:nvSpPr>
          <p:cNvPr id="6" name="Прямоугольник 5"/>
          <p:cNvSpPr/>
          <p:nvPr/>
        </p:nvSpPr>
        <p:spPr>
          <a:xfrm>
            <a:off x="700391" y="3705285"/>
            <a:ext cx="11186809" cy="2062103"/>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ru-RU" sz="3200" dirty="0">
                <a:solidFill>
                  <a:schemeClr val="bg1"/>
                </a:solidFill>
                <a:latin typeface="Bahnschrift Condensed" panose="020B0502040204020203" pitchFamily="34" charset="0"/>
              </a:rPr>
              <a:t>Первый экономический кризис перепроизводства разразился в 1825 г. в Англии, а в 1858 г. произошёл мировой экономический кризис, охвативший все отрасли хозяйства. Кризисы стали постоянным явлением, одним из циклов экономического развития.</a:t>
            </a:r>
          </a:p>
        </p:txBody>
      </p:sp>
    </p:spTree>
    <p:extLst>
      <p:ext uri="{BB962C8B-B14F-4D97-AF65-F5344CB8AC3E}">
        <p14:creationId xmlns:p14="http://schemas.microsoft.com/office/powerpoint/2010/main" val="4232621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b="15984"/>
          <a:stretch/>
        </p:blipFill>
        <p:spPr>
          <a:xfrm>
            <a:off x="0" y="0"/>
            <a:ext cx="12192000" cy="6828817"/>
          </a:xfrm>
          <a:prstGeom prst="rect">
            <a:avLst/>
          </a:prstGeom>
        </p:spPr>
      </p:pic>
      <p:sp>
        <p:nvSpPr>
          <p:cNvPr id="3" name="Прямоугольник 2"/>
          <p:cNvSpPr/>
          <p:nvPr/>
        </p:nvSpPr>
        <p:spPr>
          <a:xfrm>
            <a:off x="408563" y="526172"/>
            <a:ext cx="11420272" cy="4401205"/>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ru-RU" sz="4000" dirty="0">
                <a:latin typeface="Bahnschrift Condensed" panose="020B0502040204020203" pitchFamily="34" charset="0"/>
              </a:rPr>
              <a:t>Картели - определяют цены и делят рынок сбыта; </a:t>
            </a:r>
          </a:p>
          <a:p>
            <a:r>
              <a:rPr lang="ru-RU" sz="4000" dirty="0">
                <a:latin typeface="Bahnschrift Condensed" panose="020B0502040204020203" pitchFamily="34" charset="0"/>
              </a:rPr>
              <a:t>Синдикаты — объединения, занимавшиеся совместным сбытом продукции; </a:t>
            </a:r>
          </a:p>
          <a:p>
            <a:r>
              <a:rPr lang="ru-RU" sz="4000" dirty="0">
                <a:latin typeface="Bahnschrift Condensed" panose="020B0502040204020203" pitchFamily="34" charset="0"/>
              </a:rPr>
              <a:t>Тресты – здесь происходило полное объединение собственности для совместного производства и сбыта продукции; </a:t>
            </a:r>
          </a:p>
          <a:p>
            <a:r>
              <a:rPr lang="ru-RU" sz="4000" dirty="0">
                <a:latin typeface="Bahnschrift Condensed" panose="020B0502040204020203" pitchFamily="34" charset="0"/>
              </a:rPr>
              <a:t>Концерны — объединения трестов или предприятий, зависящих от определённой монополистической группы.</a:t>
            </a:r>
          </a:p>
        </p:txBody>
      </p:sp>
    </p:spTree>
    <p:extLst>
      <p:ext uri="{BB962C8B-B14F-4D97-AF65-F5344CB8AC3E}">
        <p14:creationId xmlns:p14="http://schemas.microsoft.com/office/powerpoint/2010/main" val="3320334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enry Maudslay by Grevedon.jpg"/>
          <p:cNvPicPr>
            <a:picLocks noChangeAspect="1" noChangeArrowheads="1"/>
          </p:cNvPicPr>
          <p:nvPr/>
        </p:nvPicPr>
        <p:blipFill rotWithShape="1">
          <a:blip r:embed="rId2">
            <a:extLst>
              <a:ext uri="{28A0092B-C50C-407E-A947-70E740481C1C}">
                <a14:useLocalDpi xmlns:a14="http://schemas.microsoft.com/office/drawing/2010/main" val="0"/>
              </a:ext>
            </a:extLst>
          </a:blip>
          <a:srcRect l="17234" t="1374" r="4611" b="16122"/>
          <a:stretch/>
        </p:blipFill>
        <p:spPr bwMode="auto">
          <a:xfrm>
            <a:off x="1494975" y="361819"/>
            <a:ext cx="3624147" cy="4687072"/>
          </a:xfrm>
          <a:prstGeom prst="ellipse">
            <a:avLst/>
          </a:prstGeom>
          <a:ln>
            <a:noFill/>
          </a:ln>
          <a:effectLst>
            <a:softEdge rad="0"/>
          </a:effectLst>
          <a:extLst>
            <a:ext uri="{909E8E84-426E-40DD-AFC4-6F175D3DCCD1}">
              <a14:hiddenFill xmlns:a14="http://schemas.microsoft.com/office/drawing/2010/main">
                <a:solidFill>
                  <a:srgbClr val="FFFFFF"/>
                </a:solidFill>
              </a14:hiddenFill>
            </a:ext>
          </a:extLst>
        </p:spPr>
      </p:pic>
      <p:pic>
        <p:nvPicPr>
          <p:cNvPr id="4100" name="Picture 4" descr="https://upload.wikimedia.org/wikipedia/commons/3/35/Maudslay_screw-cutting_lathes_of_circa_1797_and_18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5897" y="155879"/>
            <a:ext cx="4261661" cy="610322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875506" y="2059024"/>
            <a:ext cx="5505855" cy="830997"/>
          </a:xfrm>
          <a:prstGeom prst="rect">
            <a:avLst/>
          </a:prstGeom>
          <a:solidFill>
            <a:schemeClr val="bg1"/>
          </a:solidFill>
        </p:spPr>
        <p:txBody>
          <a:bodyPr wrap="square">
            <a:spAutoFit/>
          </a:bodyPr>
          <a:lstStyle/>
          <a:p>
            <a:pPr algn="ctr"/>
            <a:r>
              <a:rPr lang="ru-RU" sz="2400" dirty="0">
                <a:latin typeface="Bahnschrift Condensed" panose="020B0502040204020203" pitchFamily="34" charset="0"/>
              </a:rPr>
              <a:t>Один из известных токарно-винторезных станков </a:t>
            </a:r>
            <a:r>
              <a:rPr lang="ru-RU" sz="2400" dirty="0" err="1">
                <a:latin typeface="Bahnschrift Condensed" panose="020B0502040204020203" pitchFamily="34" charset="0"/>
              </a:rPr>
              <a:t>Модли</a:t>
            </a:r>
            <a:r>
              <a:rPr lang="ru-RU" sz="2400" dirty="0">
                <a:latin typeface="Bahnschrift Condensed" panose="020B0502040204020203" pitchFamily="34" charset="0"/>
              </a:rPr>
              <a:t>, создан примерно между 1797 и 1800 годом.</a:t>
            </a:r>
          </a:p>
        </p:txBody>
      </p:sp>
      <p:sp>
        <p:nvSpPr>
          <p:cNvPr id="3" name="Прямоугольник 2"/>
          <p:cNvSpPr/>
          <p:nvPr/>
        </p:nvSpPr>
        <p:spPr>
          <a:xfrm>
            <a:off x="2337070" y="5306598"/>
            <a:ext cx="1939955" cy="584775"/>
          </a:xfrm>
          <a:prstGeom prst="rect">
            <a:avLst/>
          </a:prstGeom>
        </p:spPr>
        <p:txBody>
          <a:bodyPr wrap="none">
            <a:spAutoFit/>
          </a:bodyPr>
          <a:lstStyle/>
          <a:p>
            <a:r>
              <a:rPr lang="ru-RU" sz="3200" dirty="0">
                <a:latin typeface="Bahnschrift Condensed" panose="020B0502040204020203" pitchFamily="34" charset="0"/>
              </a:rPr>
              <a:t>Генри </a:t>
            </a:r>
            <a:r>
              <a:rPr lang="ru-RU" sz="3200" dirty="0" err="1">
                <a:latin typeface="Bahnschrift Condensed" panose="020B0502040204020203" pitchFamily="34" charset="0"/>
              </a:rPr>
              <a:t>Модли</a:t>
            </a:r>
            <a:endParaRPr lang="ru-RU" sz="3200" dirty="0">
              <a:latin typeface="Bahnschrift Condensed" panose="020B0502040204020203" pitchFamily="34" charset="0"/>
            </a:endParaRPr>
          </a:p>
        </p:txBody>
      </p:sp>
      <p:sp>
        <p:nvSpPr>
          <p:cNvPr id="4" name="TextBox 3"/>
          <p:cNvSpPr txBox="1"/>
          <p:nvPr/>
        </p:nvSpPr>
        <p:spPr>
          <a:xfrm>
            <a:off x="7023370" y="5706707"/>
            <a:ext cx="3385226" cy="552394"/>
          </a:xfrm>
          <a:prstGeom prst="rect">
            <a:avLst/>
          </a:prstGeom>
          <a:solidFill>
            <a:schemeClr val="bg1"/>
          </a:solidFill>
        </p:spPr>
        <p:txBody>
          <a:bodyPr wrap="square" rtlCol="0">
            <a:spAutoFit/>
          </a:bodyPr>
          <a:lstStyle/>
          <a:p>
            <a:endParaRPr lang="ru-RU" dirty="0"/>
          </a:p>
        </p:txBody>
      </p:sp>
    </p:spTree>
    <p:extLst>
      <p:ext uri="{BB962C8B-B14F-4D97-AF65-F5344CB8AC3E}">
        <p14:creationId xmlns:p14="http://schemas.microsoft.com/office/powerpoint/2010/main" val="4075980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377" t="-7177" r="26038" b="19681"/>
          <a:stretch/>
        </p:blipFill>
        <p:spPr>
          <a:xfrm flipH="1">
            <a:off x="1634246" y="583660"/>
            <a:ext cx="3503324" cy="4552544"/>
          </a:xfrm>
          <a:prstGeom prst="ellipse">
            <a:avLst/>
          </a:prstGeom>
          <a:ln>
            <a:noFill/>
          </a:ln>
          <a:effectLst>
            <a:softEdge rad="0"/>
          </a:effectLst>
        </p:spPr>
      </p:pic>
      <p:sp>
        <p:nvSpPr>
          <p:cNvPr id="4" name="Прямоугольник 3"/>
          <p:cNvSpPr/>
          <p:nvPr/>
        </p:nvSpPr>
        <p:spPr>
          <a:xfrm>
            <a:off x="1417678" y="5379795"/>
            <a:ext cx="3936459" cy="584775"/>
          </a:xfrm>
          <a:prstGeom prst="rect">
            <a:avLst/>
          </a:prstGeom>
        </p:spPr>
        <p:txBody>
          <a:bodyPr wrap="square">
            <a:spAutoFit/>
          </a:bodyPr>
          <a:lstStyle/>
          <a:p>
            <a:pPr algn="ctr"/>
            <a:r>
              <a:rPr lang="ru-RU" sz="3200" dirty="0">
                <a:latin typeface="Bahnschrift Condensed" panose="020B0502040204020203" pitchFamily="34" charset="0"/>
              </a:rPr>
              <a:t>Жозеф Мари </a:t>
            </a:r>
            <a:r>
              <a:rPr lang="ru-RU" sz="3200" dirty="0" err="1">
                <a:latin typeface="Bahnschrift Condensed" panose="020B0502040204020203" pitchFamily="34" charset="0"/>
              </a:rPr>
              <a:t>Жаккар</a:t>
            </a:r>
            <a:endParaRPr lang="ru-RU" sz="3200" dirty="0">
              <a:latin typeface="Bahnschrift Condensed" panose="020B0502040204020203" pitchFamily="34" charset="0"/>
            </a:endParaRPr>
          </a:p>
        </p:txBody>
      </p:sp>
      <p:pic>
        <p:nvPicPr>
          <p:cNvPr id="5" name="Рисунок 4"/>
          <p:cNvPicPr>
            <a:picLocks noChangeAspect="1"/>
          </p:cNvPicPr>
          <p:nvPr/>
        </p:nvPicPr>
        <p:blipFill>
          <a:blip r:embed="rId3"/>
          <a:stretch>
            <a:fillRect/>
          </a:stretch>
        </p:blipFill>
        <p:spPr>
          <a:xfrm>
            <a:off x="6035073" y="304764"/>
            <a:ext cx="5396361" cy="5659806"/>
          </a:xfrm>
          <a:prstGeom prst="rect">
            <a:avLst/>
          </a:prstGeom>
        </p:spPr>
      </p:pic>
    </p:spTree>
    <p:extLst>
      <p:ext uri="{BB962C8B-B14F-4D97-AF65-F5344CB8AC3E}">
        <p14:creationId xmlns:p14="http://schemas.microsoft.com/office/powerpoint/2010/main" val="2089280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2355" t="2043" r="987" b="21830"/>
          <a:stretch/>
        </p:blipFill>
        <p:spPr>
          <a:xfrm flipH="1">
            <a:off x="1705377" y="980062"/>
            <a:ext cx="3411372" cy="4350696"/>
          </a:xfrm>
          <a:prstGeom prst="ellipse">
            <a:avLst/>
          </a:prstGeom>
          <a:ln>
            <a:noFill/>
          </a:ln>
          <a:effectLst>
            <a:softEdge rad="0"/>
          </a:effectLst>
        </p:spPr>
      </p:pic>
      <p:pic>
        <p:nvPicPr>
          <p:cNvPr id="3" name="Рисунок 2"/>
          <p:cNvPicPr>
            <a:picLocks noChangeAspect="1"/>
          </p:cNvPicPr>
          <p:nvPr/>
        </p:nvPicPr>
        <p:blipFill>
          <a:blip r:embed="rId3"/>
          <a:stretch>
            <a:fillRect/>
          </a:stretch>
        </p:blipFill>
        <p:spPr>
          <a:xfrm>
            <a:off x="5583966" y="1129371"/>
            <a:ext cx="5973536" cy="4201387"/>
          </a:xfrm>
          <a:prstGeom prst="rect">
            <a:avLst/>
          </a:prstGeom>
        </p:spPr>
      </p:pic>
      <p:sp>
        <p:nvSpPr>
          <p:cNvPr id="4" name="Прямоугольник 3"/>
          <p:cNvSpPr/>
          <p:nvPr/>
        </p:nvSpPr>
        <p:spPr>
          <a:xfrm>
            <a:off x="2231894" y="5330758"/>
            <a:ext cx="2358338" cy="584775"/>
          </a:xfrm>
          <a:prstGeom prst="rect">
            <a:avLst/>
          </a:prstGeom>
        </p:spPr>
        <p:txBody>
          <a:bodyPr wrap="none">
            <a:spAutoFit/>
          </a:bodyPr>
          <a:lstStyle/>
          <a:p>
            <a:r>
              <a:rPr lang="ru-RU" sz="3200" dirty="0">
                <a:latin typeface="Bahnschrift Condensed" panose="020B0502040204020203" pitchFamily="34" charset="0"/>
              </a:rPr>
              <a:t>Генри </a:t>
            </a:r>
            <a:r>
              <a:rPr lang="ru-RU" sz="3200" dirty="0" err="1">
                <a:latin typeface="Bahnschrift Condensed" panose="020B0502040204020203" pitchFamily="34" charset="0"/>
              </a:rPr>
              <a:t>Бессемер</a:t>
            </a:r>
            <a:endParaRPr lang="ru-RU" sz="3200" dirty="0">
              <a:latin typeface="Bahnschrift Condensed" panose="020B0502040204020203" pitchFamily="34" charset="0"/>
            </a:endParaRPr>
          </a:p>
        </p:txBody>
      </p:sp>
    </p:spTree>
    <p:extLst>
      <p:ext uri="{BB962C8B-B14F-4D97-AF65-F5344CB8AC3E}">
        <p14:creationId xmlns:p14="http://schemas.microsoft.com/office/powerpoint/2010/main" val="2941380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srcRect b="11322"/>
          <a:stretch/>
        </p:blipFill>
        <p:spPr>
          <a:xfrm>
            <a:off x="267999" y="469155"/>
            <a:ext cx="3601098" cy="4582335"/>
          </a:xfrm>
          <a:prstGeom prst="ellipse">
            <a:avLst/>
          </a:prstGeom>
          <a:ln>
            <a:noFill/>
          </a:ln>
          <a:effectLst>
            <a:softEdge rad="0"/>
          </a:effectLst>
        </p:spPr>
      </p:pic>
      <p:pic>
        <p:nvPicPr>
          <p:cNvPr id="2" name="Рисунок 1"/>
          <p:cNvPicPr>
            <a:picLocks noChangeAspect="1"/>
          </p:cNvPicPr>
          <p:nvPr/>
        </p:nvPicPr>
        <p:blipFill rotWithShape="1">
          <a:blip r:embed="rId3"/>
          <a:srcRect b="9210"/>
          <a:stretch/>
        </p:blipFill>
        <p:spPr>
          <a:xfrm>
            <a:off x="2882061" y="516555"/>
            <a:ext cx="3558542" cy="4582335"/>
          </a:xfrm>
          <a:prstGeom prst="ellipse">
            <a:avLst/>
          </a:prstGeom>
          <a:ln>
            <a:noFill/>
          </a:ln>
          <a:effectLst>
            <a:softEdge rad="0"/>
          </a:effectLst>
        </p:spPr>
      </p:pic>
      <p:sp>
        <p:nvSpPr>
          <p:cNvPr id="4" name="Прямоугольник 3"/>
          <p:cNvSpPr/>
          <p:nvPr/>
        </p:nvSpPr>
        <p:spPr>
          <a:xfrm>
            <a:off x="1698897" y="5287143"/>
            <a:ext cx="3409908" cy="584775"/>
          </a:xfrm>
          <a:prstGeom prst="rect">
            <a:avLst/>
          </a:prstGeom>
        </p:spPr>
        <p:txBody>
          <a:bodyPr wrap="none">
            <a:spAutoFit/>
          </a:bodyPr>
          <a:lstStyle/>
          <a:p>
            <a:r>
              <a:rPr lang="ru-RU" sz="3200" dirty="0">
                <a:latin typeface="Bahnschrift Condensed" panose="020B0502040204020203" pitchFamily="34" charset="0"/>
              </a:rPr>
              <a:t>Эмиль и Пьер Мартены </a:t>
            </a:r>
          </a:p>
        </p:txBody>
      </p:sp>
      <p:pic>
        <p:nvPicPr>
          <p:cNvPr id="5" name="Рисунок 4"/>
          <p:cNvPicPr>
            <a:picLocks noChangeAspect="1"/>
          </p:cNvPicPr>
          <p:nvPr/>
        </p:nvPicPr>
        <p:blipFill>
          <a:blip r:embed="rId4"/>
          <a:stretch>
            <a:fillRect/>
          </a:stretch>
        </p:blipFill>
        <p:spPr>
          <a:xfrm>
            <a:off x="6813900" y="931666"/>
            <a:ext cx="5149780" cy="4119824"/>
          </a:xfrm>
          <a:prstGeom prst="rect">
            <a:avLst/>
          </a:prstGeom>
        </p:spPr>
      </p:pic>
    </p:spTree>
    <p:extLst>
      <p:ext uri="{BB962C8B-B14F-4D97-AF65-F5344CB8AC3E}">
        <p14:creationId xmlns:p14="http://schemas.microsoft.com/office/powerpoint/2010/main" val="3845418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581649" y="883696"/>
            <a:ext cx="5932134" cy="4152494"/>
          </a:xfrm>
          <a:prstGeom prst="rect">
            <a:avLst/>
          </a:prstGeom>
        </p:spPr>
      </p:pic>
      <p:pic>
        <p:nvPicPr>
          <p:cNvPr id="6146" name="Picture 2" descr="Стефенсон, Джордж — Википеди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365" y="736261"/>
            <a:ext cx="3249541" cy="444736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931433" y="5403874"/>
            <a:ext cx="2927404" cy="584775"/>
          </a:xfrm>
          <a:prstGeom prst="rect">
            <a:avLst/>
          </a:prstGeom>
        </p:spPr>
        <p:txBody>
          <a:bodyPr wrap="none">
            <a:spAutoFit/>
          </a:bodyPr>
          <a:lstStyle/>
          <a:p>
            <a:r>
              <a:rPr lang="ru-RU" sz="3200" dirty="0">
                <a:latin typeface="Bahnschrift Condensed" panose="020B0502040204020203" pitchFamily="34" charset="0"/>
              </a:rPr>
              <a:t>Джордж Стефенсон</a:t>
            </a:r>
          </a:p>
        </p:txBody>
      </p:sp>
    </p:spTree>
    <p:extLst>
      <p:ext uri="{BB962C8B-B14F-4D97-AF65-F5344CB8AC3E}">
        <p14:creationId xmlns:p14="http://schemas.microsoft.com/office/powerpoint/2010/main" val="32590586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СИМЕНС Эрнст Вернер (von Siemens Ernst Werner) | Объединение учителей  Санкт-Петербурга"/>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616" t="341" r="9700" b="20797"/>
          <a:stretch/>
        </p:blipFill>
        <p:spPr bwMode="auto">
          <a:xfrm>
            <a:off x="1595338" y="674782"/>
            <a:ext cx="3472258" cy="4500333"/>
          </a:xfrm>
          <a:prstGeom prst="ellipse">
            <a:avLst/>
          </a:prstGeom>
          <a:ln>
            <a:noFill/>
          </a:ln>
          <a:effectLst>
            <a:softEdge rad="0"/>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770783" y="5364964"/>
            <a:ext cx="3121367" cy="584775"/>
          </a:xfrm>
          <a:prstGeom prst="rect">
            <a:avLst/>
          </a:prstGeom>
        </p:spPr>
        <p:txBody>
          <a:bodyPr wrap="none">
            <a:spAutoFit/>
          </a:bodyPr>
          <a:lstStyle/>
          <a:p>
            <a:r>
              <a:rPr lang="ru-RU" sz="3200" dirty="0">
                <a:latin typeface="Bahnschrift Condensed" panose="020B0502040204020203" pitchFamily="34" charset="0"/>
              </a:rPr>
              <a:t>Эрнст Вернер Сименс</a:t>
            </a:r>
          </a:p>
        </p:txBody>
      </p:sp>
      <p:pic>
        <p:nvPicPr>
          <p:cNvPr id="7172" name="Picture 4" descr="205 лет со дня рождения Эрнста Вернера фон Сименса - Санкт-Петербургский  государственный университет телекоммуникаций им. проф. М.А.Бонч-Бруевич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4076" y="411963"/>
            <a:ext cx="5822928" cy="5745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0009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b="5941"/>
          <a:stretch/>
        </p:blipFill>
        <p:spPr>
          <a:xfrm>
            <a:off x="1688762" y="625609"/>
            <a:ext cx="3389076" cy="4627328"/>
          </a:xfrm>
          <a:prstGeom prst="ellipse">
            <a:avLst/>
          </a:prstGeom>
          <a:ln>
            <a:noFill/>
          </a:ln>
          <a:effectLst>
            <a:softEdge rad="0"/>
          </a:effectLst>
        </p:spPr>
      </p:pic>
      <p:sp>
        <p:nvSpPr>
          <p:cNvPr id="3" name="Прямоугольник 2"/>
          <p:cNvSpPr/>
          <p:nvPr/>
        </p:nvSpPr>
        <p:spPr>
          <a:xfrm>
            <a:off x="2345996" y="5252937"/>
            <a:ext cx="2074607" cy="584775"/>
          </a:xfrm>
          <a:prstGeom prst="rect">
            <a:avLst/>
          </a:prstGeom>
        </p:spPr>
        <p:txBody>
          <a:bodyPr wrap="none">
            <a:spAutoFit/>
          </a:bodyPr>
          <a:lstStyle/>
          <a:p>
            <a:r>
              <a:rPr lang="ru-RU" sz="3200" dirty="0">
                <a:latin typeface="Bahnschrift Condensed" panose="020B0502040204020203" pitchFamily="34" charset="0"/>
              </a:rPr>
              <a:t>Оливер Эванс</a:t>
            </a:r>
          </a:p>
        </p:txBody>
      </p:sp>
      <p:pic>
        <p:nvPicPr>
          <p:cNvPr id="4" name="Рисунок 3"/>
          <p:cNvPicPr>
            <a:picLocks noChangeAspect="1"/>
          </p:cNvPicPr>
          <p:nvPr/>
        </p:nvPicPr>
        <p:blipFill>
          <a:blip r:embed="rId3"/>
          <a:stretch>
            <a:fillRect/>
          </a:stretch>
        </p:blipFill>
        <p:spPr>
          <a:xfrm>
            <a:off x="5543043" y="1072069"/>
            <a:ext cx="5925976" cy="3811216"/>
          </a:xfrm>
          <a:prstGeom prst="rect">
            <a:avLst/>
          </a:prstGeom>
        </p:spPr>
      </p:pic>
    </p:spTree>
    <p:extLst>
      <p:ext uri="{BB962C8B-B14F-4D97-AF65-F5344CB8AC3E}">
        <p14:creationId xmlns:p14="http://schemas.microsoft.com/office/powerpoint/2010/main" val="738734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9047" t="2156" r="16283" b="31639"/>
          <a:stretch/>
        </p:blipFill>
        <p:spPr>
          <a:xfrm>
            <a:off x="1809345" y="639218"/>
            <a:ext cx="3457489" cy="4360797"/>
          </a:xfrm>
          <a:prstGeom prst="ellipse">
            <a:avLst/>
          </a:prstGeom>
          <a:ln>
            <a:noFill/>
          </a:ln>
          <a:effectLst>
            <a:softEdge rad="0"/>
          </a:effectLst>
        </p:spPr>
      </p:pic>
      <p:sp>
        <p:nvSpPr>
          <p:cNvPr id="4" name="Прямоугольник 3"/>
          <p:cNvSpPr/>
          <p:nvPr/>
        </p:nvSpPr>
        <p:spPr>
          <a:xfrm>
            <a:off x="2270755" y="5000015"/>
            <a:ext cx="2534668" cy="584775"/>
          </a:xfrm>
          <a:prstGeom prst="rect">
            <a:avLst/>
          </a:prstGeom>
        </p:spPr>
        <p:txBody>
          <a:bodyPr wrap="none">
            <a:spAutoFit/>
          </a:bodyPr>
          <a:lstStyle/>
          <a:p>
            <a:r>
              <a:rPr lang="ru-RU" sz="3200" dirty="0">
                <a:latin typeface="Bahnschrift Condensed" panose="020B0502040204020203" pitchFamily="34" charset="0"/>
              </a:rPr>
              <a:t>Ричард </a:t>
            </a:r>
            <a:r>
              <a:rPr lang="ru-RU" sz="3200" dirty="0" err="1">
                <a:latin typeface="Bahnschrift Condensed" panose="020B0502040204020203" pitchFamily="34" charset="0"/>
              </a:rPr>
              <a:t>Тревитик</a:t>
            </a:r>
            <a:endParaRPr lang="ru-RU" sz="3200" dirty="0">
              <a:latin typeface="Bahnschrift Condensed" panose="020B0502040204020203" pitchFamily="34" charset="0"/>
            </a:endParaRPr>
          </a:p>
        </p:txBody>
      </p:sp>
      <p:pic>
        <p:nvPicPr>
          <p:cNvPr id="8194" name="Picture 2" descr="Создатель «пыхтящего дьявол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7488" y="669259"/>
            <a:ext cx="6186793" cy="4330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6672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374732867"/>
              </p:ext>
            </p:extLst>
          </p:nvPr>
        </p:nvGraphicFramePr>
        <p:xfrm>
          <a:off x="319932" y="272193"/>
          <a:ext cx="11508904" cy="5642224"/>
        </p:xfrm>
        <a:graphic>
          <a:graphicData uri="http://schemas.openxmlformats.org/drawingml/2006/table">
            <a:tbl>
              <a:tblPr firstRow="1" bandRow="1">
                <a:tableStyleId>{5C22544A-7EE6-4342-B048-85BDC9FD1C3A}</a:tableStyleId>
              </a:tblPr>
              <a:tblGrid>
                <a:gridCol w="2877226">
                  <a:extLst>
                    <a:ext uri="{9D8B030D-6E8A-4147-A177-3AD203B41FA5}">
                      <a16:colId xmlns:a16="http://schemas.microsoft.com/office/drawing/2014/main" val="3625240882"/>
                    </a:ext>
                  </a:extLst>
                </a:gridCol>
                <a:gridCol w="2877226">
                  <a:extLst>
                    <a:ext uri="{9D8B030D-6E8A-4147-A177-3AD203B41FA5}">
                      <a16:colId xmlns:a16="http://schemas.microsoft.com/office/drawing/2014/main" val="2874565814"/>
                    </a:ext>
                  </a:extLst>
                </a:gridCol>
                <a:gridCol w="2877226">
                  <a:extLst>
                    <a:ext uri="{9D8B030D-6E8A-4147-A177-3AD203B41FA5}">
                      <a16:colId xmlns:a16="http://schemas.microsoft.com/office/drawing/2014/main" val="3943157525"/>
                    </a:ext>
                  </a:extLst>
                </a:gridCol>
                <a:gridCol w="2877226">
                  <a:extLst>
                    <a:ext uri="{9D8B030D-6E8A-4147-A177-3AD203B41FA5}">
                      <a16:colId xmlns:a16="http://schemas.microsoft.com/office/drawing/2014/main" val="1933148952"/>
                    </a:ext>
                  </a:extLst>
                </a:gridCol>
              </a:tblGrid>
              <a:tr h="731399">
                <a:tc>
                  <a:txBody>
                    <a:bodyPr/>
                    <a:lstStyle/>
                    <a:p>
                      <a:r>
                        <a:rPr lang="ru-RU" sz="2400" dirty="0">
                          <a:latin typeface="Bahnschrift Condensed" panose="020B0502040204020203" pitchFamily="34" charset="0"/>
                        </a:rPr>
                        <a:t>Промышленный переворот </a:t>
                      </a:r>
                    </a:p>
                  </a:txBody>
                  <a:tcPr/>
                </a:tc>
                <a:tc>
                  <a:txBody>
                    <a:bodyPr/>
                    <a:lstStyle/>
                    <a:p>
                      <a:r>
                        <a:rPr lang="ru-RU" sz="2400" dirty="0">
                          <a:latin typeface="Bahnschrift Condensed" panose="020B0502040204020203" pitchFamily="34" charset="0"/>
                        </a:rPr>
                        <a:t>Период</a:t>
                      </a:r>
                    </a:p>
                  </a:txBody>
                  <a:tcPr/>
                </a:tc>
                <a:tc>
                  <a:txBody>
                    <a:bodyPr/>
                    <a:lstStyle/>
                    <a:p>
                      <a:r>
                        <a:rPr lang="ru-RU" sz="2400" dirty="0">
                          <a:latin typeface="Bahnschrift Condensed" panose="020B0502040204020203" pitchFamily="34" charset="0"/>
                        </a:rPr>
                        <a:t>Инновации</a:t>
                      </a:r>
                      <a:r>
                        <a:rPr lang="en-US" sz="2400" dirty="0">
                          <a:latin typeface="Bahnschrift Condensed" panose="020B0502040204020203" pitchFamily="34" charset="0"/>
                        </a:rPr>
                        <a:t>/</a:t>
                      </a:r>
                      <a:r>
                        <a:rPr lang="ru-RU" sz="2400" dirty="0">
                          <a:latin typeface="Bahnschrift Condensed" panose="020B0502040204020203" pitchFamily="34" charset="0"/>
                        </a:rPr>
                        <a:t>прорыв </a:t>
                      </a:r>
                    </a:p>
                  </a:txBody>
                  <a:tcPr/>
                </a:tc>
                <a:tc>
                  <a:txBody>
                    <a:bodyPr/>
                    <a:lstStyle/>
                    <a:p>
                      <a:r>
                        <a:rPr lang="ru-RU" sz="2400" dirty="0">
                          <a:latin typeface="Bahnschrift Condensed" panose="020B0502040204020203" pitchFamily="34" charset="0"/>
                        </a:rPr>
                        <a:t>Результат</a:t>
                      </a:r>
                      <a:r>
                        <a:rPr lang="ru-RU" sz="2400" baseline="0" dirty="0">
                          <a:latin typeface="Bahnschrift Condensed" panose="020B0502040204020203" pitchFamily="34" charset="0"/>
                        </a:rPr>
                        <a:t> </a:t>
                      </a:r>
                      <a:endParaRPr lang="ru-RU" sz="2400" dirty="0">
                        <a:latin typeface="Bahnschrift Condensed" panose="020B0502040204020203" pitchFamily="34" charset="0"/>
                      </a:endParaRPr>
                    </a:p>
                  </a:txBody>
                  <a:tcPr/>
                </a:tc>
                <a:extLst>
                  <a:ext uri="{0D108BD9-81ED-4DB2-BD59-A6C34878D82A}">
                    <a16:rowId xmlns:a16="http://schemas.microsoft.com/office/drawing/2014/main" val="4055828827"/>
                  </a:ext>
                </a:extLst>
              </a:tr>
              <a:tr h="2612141">
                <a:tc>
                  <a:txBody>
                    <a:bodyPr/>
                    <a:lstStyle/>
                    <a:p>
                      <a:r>
                        <a:rPr lang="ru-RU" sz="2400" dirty="0">
                          <a:latin typeface="Bahnschrift Condensed" panose="020B0502040204020203" pitchFamily="34" charset="0"/>
                        </a:rPr>
                        <a:t>Первая промышленная революция </a:t>
                      </a:r>
                    </a:p>
                  </a:txBody>
                  <a:tcPr/>
                </a:tc>
                <a:tc>
                  <a:txBody>
                    <a:bodyPr/>
                    <a:lstStyle/>
                    <a:p>
                      <a:r>
                        <a:rPr lang="ru-RU" sz="2400" dirty="0">
                          <a:latin typeface="Bahnschrift Condensed" panose="020B0502040204020203" pitchFamily="34" charset="0"/>
                        </a:rPr>
                        <a:t>Конец </a:t>
                      </a:r>
                      <a:r>
                        <a:rPr lang="en-US" sz="2400" dirty="0">
                          <a:latin typeface="Bahnschrift Condensed" panose="020B0502040204020203" pitchFamily="34" charset="0"/>
                        </a:rPr>
                        <a:t>XVIII </a:t>
                      </a:r>
                      <a:r>
                        <a:rPr lang="ru-RU" sz="2400" dirty="0">
                          <a:latin typeface="Bahnschrift Condensed" panose="020B0502040204020203" pitchFamily="34" charset="0"/>
                        </a:rPr>
                        <a:t>в.</a:t>
                      </a:r>
                      <a:r>
                        <a:rPr lang="ru-RU" sz="2400" baseline="0" dirty="0">
                          <a:latin typeface="Bahnschrift Condensed" panose="020B0502040204020203" pitchFamily="34" charset="0"/>
                        </a:rPr>
                        <a:t> – начало </a:t>
                      </a:r>
                      <a:r>
                        <a:rPr lang="en-US" sz="2400" baseline="0" dirty="0">
                          <a:latin typeface="Bahnschrift Condensed" panose="020B0502040204020203" pitchFamily="34" charset="0"/>
                        </a:rPr>
                        <a:t>XIX</a:t>
                      </a:r>
                      <a:r>
                        <a:rPr lang="ru-RU" sz="2400" baseline="0" dirty="0">
                          <a:latin typeface="Bahnschrift Condensed" panose="020B0502040204020203" pitchFamily="34" charset="0"/>
                        </a:rPr>
                        <a:t> в. </a:t>
                      </a:r>
                      <a:endParaRPr lang="ru-RU" sz="2400" dirty="0">
                        <a:latin typeface="Bahnschrift Condensed" panose="020B0502040204020203" pitchFamily="34" charset="0"/>
                      </a:endParaRPr>
                    </a:p>
                  </a:txBody>
                  <a:tcPr/>
                </a:tc>
                <a:tc>
                  <a:txBody>
                    <a:bodyPr/>
                    <a:lstStyle/>
                    <a:p>
                      <a:r>
                        <a:rPr lang="ru-RU" sz="2400" dirty="0">
                          <a:latin typeface="Bahnschrift Condensed" panose="020B0502040204020203" pitchFamily="34" charset="0"/>
                        </a:rPr>
                        <a:t>Водяные и паровые двигатели, ткацкие станки,</a:t>
                      </a:r>
                      <a:r>
                        <a:rPr lang="ru-RU" sz="2400" baseline="0" dirty="0">
                          <a:latin typeface="Bahnschrift Condensed" panose="020B0502040204020203" pitchFamily="34" charset="0"/>
                        </a:rPr>
                        <a:t> механические устройства, транспорт, металлургия </a:t>
                      </a:r>
                      <a:endParaRPr lang="ru-RU" sz="2400" dirty="0">
                        <a:latin typeface="Bahnschrift Condensed" panose="020B0502040204020203" pitchFamily="34" charset="0"/>
                      </a:endParaRPr>
                    </a:p>
                  </a:txBody>
                  <a:tcPr/>
                </a:tc>
                <a:tc>
                  <a:txBody>
                    <a:bodyPr/>
                    <a:lstStyle/>
                    <a:p>
                      <a:r>
                        <a:rPr lang="ru-RU" sz="2400" dirty="0">
                          <a:latin typeface="Bahnschrift Condensed" panose="020B0502040204020203" pitchFamily="34" charset="0"/>
                        </a:rPr>
                        <a:t>Переход от аграрной экономики к промышленному производству,</a:t>
                      </a:r>
                      <a:r>
                        <a:rPr lang="ru-RU" sz="2400" baseline="0" dirty="0">
                          <a:latin typeface="Bahnschrift Condensed" panose="020B0502040204020203" pitchFamily="34" charset="0"/>
                        </a:rPr>
                        <a:t> развитие транспорта </a:t>
                      </a:r>
                      <a:endParaRPr lang="ru-RU" sz="2400" dirty="0">
                        <a:latin typeface="Bahnschrift Condensed" panose="020B0502040204020203" pitchFamily="34" charset="0"/>
                      </a:endParaRPr>
                    </a:p>
                  </a:txBody>
                  <a:tcPr/>
                </a:tc>
                <a:extLst>
                  <a:ext uri="{0D108BD9-81ED-4DB2-BD59-A6C34878D82A}">
                    <a16:rowId xmlns:a16="http://schemas.microsoft.com/office/drawing/2014/main" val="1714670400"/>
                  </a:ext>
                </a:extLst>
              </a:tr>
              <a:tr h="2298684">
                <a:tc>
                  <a:txBody>
                    <a:bodyPr/>
                    <a:lstStyle/>
                    <a:p>
                      <a:r>
                        <a:rPr lang="ru-RU" sz="2400" dirty="0">
                          <a:latin typeface="Bahnschrift Condensed" panose="020B0502040204020203" pitchFamily="34" charset="0"/>
                        </a:rPr>
                        <a:t>Вторая промышленная революция </a:t>
                      </a:r>
                    </a:p>
                  </a:txBody>
                  <a:tcPr/>
                </a:tc>
                <a:tc>
                  <a:txBody>
                    <a:bodyPr/>
                    <a:lstStyle/>
                    <a:p>
                      <a:r>
                        <a:rPr lang="ru-RU" sz="2400" dirty="0">
                          <a:latin typeface="Bahnschrift Condensed" panose="020B0502040204020203" pitchFamily="34" charset="0"/>
                        </a:rPr>
                        <a:t>Вторая половина </a:t>
                      </a:r>
                      <a:r>
                        <a:rPr lang="en-US" sz="2400" dirty="0">
                          <a:latin typeface="Bahnschrift Condensed" panose="020B0502040204020203" pitchFamily="34" charset="0"/>
                        </a:rPr>
                        <a:t>XIX</a:t>
                      </a:r>
                      <a:r>
                        <a:rPr lang="ru-RU" sz="2400" dirty="0">
                          <a:latin typeface="Bahnschrift Condensed" panose="020B0502040204020203" pitchFamily="34" charset="0"/>
                        </a:rPr>
                        <a:t> в. – начало </a:t>
                      </a:r>
                      <a:r>
                        <a:rPr lang="en-US" sz="2400" dirty="0">
                          <a:latin typeface="Bahnschrift Condensed" panose="020B0502040204020203" pitchFamily="34" charset="0"/>
                        </a:rPr>
                        <a:t>XX </a:t>
                      </a:r>
                      <a:r>
                        <a:rPr lang="ru-RU" sz="2400" dirty="0">
                          <a:latin typeface="Bahnschrift Condensed" panose="020B0502040204020203" pitchFamily="34" charset="0"/>
                        </a:rPr>
                        <a:t>в.</a:t>
                      </a:r>
                      <a:r>
                        <a:rPr lang="ru-RU" sz="2400" baseline="0" dirty="0">
                          <a:latin typeface="Bahnschrift Condensed" panose="020B0502040204020203" pitchFamily="34" charset="0"/>
                        </a:rPr>
                        <a:t> </a:t>
                      </a:r>
                      <a:endParaRPr lang="ru-RU" sz="2400" dirty="0">
                        <a:latin typeface="Bahnschrift Condensed" panose="020B0502040204020203" pitchFamily="34" charset="0"/>
                      </a:endParaRPr>
                    </a:p>
                  </a:txBody>
                  <a:tcPr/>
                </a:tc>
                <a:tc>
                  <a:txBody>
                    <a:bodyPr/>
                    <a:lstStyle/>
                    <a:p>
                      <a:r>
                        <a:rPr lang="ru-RU" sz="2400" dirty="0">
                          <a:latin typeface="Bahnschrift Condensed" panose="020B0502040204020203" pitchFamily="34" charset="0"/>
                        </a:rPr>
                        <a:t>Электрическая</a:t>
                      </a:r>
                      <a:r>
                        <a:rPr lang="ru-RU" sz="2400" baseline="0" dirty="0">
                          <a:latin typeface="Bahnschrift Condensed" panose="020B0502040204020203" pitchFamily="34" charset="0"/>
                        </a:rPr>
                        <a:t> энергия, высококачественная сталь, нефтяная и химическая промышленность, телефон, телеграф </a:t>
                      </a:r>
                      <a:endParaRPr lang="ru-RU" sz="2400" dirty="0">
                        <a:latin typeface="Bahnschrift Condensed" panose="020B0502040204020203" pitchFamily="34" charset="0"/>
                      </a:endParaRPr>
                    </a:p>
                  </a:txBody>
                  <a:tcPr/>
                </a:tc>
                <a:tc>
                  <a:txBody>
                    <a:bodyPr/>
                    <a:lstStyle/>
                    <a:p>
                      <a:r>
                        <a:rPr lang="ru-RU" sz="2400" dirty="0">
                          <a:latin typeface="Bahnschrift Condensed" panose="020B0502040204020203" pitchFamily="34" charset="0"/>
                        </a:rPr>
                        <a:t>Поточное производство,</a:t>
                      </a:r>
                      <a:r>
                        <a:rPr lang="ru-RU" sz="2400" baseline="0" dirty="0">
                          <a:latin typeface="Bahnschrift Condensed" panose="020B0502040204020203" pitchFamily="34" charset="0"/>
                        </a:rPr>
                        <a:t> электрификация, железные дороги, поточное производство, разделение труда </a:t>
                      </a:r>
                      <a:endParaRPr lang="ru-RU" sz="2400" dirty="0">
                        <a:latin typeface="Bahnschrift Condensed" panose="020B0502040204020203" pitchFamily="34" charset="0"/>
                      </a:endParaRPr>
                    </a:p>
                  </a:txBody>
                  <a:tcPr/>
                </a:tc>
                <a:extLst>
                  <a:ext uri="{0D108BD9-81ED-4DB2-BD59-A6C34878D82A}">
                    <a16:rowId xmlns:a16="http://schemas.microsoft.com/office/drawing/2014/main" val="1762196765"/>
                  </a:ext>
                </a:extLst>
              </a:tr>
            </a:tbl>
          </a:graphicData>
        </a:graphic>
      </p:graphicFrame>
    </p:spTree>
    <p:extLst>
      <p:ext uri="{BB962C8B-B14F-4D97-AF65-F5344CB8AC3E}">
        <p14:creationId xmlns:p14="http://schemas.microsoft.com/office/powerpoint/2010/main" val="10459520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Карл Бенц (25 ноября 1844 - 4 апреля 1929) , немецкий изобретатель  автомобиля"/>
          <p:cNvPicPr>
            <a:picLocks noChangeAspect="1" noChangeArrowheads="1"/>
          </p:cNvPicPr>
          <p:nvPr/>
        </p:nvPicPr>
        <p:blipFill rotWithShape="1">
          <a:blip r:embed="rId2">
            <a:extLst>
              <a:ext uri="{28A0092B-C50C-407E-A947-70E740481C1C}">
                <a14:useLocalDpi xmlns:a14="http://schemas.microsoft.com/office/drawing/2010/main" val="0"/>
              </a:ext>
            </a:extLst>
          </a:blip>
          <a:srcRect l="17085" t="-404" r="30539" b="404"/>
          <a:stretch/>
        </p:blipFill>
        <p:spPr bwMode="auto">
          <a:xfrm>
            <a:off x="1848188" y="553497"/>
            <a:ext cx="3535333" cy="4679984"/>
          </a:xfrm>
          <a:prstGeom prst="ellipse">
            <a:avLst/>
          </a:prstGeom>
          <a:ln>
            <a:noFill/>
          </a:ln>
          <a:effectLst>
            <a:softEdge rad="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649573" y="5291847"/>
            <a:ext cx="1932562" cy="584775"/>
          </a:xfrm>
          <a:prstGeom prst="rect">
            <a:avLst/>
          </a:prstGeom>
        </p:spPr>
        <p:txBody>
          <a:bodyPr wrap="square">
            <a:spAutoFit/>
          </a:bodyPr>
          <a:lstStyle/>
          <a:p>
            <a:pPr algn="ctr"/>
            <a:r>
              <a:rPr lang="ru-RU" sz="3200" dirty="0">
                <a:latin typeface="Bahnschrift Condensed" panose="020B0502040204020203" pitchFamily="34" charset="0"/>
              </a:rPr>
              <a:t>Карл </a:t>
            </a:r>
            <a:r>
              <a:rPr lang="ru-RU" sz="3200" dirty="0" err="1">
                <a:latin typeface="Bahnschrift Condensed" panose="020B0502040204020203" pitchFamily="34" charset="0"/>
              </a:rPr>
              <a:t>Бенц</a:t>
            </a:r>
            <a:endParaRPr lang="ru-RU" sz="3200" dirty="0">
              <a:latin typeface="Bahnschrift Condensed" panose="020B0502040204020203" pitchFamily="34" charset="0"/>
            </a:endParaRPr>
          </a:p>
        </p:txBody>
      </p:sp>
      <p:pic>
        <p:nvPicPr>
          <p:cNvPr id="3" name="Рисунок 2"/>
          <p:cNvPicPr>
            <a:picLocks noChangeAspect="1"/>
          </p:cNvPicPr>
          <p:nvPr/>
        </p:nvPicPr>
        <p:blipFill>
          <a:blip r:embed="rId3"/>
          <a:stretch>
            <a:fillRect/>
          </a:stretch>
        </p:blipFill>
        <p:spPr>
          <a:xfrm>
            <a:off x="5383521" y="1075848"/>
            <a:ext cx="5939475" cy="4157633"/>
          </a:xfrm>
          <a:prstGeom prst="rect">
            <a:avLst/>
          </a:prstGeom>
        </p:spPr>
      </p:pic>
    </p:spTree>
    <p:extLst>
      <p:ext uri="{BB962C8B-B14F-4D97-AF65-F5344CB8AC3E}">
        <p14:creationId xmlns:p14="http://schemas.microsoft.com/office/powerpoint/2010/main" val="32351258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9345" y="692285"/>
            <a:ext cx="3726342" cy="4657928"/>
          </a:xfrm>
          <a:prstGeom prst="ellipse">
            <a:avLst/>
          </a:prstGeom>
          <a:ln>
            <a:noFill/>
          </a:ln>
          <a:effectLst>
            <a:softEdge rad="0"/>
          </a:effectLst>
        </p:spPr>
      </p:pic>
      <p:sp>
        <p:nvSpPr>
          <p:cNvPr id="3" name="Прямоугольник 2"/>
          <p:cNvSpPr/>
          <p:nvPr/>
        </p:nvSpPr>
        <p:spPr>
          <a:xfrm>
            <a:off x="2447661" y="5350213"/>
            <a:ext cx="2449710" cy="584775"/>
          </a:xfrm>
          <a:prstGeom prst="rect">
            <a:avLst/>
          </a:prstGeom>
        </p:spPr>
        <p:txBody>
          <a:bodyPr wrap="none">
            <a:spAutoFit/>
          </a:bodyPr>
          <a:lstStyle/>
          <a:p>
            <a:r>
              <a:rPr lang="ru-RU" sz="3200" dirty="0" err="1">
                <a:solidFill>
                  <a:srgbClr val="292B2C"/>
                </a:solidFill>
                <a:latin typeface="Bahnschrift Condensed" panose="020B0502040204020203" pitchFamily="34" charset="0"/>
                <a:ea typeface="Times New Roman" panose="02020603050405020304" pitchFamily="18" charset="0"/>
              </a:rPr>
              <a:t>Готлиб</a:t>
            </a:r>
            <a:r>
              <a:rPr lang="ru-RU" sz="3200" dirty="0">
                <a:solidFill>
                  <a:srgbClr val="292B2C"/>
                </a:solidFill>
                <a:latin typeface="Bahnschrift Condensed" panose="020B0502040204020203" pitchFamily="34" charset="0"/>
                <a:ea typeface="Times New Roman" panose="02020603050405020304" pitchFamily="18" charset="0"/>
              </a:rPr>
              <a:t> </a:t>
            </a:r>
            <a:r>
              <a:rPr lang="ru-RU" sz="3200" dirty="0" err="1">
                <a:solidFill>
                  <a:srgbClr val="292B2C"/>
                </a:solidFill>
                <a:latin typeface="Bahnschrift Condensed" panose="020B0502040204020203" pitchFamily="34" charset="0"/>
                <a:ea typeface="Times New Roman" panose="02020603050405020304" pitchFamily="18" charset="0"/>
              </a:rPr>
              <a:t>Даймлер</a:t>
            </a:r>
            <a:r>
              <a:rPr lang="ru-RU" sz="3200" dirty="0">
                <a:solidFill>
                  <a:srgbClr val="292B2C"/>
                </a:solidFill>
                <a:latin typeface="Bahnschrift Condensed" panose="020B0502040204020203" pitchFamily="34" charset="0"/>
                <a:ea typeface="Times New Roman" panose="02020603050405020304" pitchFamily="18" charset="0"/>
              </a:rPr>
              <a:t> </a:t>
            </a:r>
            <a:endParaRPr lang="ru-RU" sz="3200" dirty="0">
              <a:latin typeface="Bahnschrift Condensed" panose="020B0502040204020203" pitchFamily="34" charset="0"/>
            </a:endParaRPr>
          </a:p>
        </p:txBody>
      </p:sp>
      <p:pic>
        <p:nvPicPr>
          <p:cNvPr id="10242" name="Picture 2" descr="Готтлиб Даймлер — Энциклопедия журнала &quot;За рулем&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7517" y="862230"/>
            <a:ext cx="5651122" cy="4318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672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r="51097"/>
          <a:stretch/>
        </p:blipFill>
        <p:spPr>
          <a:xfrm>
            <a:off x="794177" y="672224"/>
            <a:ext cx="3388716" cy="4619623"/>
          </a:xfrm>
          <a:prstGeom prst="ellipse">
            <a:avLst/>
          </a:prstGeom>
          <a:ln>
            <a:noFill/>
          </a:ln>
          <a:effectLst>
            <a:softEdge rad="112500"/>
          </a:effectLst>
        </p:spPr>
      </p:pic>
      <p:pic>
        <p:nvPicPr>
          <p:cNvPr id="11266" name="Picture 2" descr="Как братья Монгольфье открыли людям дорогу в небо? | ВКонтакте"/>
          <p:cNvPicPr>
            <a:picLocks noChangeAspect="1" noChangeArrowheads="1"/>
          </p:cNvPicPr>
          <p:nvPr/>
        </p:nvPicPr>
        <p:blipFill rotWithShape="1">
          <a:blip r:embed="rId3">
            <a:extLst>
              <a:ext uri="{28A0092B-C50C-407E-A947-70E740481C1C}">
                <a14:useLocalDpi xmlns:a14="http://schemas.microsoft.com/office/drawing/2010/main" val="0"/>
              </a:ext>
            </a:extLst>
          </a:blip>
          <a:srcRect l="50369"/>
          <a:stretch/>
        </p:blipFill>
        <p:spPr bwMode="auto">
          <a:xfrm>
            <a:off x="3424136" y="672224"/>
            <a:ext cx="3439171" cy="461962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971951" y="5291847"/>
            <a:ext cx="5891356" cy="584775"/>
          </a:xfrm>
          <a:prstGeom prst="rect">
            <a:avLst/>
          </a:prstGeom>
        </p:spPr>
        <p:txBody>
          <a:bodyPr wrap="none">
            <a:spAutoFit/>
          </a:bodyPr>
          <a:lstStyle/>
          <a:p>
            <a:r>
              <a:rPr lang="ru-RU" sz="3200" dirty="0">
                <a:latin typeface="Bahnschrift Condensed" panose="020B0502040204020203" pitchFamily="34" charset="0"/>
              </a:rPr>
              <a:t>Жозеф Мишель и Жак </a:t>
            </a:r>
            <a:r>
              <a:rPr lang="ru-RU" sz="3200" dirty="0" err="1">
                <a:latin typeface="Bahnschrift Condensed" panose="020B0502040204020203" pitchFamily="34" charset="0"/>
              </a:rPr>
              <a:t>Этьен</a:t>
            </a:r>
            <a:r>
              <a:rPr lang="ru-RU" sz="3200" dirty="0">
                <a:latin typeface="Bahnschrift Condensed" panose="020B0502040204020203" pitchFamily="34" charset="0"/>
              </a:rPr>
              <a:t> Монгольфье</a:t>
            </a:r>
          </a:p>
        </p:txBody>
      </p:sp>
      <p:pic>
        <p:nvPicPr>
          <p:cNvPr id="4" name="Рисунок 3"/>
          <p:cNvPicPr>
            <a:picLocks noChangeAspect="1"/>
          </p:cNvPicPr>
          <p:nvPr/>
        </p:nvPicPr>
        <p:blipFill>
          <a:blip r:embed="rId4"/>
          <a:stretch>
            <a:fillRect/>
          </a:stretch>
        </p:blipFill>
        <p:spPr>
          <a:xfrm>
            <a:off x="7317514" y="672224"/>
            <a:ext cx="4351503" cy="5204398"/>
          </a:xfrm>
          <a:prstGeom prst="rect">
            <a:avLst/>
          </a:prstGeom>
        </p:spPr>
      </p:pic>
    </p:spTree>
    <p:extLst>
      <p:ext uri="{BB962C8B-B14F-4D97-AF65-F5344CB8AC3E}">
        <p14:creationId xmlns:p14="http://schemas.microsoft.com/office/powerpoint/2010/main" val="64778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525" t="1133" r="-525" b="7371"/>
          <a:stretch/>
        </p:blipFill>
        <p:spPr>
          <a:xfrm>
            <a:off x="1887167" y="325949"/>
            <a:ext cx="3704414" cy="4712979"/>
          </a:xfrm>
          <a:prstGeom prst="ellipse">
            <a:avLst/>
          </a:prstGeom>
          <a:ln>
            <a:noFill/>
          </a:ln>
          <a:effectLst>
            <a:softEdge rad="0"/>
          </a:effectLst>
        </p:spPr>
      </p:pic>
      <p:sp>
        <p:nvSpPr>
          <p:cNvPr id="3" name="Прямоугольник 2"/>
          <p:cNvSpPr/>
          <p:nvPr/>
        </p:nvSpPr>
        <p:spPr>
          <a:xfrm>
            <a:off x="2493680" y="5189866"/>
            <a:ext cx="2491388" cy="584775"/>
          </a:xfrm>
          <a:prstGeom prst="rect">
            <a:avLst/>
          </a:prstGeom>
        </p:spPr>
        <p:txBody>
          <a:bodyPr wrap="none">
            <a:spAutoFit/>
          </a:bodyPr>
          <a:lstStyle/>
          <a:p>
            <a:r>
              <a:rPr lang="ru-RU" sz="3200" dirty="0">
                <a:latin typeface="Bahnschrift Condensed" panose="020B0502040204020203" pitchFamily="34" charset="0"/>
              </a:rPr>
              <a:t>Отто </a:t>
            </a:r>
            <a:r>
              <a:rPr lang="ru-RU" sz="3200" dirty="0" err="1">
                <a:latin typeface="Bahnschrift Condensed" panose="020B0502040204020203" pitchFamily="34" charset="0"/>
              </a:rPr>
              <a:t>Лилиенталь</a:t>
            </a:r>
            <a:endParaRPr lang="ru-RU" sz="3200" dirty="0">
              <a:latin typeface="Bahnschrift Condensed" panose="020B0502040204020203" pitchFamily="34" charset="0"/>
            </a:endParaRPr>
          </a:p>
        </p:txBody>
      </p:sp>
      <p:pic>
        <p:nvPicPr>
          <p:cNvPr id="4" name="Рисунок 3"/>
          <p:cNvPicPr>
            <a:picLocks noChangeAspect="1"/>
          </p:cNvPicPr>
          <p:nvPr/>
        </p:nvPicPr>
        <p:blipFill rotWithShape="1">
          <a:blip r:embed="rId3"/>
          <a:srcRect l="27267" t="5662" r="22238" b="38102"/>
          <a:stretch/>
        </p:blipFill>
        <p:spPr>
          <a:xfrm>
            <a:off x="5836595" y="325949"/>
            <a:ext cx="6126310" cy="4863917"/>
          </a:xfrm>
          <a:prstGeom prst="rect">
            <a:avLst/>
          </a:prstGeom>
        </p:spPr>
      </p:pic>
    </p:spTree>
    <p:extLst>
      <p:ext uri="{BB962C8B-B14F-4D97-AF65-F5344CB8AC3E}">
        <p14:creationId xmlns:p14="http://schemas.microsoft.com/office/powerpoint/2010/main" val="3795333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5425" t="228" r="10851" b="19317"/>
          <a:stretch/>
        </p:blipFill>
        <p:spPr>
          <a:xfrm>
            <a:off x="1900136" y="441091"/>
            <a:ext cx="3527898" cy="4751610"/>
          </a:xfrm>
          <a:prstGeom prst="ellipse">
            <a:avLst/>
          </a:prstGeom>
          <a:ln>
            <a:noFill/>
          </a:ln>
          <a:effectLst>
            <a:softEdge rad="0"/>
          </a:effectLst>
        </p:spPr>
      </p:pic>
      <p:sp>
        <p:nvSpPr>
          <p:cNvPr id="3" name="Прямоугольник 2"/>
          <p:cNvSpPr/>
          <p:nvPr/>
        </p:nvSpPr>
        <p:spPr>
          <a:xfrm>
            <a:off x="1712268" y="5192701"/>
            <a:ext cx="3903633" cy="584775"/>
          </a:xfrm>
          <a:prstGeom prst="rect">
            <a:avLst/>
          </a:prstGeom>
        </p:spPr>
        <p:txBody>
          <a:bodyPr wrap="none">
            <a:spAutoFit/>
          </a:bodyPr>
          <a:lstStyle/>
          <a:p>
            <a:r>
              <a:rPr lang="ru-RU" sz="3200" dirty="0">
                <a:solidFill>
                  <a:srgbClr val="292B2C"/>
                </a:solidFill>
                <a:latin typeface="Bahnschrift Condensed" panose="020B0502040204020203" pitchFamily="34" charset="0"/>
                <a:ea typeface="Times New Roman" panose="02020603050405020304" pitchFamily="18" charset="0"/>
              </a:rPr>
              <a:t>Фердинанд фон Цеппелин </a:t>
            </a:r>
            <a:endParaRPr lang="ru-RU" sz="3200" dirty="0">
              <a:latin typeface="Bahnschrift Condensed" panose="020B0502040204020203" pitchFamily="34" charset="0"/>
            </a:endParaRPr>
          </a:p>
        </p:txBody>
      </p:sp>
      <p:pic>
        <p:nvPicPr>
          <p:cNvPr id="4" name="Рисунок 3"/>
          <p:cNvPicPr>
            <a:picLocks noChangeAspect="1"/>
          </p:cNvPicPr>
          <p:nvPr/>
        </p:nvPicPr>
        <p:blipFill>
          <a:blip r:embed="rId3"/>
          <a:stretch>
            <a:fillRect/>
          </a:stretch>
        </p:blipFill>
        <p:spPr>
          <a:xfrm>
            <a:off x="5803769" y="655099"/>
            <a:ext cx="6124935" cy="4751610"/>
          </a:xfrm>
          <a:prstGeom prst="rect">
            <a:avLst/>
          </a:prstGeom>
        </p:spPr>
      </p:pic>
    </p:spTree>
    <p:extLst>
      <p:ext uri="{BB962C8B-B14F-4D97-AF65-F5344CB8AC3E}">
        <p14:creationId xmlns:p14="http://schemas.microsoft.com/office/powerpoint/2010/main" val="17638858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31769" t="-1190" r="31735" b="1190"/>
          <a:stretch/>
        </p:blipFill>
        <p:spPr>
          <a:xfrm>
            <a:off x="2159539" y="369093"/>
            <a:ext cx="3579778" cy="4904362"/>
          </a:xfrm>
          <a:prstGeom prst="ellipse">
            <a:avLst/>
          </a:prstGeom>
          <a:ln>
            <a:noFill/>
          </a:ln>
          <a:effectLst>
            <a:softEdge rad="112500"/>
          </a:effectLst>
        </p:spPr>
      </p:pic>
      <p:sp>
        <p:nvSpPr>
          <p:cNvPr id="3" name="Прямоугольник 2"/>
          <p:cNvSpPr/>
          <p:nvPr/>
        </p:nvSpPr>
        <p:spPr>
          <a:xfrm>
            <a:off x="1907042" y="5273455"/>
            <a:ext cx="4084773" cy="584775"/>
          </a:xfrm>
          <a:prstGeom prst="rect">
            <a:avLst/>
          </a:prstGeom>
        </p:spPr>
        <p:txBody>
          <a:bodyPr wrap="none">
            <a:spAutoFit/>
          </a:bodyPr>
          <a:lstStyle/>
          <a:p>
            <a:r>
              <a:rPr lang="ru-RU" sz="3200" dirty="0">
                <a:latin typeface="Bahnschrift Condensed" panose="020B0502040204020203" pitchFamily="34" charset="0"/>
              </a:rPr>
              <a:t>Павел Николаевич Яблочков</a:t>
            </a:r>
          </a:p>
        </p:txBody>
      </p:sp>
      <p:pic>
        <p:nvPicPr>
          <p:cNvPr id="4" name="Рисунок 3"/>
          <p:cNvPicPr>
            <a:picLocks noChangeAspect="1"/>
          </p:cNvPicPr>
          <p:nvPr/>
        </p:nvPicPr>
        <p:blipFill>
          <a:blip r:embed="rId3"/>
          <a:stretch>
            <a:fillRect/>
          </a:stretch>
        </p:blipFill>
        <p:spPr>
          <a:xfrm>
            <a:off x="8043457" y="512929"/>
            <a:ext cx="2656969" cy="5053131"/>
          </a:xfrm>
          <a:prstGeom prst="rect">
            <a:avLst/>
          </a:prstGeom>
        </p:spPr>
      </p:pic>
    </p:spTree>
    <p:extLst>
      <p:ext uri="{BB962C8B-B14F-4D97-AF65-F5344CB8AC3E}">
        <p14:creationId xmlns:p14="http://schemas.microsoft.com/office/powerpoint/2010/main" val="28426214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33387" r="22086" b="15566"/>
          <a:stretch/>
        </p:blipFill>
        <p:spPr>
          <a:xfrm>
            <a:off x="2074150" y="428019"/>
            <a:ext cx="3711102" cy="4630366"/>
          </a:xfrm>
          <a:prstGeom prst="ellipse">
            <a:avLst/>
          </a:prstGeom>
          <a:ln>
            <a:noFill/>
          </a:ln>
          <a:effectLst>
            <a:softEdge rad="112500"/>
          </a:effectLst>
        </p:spPr>
      </p:pic>
      <p:sp>
        <p:nvSpPr>
          <p:cNvPr id="3" name="Прямоугольник 2"/>
          <p:cNvSpPr/>
          <p:nvPr/>
        </p:nvSpPr>
        <p:spPr>
          <a:xfrm>
            <a:off x="2898009" y="5214027"/>
            <a:ext cx="2063385" cy="584775"/>
          </a:xfrm>
          <a:prstGeom prst="rect">
            <a:avLst/>
          </a:prstGeom>
        </p:spPr>
        <p:txBody>
          <a:bodyPr wrap="none">
            <a:spAutoFit/>
          </a:bodyPr>
          <a:lstStyle/>
          <a:p>
            <a:r>
              <a:rPr lang="ru-RU" sz="3200" dirty="0">
                <a:latin typeface="Bahnschrift Condensed" panose="020B0502040204020203" pitchFamily="34" charset="0"/>
              </a:rPr>
              <a:t>Томас Эдисон</a:t>
            </a:r>
          </a:p>
        </p:txBody>
      </p:sp>
      <p:sp>
        <p:nvSpPr>
          <p:cNvPr id="4" name="AutoShape 2" descr="Торжество постоянного тока и роль Томаса Эдисона - Control Engineering  Russi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Рисунок 4"/>
          <p:cNvPicPr>
            <a:picLocks noChangeAspect="1"/>
          </p:cNvPicPr>
          <p:nvPr/>
        </p:nvPicPr>
        <p:blipFill>
          <a:blip r:embed="rId3"/>
          <a:stretch>
            <a:fillRect/>
          </a:stretch>
        </p:blipFill>
        <p:spPr>
          <a:xfrm>
            <a:off x="6586761" y="428019"/>
            <a:ext cx="4372769" cy="5619007"/>
          </a:xfrm>
          <a:prstGeom prst="rect">
            <a:avLst/>
          </a:prstGeom>
        </p:spPr>
      </p:pic>
    </p:spTree>
    <p:extLst>
      <p:ext uri="{BB962C8B-B14F-4D97-AF65-F5344CB8AC3E}">
        <p14:creationId xmlns:p14="http://schemas.microsoft.com/office/powerpoint/2010/main" val="1824575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Сэмюэл Морзе - 51 произведение - живопись"/>
          <p:cNvPicPr>
            <a:picLocks noChangeAspect="1" noChangeArrowheads="1"/>
          </p:cNvPicPr>
          <p:nvPr/>
        </p:nvPicPr>
        <p:blipFill rotWithShape="1">
          <a:blip r:embed="rId2">
            <a:extLst>
              <a:ext uri="{28A0092B-C50C-407E-A947-70E740481C1C}">
                <a14:useLocalDpi xmlns:a14="http://schemas.microsoft.com/office/drawing/2010/main" val="0"/>
              </a:ext>
            </a:extLst>
          </a:blip>
          <a:srcRect b="7633"/>
          <a:stretch/>
        </p:blipFill>
        <p:spPr bwMode="auto">
          <a:xfrm>
            <a:off x="1750910" y="272374"/>
            <a:ext cx="3822971" cy="470818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538529" y="4980562"/>
            <a:ext cx="2247731" cy="584775"/>
          </a:xfrm>
          <a:prstGeom prst="rect">
            <a:avLst/>
          </a:prstGeom>
        </p:spPr>
        <p:txBody>
          <a:bodyPr wrap="none">
            <a:spAutoFit/>
          </a:bodyPr>
          <a:lstStyle/>
          <a:p>
            <a:r>
              <a:rPr lang="ru-RU" sz="3200" dirty="0" err="1">
                <a:solidFill>
                  <a:srgbClr val="292B2C"/>
                </a:solidFill>
                <a:latin typeface="Bahnschrift Condensed" panose="020B0502040204020203" pitchFamily="34" charset="0"/>
                <a:ea typeface="Times New Roman" panose="02020603050405020304" pitchFamily="18" charset="0"/>
              </a:rPr>
              <a:t>Сэмюэл</a:t>
            </a:r>
            <a:r>
              <a:rPr lang="ru-RU" sz="3200" dirty="0">
                <a:solidFill>
                  <a:srgbClr val="292B2C"/>
                </a:solidFill>
                <a:latin typeface="Bahnschrift Condensed" panose="020B0502040204020203" pitchFamily="34" charset="0"/>
                <a:ea typeface="Times New Roman" panose="02020603050405020304" pitchFamily="18" charset="0"/>
              </a:rPr>
              <a:t> Морзе </a:t>
            </a:r>
            <a:endParaRPr lang="ru-RU" sz="3200" dirty="0">
              <a:latin typeface="Bahnschrift Condensed" panose="020B0502040204020203" pitchFamily="34" charset="0"/>
            </a:endParaRPr>
          </a:p>
        </p:txBody>
      </p:sp>
      <p:pic>
        <p:nvPicPr>
          <p:cNvPr id="14340" name="Picture 4" descr="8 февраля 1838 года Сэмюэл Морзе продемонстрировал свою систему  электромагнитного телеграфа | Технологии связ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2985" y="580361"/>
            <a:ext cx="5593474" cy="4400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954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stretch>
            <a:fillRect/>
          </a:stretch>
        </p:blipFill>
        <p:spPr>
          <a:xfrm>
            <a:off x="4031432" y="1269901"/>
            <a:ext cx="4537143" cy="3402857"/>
          </a:xfrm>
          <a:prstGeom prst="rect">
            <a:avLst/>
          </a:prstGeom>
        </p:spPr>
      </p:pic>
      <p:pic>
        <p:nvPicPr>
          <p:cNvPr id="2" name="Рисунок 1"/>
          <p:cNvPicPr>
            <a:picLocks noChangeAspect="1"/>
          </p:cNvPicPr>
          <p:nvPr/>
        </p:nvPicPr>
        <p:blipFill rotWithShape="1">
          <a:blip r:embed="rId3"/>
          <a:srcRect l="17143" t="284" r="11824" b="25106"/>
          <a:stretch/>
        </p:blipFill>
        <p:spPr>
          <a:xfrm>
            <a:off x="681050" y="340467"/>
            <a:ext cx="3788923" cy="5116749"/>
          </a:xfrm>
          <a:prstGeom prst="ellipse">
            <a:avLst/>
          </a:prstGeom>
          <a:ln>
            <a:noFill/>
          </a:ln>
          <a:effectLst>
            <a:softEdge rad="112500"/>
          </a:effectLst>
        </p:spPr>
      </p:pic>
      <p:pic>
        <p:nvPicPr>
          <p:cNvPr id="3" name="Рисунок 2"/>
          <p:cNvPicPr>
            <a:picLocks noChangeAspect="1"/>
          </p:cNvPicPr>
          <p:nvPr/>
        </p:nvPicPr>
        <p:blipFill>
          <a:blip r:embed="rId4"/>
          <a:stretch>
            <a:fillRect/>
          </a:stretch>
        </p:blipFill>
        <p:spPr>
          <a:xfrm>
            <a:off x="8130034" y="485445"/>
            <a:ext cx="3859957" cy="4971771"/>
          </a:xfrm>
          <a:prstGeom prst="ellipse">
            <a:avLst/>
          </a:prstGeom>
          <a:ln>
            <a:noFill/>
          </a:ln>
          <a:effectLst>
            <a:softEdge rad="112500"/>
          </a:effectLst>
        </p:spPr>
      </p:pic>
      <p:sp>
        <p:nvSpPr>
          <p:cNvPr id="4" name="Прямоугольник 3"/>
          <p:cNvSpPr/>
          <p:nvPr/>
        </p:nvSpPr>
        <p:spPr>
          <a:xfrm>
            <a:off x="8653216" y="5486400"/>
            <a:ext cx="2813591" cy="584775"/>
          </a:xfrm>
          <a:prstGeom prst="rect">
            <a:avLst/>
          </a:prstGeom>
        </p:spPr>
        <p:txBody>
          <a:bodyPr wrap="none">
            <a:spAutoFit/>
          </a:bodyPr>
          <a:lstStyle/>
          <a:p>
            <a:r>
              <a:rPr lang="ru-RU" sz="3200" dirty="0" err="1">
                <a:solidFill>
                  <a:srgbClr val="292B2C"/>
                </a:solidFill>
                <a:latin typeface="Bahnschrift Condensed" panose="020B0502040204020203" pitchFamily="34" charset="0"/>
                <a:ea typeface="Times New Roman" panose="02020603050405020304" pitchFamily="18" charset="0"/>
              </a:rPr>
              <a:t>Гульермо</a:t>
            </a:r>
            <a:r>
              <a:rPr lang="ru-RU" sz="3200" dirty="0">
                <a:solidFill>
                  <a:srgbClr val="292B2C"/>
                </a:solidFill>
                <a:latin typeface="Bahnschrift Condensed" panose="020B0502040204020203" pitchFamily="34" charset="0"/>
                <a:ea typeface="Times New Roman" panose="02020603050405020304" pitchFamily="18" charset="0"/>
              </a:rPr>
              <a:t> Маркони </a:t>
            </a:r>
            <a:endParaRPr lang="ru-RU" sz="3200" dirty="0">
              <a:latin typeface="Bahnschrift Condensed" panose="020B0502040204020203" pitchFamily="34" charset="0"/>
            </a:endParaRPr>
          </a:p>
        </p:txBody>
      </p:sp>
      <p:sp>
        <p:nvSpPr>
          <p:cNvPr id="5" name="Прямоугольник 4"/>
          <p:cNvSpPr/>
          <p:nvPr/>
        </p:nvSpPr>
        <p:spPr>
          <a:xfrm>
            <a:off x="155575" y="5486400"/>
            <a:ext cx="4447858" cy="584775"/>
          </a:xfrm>
          <a:prstGeom prst="rect">
            <a:avLst/>
          </a:prstGeom>
        </p:spPr>
        <p:txBody>
          <a:bodyPr wrap="square">
            <a:spAutoFit/>
          </a:bodyPr>
          <a:lstStyle/>
          <a:p>
            <a:pPr algn="ctr"/>
            <a:r>
              <a:rPr lang="ru-RU" sz="3200" dirty="0">
                <a:solidFill>
                  <a:srgbClr val="292B2C"/>
                </a:solidFill>
                <a:latin typeface="Bahnschrift Condensed" panose="020B0502040204020203" pitchFamily="34" charset="0"/>
                <a:ea typeface="Times New Roman" panose="02020603050405020304" pitchFamily="18" charset="0"/>
              </a:rPr>
              <a:t>Александр Степанович Попов </a:t>
            </a:r>
            <a:endParaRPr lang="ru-RU" sz="3200" dirty="0">
              <a:latin typeface="Bahnschrift Condensed" panose="020B0502040204020203" pitchFamily="34" charset="0"/>
            </a:endParaRPr>
          </a:p>
        </p:txBody>
      </p:sp>
      <p:sp>
        <p:nvSpPr>
          <p:cNvPr id="6" name="AutoShape 4" descr="Кратко об истории изобретения радио: спор между Гульельмо Маркони и  Александром Поповым | ТЕХНОЛОГИИ, ИНЖИНИРИНГ, ИННОВАЦИИ"/>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1141633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1209" b="13327"/>
          <a:stretch/>
        </p:blipFill>
        <p:spPr>
          <a:xfrm>
            <a:off x="1750978" y="642025"/>
            <a:ext cx="3586868" cy="4552545"/>
          </a:xfrm>
          <a:prstGeom prst="ellipse">
            <a:avLst/>
          </a:prstGeom>
          <a:ln>
            <a:noFill/>
          </a:ln>
          <a:effectLst>
            <a:softEdge rad="112500"/>
          </a:effectLst>
        </p:spPr>
      </p:pic>
      <p:pic>
        <p:nvPicPr>
          <p:cNvPr id="3" name="Рисунок 2"/>
          <p:cNvPicPr>
            <a:picLocks noChangeAspect="1"/>
          </p:cNvPicPr>
          <p:nvPr/>
        </p:nvPicPr>
        <p:blipFill>
          <a:blip r:embed="rId3"/>
          <a:stretch>
            <a:fillRect/>
          </a:stretch>
        </p:blipFill>
        <p:spPr>
          <a:xfrm>
            <a:off x="5829704" y="914400"/>
            <a:ext cx="6011694" cy="4007796"/>
          </a:xfrm>
          <a:prstGeom prst="rect">
            <a:avLst/>
          </a:prstGeom>
        </p:spPr>
      </p:pic>
      <p:sp>
        <p:nvSpPr>
          <p:cNvPr id="4" name="Прямоугольник 3"/>
          <p:cNvSpPr/>
          <p:nvPr/>
        </p:nvSpPr>
        <p:spPr>
          <a:xfrm>
            <a:off x="2331580" y="5194570"/>
            <a:ext cx="2425664" cy="584775"/>
          </a:xfrm>
          <a:prstGeom prst="rect">
            <a:avLst/>
          </a:prstGeom>
        </p:spPr>
        <p:txBody>
          <a:bodyPr wrap="none">
            <a:spAutoFit/>
          </a:bodyPr>
          <a:lstStyle/>
          <a:p>
            <a:r>
              <a:rPr lang="ru-RU" sz="3200" dirty="0">
                <a:latin typeface="Bahnschrift Condensed" panose="020B0502040204020203" pitchFamily="34" charset="0"/>
              </a:rPr>
              <a:t>Александр Белл</a:t>
            </a:r>
          </a:p>
        </p:txBody>
      </p:sp>
    </p:spTree>
    <p:extLst>
      <p:ext uri="{BB962C8B-B14F-4D97-AF65-F5344CB8AC3E}">
        <p14:creationId xmlns:p14="http://schemas.microsoft.com/office/powerpoint/2010/main" val="1550790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Промышленная революция – определение что это такое и последствия  индустриальной революции"/>
          <p:cNvPicPr>
            <a:picLocks noChangeAspect="1" noChangeArrowheads="1"/>
          </p:cNvPicPr>
          <p:nvPr/>
        </p:nvPicPr>
        <p:blipFill rotWithShape="1">
          <a:blip r:embed="rId2">
            <a:extLst>
              <a:ext uri="{28A0092B-C50C-407E-A947-70E740481C1C}">
                <a14:useLocalDpi xmlns:a14="http://schemas.microsoft.com/office/drawing/2010/main" val="0"/>
              </a:ext>
            </a:extLst>
          </a:blip>
          <a:srcRect b="8772"/>
          <a:stretch/>
        </p:blipFill>
        <p:spPr bwMode="auto">
          <a:xfrm>
            <a:off x="0" y="1"/>
            <a:ext cx="12192000" cy="684827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98315" y="440457"/>
            <a:ext cx="11595370" cy="1323439"/>
          </a:xfrm>
          <a:prstGeom prst="rect">
            <a:avLst/>
          </a:prstGeom>
          <a:ln>
            <a:noFill/>
          </a:ln>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ru-RU" sz="4000" b="1" dirty="0">
                <a:solidFill>
                  <a:schemeClr val="bg1"/>
                </a:solidFill>
                <a:latin typeface="Bahnschrift Condensed" panose="020B0502040204020203" pitchFamily="34" charset="0"/>
              </a:rPr>
              <a:t>Завершение промышленного переворота характеризуется тем, </a:t>
            </a:r>
          </a:p>
          <a:p>
            <a:pPr algn="ctr"/>
            <a:r>
              <a:rPr lang="ru-RU" sz="4000" b="1" dirty="0">
                <a:solidFill>
                  <a:schemeClr val="bg1"/>
                </a:solidFill>
                <a:latin typeface="Bahnschrift Condensed" panose="020B0502040204020203" pitchFamily="34" charset="0"/>
              </a:rPr>
              <a:t>что машины создаются при помощи станков.</a:t>
            </a:r>
          </a:p>
        </p:txBody>
      </p:sp>
    </p:spTree>
    <p:extLst>
      <p:ext uri="{BB962C8B-B14F-4D97-AF65-F5344CB8AC3E}">
        <p14:creationId xmlns:p14="http://schemas.microsoft.com/office/powerpoint/2010/main" val="2307112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5448" cy="6858000"/>
          </a:xfrm>
          <a:prstGeom prst="rect">
            <a:avLst/>
          </a:prstGeom>
        </p:spPr>
      </p:pic>
      <p:sp>
        <p:nvSpPr>
          <p:cNvPr id="3" name="Прямоугольник 2"/>
          <p:cNvSpPr/>
          <p:nvPr/>
        </p:nvSpPr>
        <p:spPr>
          <a:xfrm>
            <a:off x="753996" y="4396902"/>
            <a:ext cx="10687455" cy="1569660"/>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ru-RU" sz="3200" dirty="0">
                <a:solidFill>
                  <a:schemeClr val="bg1"/>
                </a:solidFill>
                <a:latin typeface="Bahnschrift Condensed" panose="020B0502040204020203" pitchFamily="34" charset="0"/>
              </a:rPr>
              <a:t>«Если бы перед нашими глазами могла волшебным образом предстать Англия 1685 г., мы бы не узнали ни одного из сотни пейзажей, ни одного из десятка тысяч сооружений. Помещик не узнал бы собственного имения»</a:t>
            </a:r>
          </a:p>
        </p:txBody>
      </p:sp>
    </p:spTree>
    <p:extLst>
      <p:ext uri="{BB962C8B-B14F-4D97-AF65-F5344CB8AC3E}">
        <p14:creationId xmlns:p14="http://schemas.microsoft.com/office/powerpoint/2010/main" val="12867991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60" t="15178" r="160" b="498"/>
          <a:stretch/>
        </p:blipFill>
        <p:spPr>
          <a:xfrm>
            <a:off x="0" y="-1"/>
            <a:ext cx="12192000" cy="6809363"/>
          </a:xfrm>
          <a:prstGeom prst="rect">
            <a:avLst/>
          </a:prstGeom>
        </p:spPr>
      </p:pic>
      <p:sp>
        <p:nvSpPr>
          <p:cNvPr id="3" name="Прямоугольник 2"/>
          <p:cNvSpPr/>
          <p:nvPr/>
        </p:nvSpPr>
        <p:spPr>
          <a:xfrm>
            <a:off x="1618795" y="466928"/>
            <a:ext cx="4043094" cy="1015663"/>
          </a:xfrm>
          <a:prstGeom prst="rect">
            <a:avLst/>
          </a:prstGeom>
        </p:spPr>
        <p:txBody>
          <a:bodyPr wrap="none">
            <a:spAutoFit/>
          </a:bodyPr>
          <a:lstStyle/>
          <a:p>
            <a:r>
              <a:rPr lang="ru-RU" sz="6000" b="1" dirty="0">
                <a:solidFill>
                  <a:schemeClr val="bg1"/>
                </a:solidFill>
                <a:latin typeface="Agency Gothic CT Open" panose="02000508030000020004" pitchFamily="2" charset="0"/>
              </a:rPr>
              <a:t>30—40-е гг. </a:t>
            </a:r>
            <a:r>
              <a:rPr lang="en-US" sz="6000" b="1" dirty="0">
                <a:solidFill>
                  <a:schemeClr val="bg1"/>
                </a:solidFill>
                <a:latin typeface="Agency Gothic CT Open" panose="02000508030000020004" pitchFamily="2" charset="0"/>
              </a:rPr>
              <a:t>XIX </a:t>
            </a:r>
            <a:r>
              <a:rPr lang="ru-RU" sz="6000" b="1" dirty="0">
                <a:solidFill>
                  <a:schemeClr val="bg1"/>
                </a:solidFill>
                <a:latin typeface="Agency Gothic CT Open" panose="02000508030000020004" pitchFamily="2" charset="0"/>
              </a:rPr>
              <a:t>в</a:t>
            </a:r>
            <a:r>
              <a:rPr lang="ru-RU" sz="3200" b="1" dirty="0">
                <a:latin typeface="Agency Gothic CT Open" panose="02000508030000020004" pitchFamily="2" charset="0"/>
              </a:rPr>
              <a:t>. </a:t>
            </a:r>
          </a:p>
        </p:txBody>
      </p:sp>
      <p:sp>
        <p:nvSpPr>
          <p:cNvPr id="4" name="TextBox 3"/>
          <p:cNvSpPr txBox="1"/>
          <p:nvPr/>
        </p:nvSpPr>
        <p:spPr>
          <a:xfrm>
            <a:off x="1618795" y="1159425"/>
            <a:ext cx="9603911" cy="646331"/>
          </a:xfrm>
          <a:prstGeom prst="rect">
            <a:avLst/>
          </a:prstGeom>
          <a:noFill/>
        </p:spPr>
        <p:txBody>
          <a:bodyPr wrap="none" rtlCol="0">
            <a:spAutoFit/>
          </a:bodyPr>
          <a:lstStyle/>
          <a:p>
            <a:r>
              <a:rPr lang="ru-RU" sz="3600" dirty="0">
                <a:solidFill>
                  <a:schemeClr val="bg1"/>
                </a:solidFill>
                <a:latin typeface="Bahnschrift Condensed" panose="020B0502040204020203" pitchFamily="34" charset="0"/>
              </a:rPr>
              <a:t>Время быстрого железнодорожного строительства в Англии </a:t>
            </a:r>
          </a:p>
        </p:txBody>
      </p:sp>
    </p:spTree>
    <p:extLst>
      <p:ext uri="{BB962C8B-B14F-4D97-AF65-F5344CB8AC3E}">
        <p14:creationId xmlns:p14="http://schemas.microsoft.com/office/powerpoint/2010/main" val="1920886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a:srcRect l="-160" t="395" r="160" b="-240"/>
          <a:stretch/>
        </p:blipFill>
        <p:spPr>
          <a:xfrm>
            <a:off x="577588" y="680935"/>
            <a:ext cx="6426109" cy="4260715"/>
          </a:xfrm>
          <a:prstGeom prst="rect">
            <a:avLst/>
          </a:prstGeom>
        </p:spPr>
      </p:pic>
      <p:sp>
        <p:nvSpPr>
          <p:cNvPr id="3" name="Прямоугольник 2"/>
          <p:cNvSpPr/>
          <p:nvPr/>
        </p:nvSpPr>
        <p:spPr>
          <a:xfrm>
            <a:off x="577588" y="4941650"/>
            <a:ext cx="6426109" cy="1200329"/>
          </a:xfrm>
          <a:prstGeom prst="rect">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ru-RU" sz="3600" dirty="0">
                <a:solidFill>
                  <a:schemeClr val="tx1"/>
                </a:solidFill>
                <a:latin typeface="Bahnschrift Condensed" panose="020B0502040204020203" pitchFamily="34" charset="0"/>
              </a:rPr>
              <a:t>На смену деревянным пришли орудия труда из железа и стали</a:t>
            </a:r>
            <a:r>
              <a:rPr lang="ru-RU" dirty="0">
                <a:solidFill>
                  <a:schemeClr val="tx1"/>
                </a:solidFill>
              </a:rPr>
              <a:t>.</a:t>
            </a:r>
          </a:p>
        </p:txBody>
      </p:sp>
      <p:sp>
        <p:nvSpPr>
          <p:cNvPr id="4" name="Прямоугольник 3"/>
          <p:cNvSpPr/>
          <p:nvPr/>
        </p:nvSpPr>
        <p:spPr>
          <a:xfrm>
            <a:off x="7490298" y="1945532"/>
            <a:ext cx="4260714" cy="1754326"/>
          </a:xfrm>
          <a:prstGeom prst="rect">
            <a:avLst/>
          </a:prstGeom>
        </p:spPr>
        <p:txBody>
          <a:bodyPr wrap="square">
            <a:spAutoFit/>
          </a:bodyPr>
          <a:lstStyle/>
          <a:p>
            <a:pPr algn="ctr"/>
            <a:r>
              <a:rPr lang="ru-RU" sz="3600" b="1" dirty="0">
                <a:latin typeface="Bahnschrift Condensed" panose="020B0502040204020203" pitchFamily="34" charset="0"/>
              </a:rPr>
              <a:t>В </a:t>
            </a:r>
            <a:r>
              <a:rPr lang="ru-RU" sz="3600" b="1" dirty="0">
                <a:solidFill>
                  <a:srgbClr val="FF0000"/>
                </a:solidFill>
                <a:latin typeface="Bahnschrift Condensed" panose="020B0502040204020203" pitchFamily="34" charset="0"/>
              </a:rPr>
              <a:t>1825</a:t>
            </a:r>
            <a:r>
              <a:rPr lang="ru-RU" sz="3600" b="1" dirty="0">
                <a:latin typeface="Bahnschrift Condensed" panose="020B0502040204020203" pitchFamily="34" charset="0"/>
              </a:rPr>
              <a:t> г. в Англии завершилась аграрная революция</a:t>
            </a:r>
          </a:p>
        </p:txBody>
      </p:sp>
    </p:spTree>
    <p:extLst>
      <p:ext uri="{BB962C8B-B14F-4D97-AF65-F5344CB8AC3E}">
        <p14:creationId xmlns:p14="http://schemas.microsoft.com/office/powerpoint/2010/main" val="2620635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28713" y="136896"/>
            <a:ext cx="6033726" cy="5933164"/>
          </a:xfrm>
          <a:prstGeom prst="rect">
            <a:avLst/>
          </a:prstGeom>
        </p:spPr>
      </p:pic>
      <p:sp>
        <p:nvSpPr>
          <p:cNvPr id="3" name="TextBox 2"/>
          <p:cNvSpPr txBox="1"/>
          <p:nvPr/>
        </p:nvSpPr>
        <p:spPr>
          <a:xfrm>
            <a:off x="328713" y="5700728"/>
            <a:ext cx="6033726" cy="461665"/>
          </a:xfrm>
          <a:prstGeom prst="rect">
            <a:avLst/>
          </a:prstGeom>
          <a:solidFill>
            <a:schemeClr val="bg1"/>
          </a:solidFill>
        </p:spPr>
        <p:txBody>
          <a:bodyPr wrap="square" rtlCol="0">
            <a:spAutoFit/>
          </a:bodyPr>
          <a:lstStyle/>
          <a:p>
            <a:pPr algn="ctr"/>
            <a:r>
              <a:rPr lang="ru-RU" sz="2400" dirty="0">
                <a:latin typeface="Bahnschrift Condensed" panose="020B0502040204020203" pitchFamily="34" charset="0"/>
              </a:rPr>
              <a:t>Открытие </a:t>
            </a:r>
            <a:r>
              <a:rPr lang="ru-RU" sz="2400" dirty="0" err="1">
                <a:latin typeface="Bahnschrift Condensed" panose="020B0502040204020203" pitchFamily="34" charset="0"/>
              </a:rPr>
              <a:t>Стоктон-Дарлингтонской</a:t>
            </a:r>
            <a:r>
              <a:rPr lang="ru-RU" sz="2400" dirty="0">
                <a:latin typeface="Bahnschrift Condensed" panose="020B0502040204020203" pitchFamily="34" charset="0"/>
              </a:rPr>
              <a:t> железной дороги</a:t>
            </a:r>
          </a:p>
        </p:txBody>
      </p:sp>
      <p:sp>
        <p:nvSpPr>
          <p:cNvPr id="5" name="TextBox 4"/>
          <p:cNvSpPr txBox="1"/>
          <p:nvPr/>
        </p:nvSpPr>
        <p:spPr>
          <a:xfrm>
            <a:off x="6945549" y="1809344"/>
            <a:ext cx="4961106" cy="1446550"/>
          </a:xfrm>
          <a:prstGeom prst="rect">
            <a:avLst/>
          </a:prstGeom>
          <a:noFill/>
        </p:spPr>
        <p:txBody>
          <a:bodyPr wrap="square" rtlCol="0">
            <a:spAutoFit/>
          </a:bodyPr>
          <a:lstStyle/>
          <a:p>
            <a:r>
              <a:rPr lang="ru-RU" sz="4400" dirty="0">
                <a:solidFill>
                  <a:srgbClr val="FF0000"/>
                </a:solidFill>
                <a:latin typeface="Bahnschrift Condensed" panose="020B0502040204020203" pitchFamily="34" charset="0"/>
              </a:rPr>
              <a:t>1825 </a:t>
            </a:r>
            <a:r>
              <a:rPr lang="ru-RU" sz="4400" dirty="0">
                <a:latin typeface="Bahnschrift Condensed" panose="020B0502040204020203" pitchFamily="34" charset="0"/>
              </a:rPr>
              <a:t>г. – строительство первой железной дороги. </a:t>
            </a:r>
          </a:p>
        </p:txBody>
      </p:sp>
    </p:spTree>
    <p:extLst>
      <p:ext uri="{BB962C8B-B14F-4D97-AF65-F5344CB8AC3E}">
        <p14:creationId xmlns:p14="http://schemas.microsoft.com/office/powerpoint/2010/main" val="1639252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720409"/>
            <a:ext cx="8073958" cy="6137591"/>
          </a:xfrm>
          <a:prstGeom prst="rect">
            <a:avLst/>
          </a:prstGeom>
        </p:spPr>
      </p:pic>
      <p:sp>
        <p:nvSpPr>
          <p:cNvPr id="4" name="Прямоугольник 3"/>
          <p:cNvSpPr/>
          <p:nvPr/>
        </p:nvSpPr>
        <p:spPr>
          <a:xfrm>
            <a:off x="8073958" y="333137"/>
            <a:ext cx="4118042" cy="6524863"/>
          </a:xfrm>
          <a:prstGeom prst="rect">
            <a:avLst/>
          </a:prstGeom>
          <a:solidFill>
            <a:schemeClr val="bg1"/>
          </a:solidFill>
        </p:spPr>
        <p:txBody>
          <a:bodyPr wrap="square">
            <a:spAutoFit/>
          </a:bodyPr>
          <a:lstStyle/>
          <a:p>
            <a:endParaRPr lang="ru-RU" sz="3000" dirty="0"/>
          </a:p>
          <a:p>
            <a:endParaRPr lang="ru-RU" sz="3600" dirty="0">
              <a:latin typeface="Bahnschrift Condensed" panose="020B0502040204020203" pitchFamily="34" charset="0"/>
            </a:endParaRPr>
          </a:p>
          <a:p>
            <a:r>
              <a:rPr lang="ru-RU" sz="3600" dirty="0">
                <a:solidFill>
                  <a:srgbClr val="FF0000"/>
                </a:solidFill>
                <a:latin typeface="Bahnschrift Condensed" panose="020B0502040204020203" pitchFamily="34" charset="0"/>
              </a:rPr>
              <a:t>«Саванна» </a:t>
            </a:r>
            <a:r>
              <a:rPr lang="ru-RU" sz="3600" dirty="0">
                <a:latin typeface="Bahnschrift Condensed" panose="020B0502040204020203" pitchFamily="34" charset="0"/>
              </a:rPr>
              <a:t>— первый пароход, пересёкший в 1819 г. Атлантический океан (от Ливерпуля до Нью-Йорка) за 26 дней (Христофор Колумб преодолел этот путь за 70 дней).</a:t>
            </a:r>
          </a:p>
          <a:p>
            <a:endParaRPr lang="ru-RU" sz="3200" dirty="0"/>
          </a:p>
          <a:p>
            <a:endParaRPr lang="ru-RU" sz="3200" dirty="0"/>
          </a:p>
        </p:txBody>
      </p:sp>
    </p:spTree>
    <p:extLst>
      <p:ext uri="{BB962C8B-B14F-4D97-AF65-F5344CB8AC3E}">
        <p14:creationId xmlns:p14="http://schemas.microsoft.com/office/powerpoint/2010/main" val="2256410152"/>
      </p:ext>
    </p:extLst>
  </p:cSld>
  <p:clrMapOvr>
    <a:masterClrMapping/>
  </p:clrMapOvr>
</p:sld>
</file>

<file path=ppt/theme/theme1.xml><?xml version="1.0" encoding="utf-8"?>
<a:theme xmlns:a="http://schemas.openxmlformats.org/drawingml/2006/main" name="Ретро">
  <a:themeElements>
    <a:clrScheme name="Ретр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Ретр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docProps/app.xml><?xml version="1.0" encoding="utf-8"?>
<Properties xmlns="http://schemas.openxmlformats.org/officeDocument/2006/extended-properties" xmlns:vt="http://schemas.openxmlformats.org/officeDocument/2006/docPropsVTypes">
  <Template>Retrospect</Template>
  <TotalTime>167</TotalTime>
  <Words>569</Words>
  <Application>Microsoft Office PowerPoint</Application>
  <PresentationFormat>Широкоэкранный</PresentationFormat>
  <Paragraphs>62</Paragraphs>
  <Slides>39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39</vt:i4>
      </vt:variant>
    </vt:vector>
  </HeadingPairs>
  <TitlesOfParts>
    <vt:vector size="45" baseType="lpstr">
      <vt:lpstr>Calibri Light</vt:lpstr>
      <vt:lpstr>1 Memorandum</vt:lpstr>
      <vt:lpstr>Calibri</vt:lpstr>
      <vt:lpstr>Bahnschrift Condensed</vt:lpstr>
      <vt:lpstr>Agency Gothic CT Open</vt:lpstr>
      <vt:lpstr>Ретро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1</cp:lastModifiedBy>
  <cp:revision>32</cp:revision>
  <dcterms:created xsi:type="dcterms:W3CDTF">2022-09-07T17:24:57Z</dcterms:created>
  <dcterms:modified xsi:type="dcterms:W3CDTF">2022-09-08T08:33:25Z</dcterms:modified>
</cp:coreProperties>
</file>