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1" r:id="rId4"/>
    <p:sldId id="266" r:id="rId5"/>
    <p:sldId id="267" r:id="rId6"/>
    <p:sldId id="268" r:id="rId7"/>
    <p:sldId id="269" r:id="rId8"/>
    <p:sldId id="270" r:id="rId9"/>
    <p:sldId id="273" r:id="rId10"/>
    <p:sldId id="271" r:id="rId11"/>
    <p:sldId id="272" r:id="rId12"/>
    <p:sldId id="274" r:id="rId13"/>
    <p:sldId id="275" r:id="rId14"/>
    <p:sldId id="276" r:id="rId15"/>
    <p:sldId id="257" r:id="rId16"/>
    <p:sldId id="279" r:id="rId17"/>
    <p:sldId id="277" r:id="rId18"/>
    <p:sldId id="280" r:id="rId19"/>
    <p:sldId id="263" r:id="rId20"/>
    <p:sldId id="281" r:id="rId21"/>
    <p:sldId id="283" r:id="rId22"/>
    <p:sldId id="282" r:id="rId23"/>
    <p:sldId id="264" r:id="rId24"/>
    <p:sldId id="278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B3BC2-9EF4-43DD-A359-6DF921773082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B4131-6BB7-4FC6-A87B-A01B0593A1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B3BC2-9EF4-43DD-A359-6DF921773082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B4131-6BB7-4FC6-A87B-A01B0593A1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B3BC2-9EF4-43DD-A359-6DF921773082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B4131-6BB7-4FC6-A87B-A01B0593A1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B3BC2-9EF4-43DD-A359-6DF921773082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B4131-6BB7-4FC6-A87B-A01B0593A1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B3BC2-9EF4-43DD-A359-6DF921773082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B4131-6BB7-4FC6-A87B-A01B0593A1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B3BC2-9EF4-43DD-A359-6DF921773082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B4131-6BB7-4FC6-A87B-A01B0593A1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B3BC2-9EF4-43DD-A359-6DF921773082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B4131-6BB7-4FC6-A87B-A01B0593A1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B3BC2-9EF4-43DD-A359-6DF921773082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B4131-6BB7-4FC6-A87B-A01B0593A1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B3BC2-9EF4-43DD-A359-6DF921773082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B4131-6BB7-4FC6-A87B-A01B0593A1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B3BC2-9EF4-43DD-A359-6DF921773082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B4131-6BB7-4FC6-A87B-A01B0593A1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B3BC2-9EF4-43DD-A359-6DF921773082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B4131-6BB7-4FC6-A87B-A01B0593A1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FB3BC2-9EF4-43DD-A359-6DF921773082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EB4131-6BB7-4FC6-A87B-A01B0593A17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s://img.alicdn.com/imgextra/i2/6000000005308/O1CN01iJwKZX1p56u4VCoFn_!!6000000005308-0-tbvide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5" name="Picture 4" descr="https://obiologii.ru/wp-content/uploads/b/4/6/b46acc6f8cd24e2ea1e6347c1f70eb8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1679265"/>
            <a:ext cx="6876256" cy="5178735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23528" y="260648"/>
            <a:ext cx="820891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latin typeface="Comic Sans MS" panose="030F0702030302020204" pitchFamily="66" charset="0"/>
              </a:rPr>
              <a:t>4 октября</a:t>
            </a:r>
          </a:p>
          <a:p>
            <a:pPr algn="ctr"/>
            <a:r>
              <a:rPr lang="ru-RU" sz="6000" b="1" dirty="0" smtClean="0">
                <a:latin typeface="Comic Sans MS" panose="030F0702030302020204" pitchFamily="66" charset="0"/>
              </a:rPr>
              <a:t>Всемирный день защиты животных</a:t>
            </a:r>
          </a:p>
        </p:txBody>
      </p:sp>
      <p:pic>
        <p:nvPicPr>
          <p:cNvPr id="1028" name="Picture 4" descr="https://grizly.club/uploads/posts/2023-01/1674687607_grizly-club-p-yaguar-klipart-5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085184"/>
            <a:ext cx="2363754" cy="1772816"/>
          </a:xfrm>
          <a:prstGeom prst="rect">
            <a:avLst/>
          </a:prstGeom>
          <a:noFill/>
        </p:spPr>
      </p:pic>
      <p:pic>
        <p:nvPicPr>
          <p:cNvPr id="10" name="Picture 4" descr="https://catherineasquithgallery.com/uploads/posts/2021-03/1614549411_61-p-ptitsa-na-belom-fone-7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88640"/>
            <a:ext cx="1296144" cy="1319639"/>
          </a:xfrm>
          <a:prstGeom prst="rect">
            <a:avLst/>
          </a:prstGeom>
          <a:noFill/>
        </p:spPr>
      </p:pic>
      <p:pic>
        <p:nvPicPr>
          <p:cNvPr id="11" name="Picture 4" descr="https://catherineasquithgallery.com/uploads/posts/2021-03/1614549411_61-p-ptitsa-na-belom-fone-7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7308304" y="260648"/>
            <a:ext cx="1368152" cy="13196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g.alicdn.com/imgextra/i2/6000000005308/O1CN01iJwKZX1p56u4VCoFn_!!6000000005308-0-tbvide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28674" name="Picture 2" descr="https://i.pinimg.com/originals/f3/03/c4/f303c43857db9786fee12d57df5f149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2513" y="1736726"/>
            <a:ext cx="7118974" cy="5121273"/>
          </a:xfrm>
          <a:prstGeom prst="rect">
            <a:avLst/>
          </a:prstGeom>
          <a:noFill/>
        </p:spPr>
      </p:pic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323528" y="548680"/>
            <a:ext cx="8496944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Arial" pitchFamily="34" charset="0"/>
              </a:rPr>
              <a:t>Вес взрослой особи не превышает 30 кг, а длина – 1 метра.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Экзотические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мини-пиги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 отлично поддаются дрессировке и их можно без труда воспитать и приучить к аккуратности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47864" y="188640"/>
            <a:ext cx="18774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/>
              <a:t>Мини - </a:t>
            </a:r>
            <a:r>
              <a:rPr lang="ru-RU" sz="2800" b="1" i="1" dirty="0" err="1" smtClean="0"/>
              <a:t>пиг</a:t>
            </a:r>
            <a:endParaRPr lang="ru-RU" sz="28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g.alicdn.com/imgextra/i2/6000000005308/O1CN01iJwKZX1p56u4VCoFn_!!6000000005308-0-tbvide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03848" y="188640"/>
            <a:ext cx="2870722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sz="2800" b="1" i="1" dirty="0"/>
              <a:t>Улитки </a:t>
            </a:r>
            <a:r>
              <a:rPr lang="ru-RU" sz="2800" b="1" i="1" dirty="0" err="1" smtClean="0"/>
              <a:t>ахатина</a:t>
            </a:r>
            <a:endParaRPr lang="ru-RU" sz="2800" b="1" i="1" dirty="0" smtClean="0"/>
          </a:p>
          <a:p>
            <a:pPr fontAlgn="base"/>
            <a:endParaRPr lang="ru-RU" b="1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620688"/>
            <a:ext cx="792088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Эти </a:t>
            </a:r>
            <a:r>
              <a:rPr lang="ru-RU" sz="2800" b="1" dirty="0"/>
              <a:t>улитки без еды и ухода смогут заснуть и провести в спячке больше месяца. </a:t>
            </a:r>
            <a:r>
              <a:rPr lang="ru-RU" sz="2800" dirty="0"/>
              <a:t>Они способны узнавать своего хозяина и даже могут привыкать к его действиям.</a:t>
            </a:r>
          </a:p>
        </p:txBody>
      </p:sp>
      <p:pic>
        <p:nvPicPr>
          <p:cNvPr id="27650" name="Picture 2" descr="https://vplate.ru/images/article/orig/2019/08/samye-neobychnye-domashnie-zhivotnye-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97460" y="2708920"/>
            <a:ext cx="4149080" cy="4149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img.alicdn.com/imgextra/i2/6000000005308/O1CN01iJwKZX1p56u4VCoFn_!!6000000005308-0-tbvide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30722" name="Picture 2" descr="https://vplate.ru/images/article/orig/2019/08/samye-neobychnye-domashnie-zhivotnye-17.jpg"/>
          <p:cNvPicPr>
            <a:picLocks noChangeAspect="1" noChangeArrowheads="1"/>
          </p:cNvPicPr>
          <p:nvPr/>
        </p:nvPicPr>
        <p:blipFill>
          <a:blip r:embed="rId3" cstate="print"/>
          <a:srcRect l="17344"/>
          <a:stretch>
            <a:fillRect/>
          </a:stretch>
        </p:blipFill>
        <p:spPr bwMode="auto">
          <a:xfrm>
            <a:off x="1459032" y="2348880"/>
            <a:ext cx="6225937" cy="450912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23528" y="188640"/>
            <a:ext cx="84969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400" b="1" i="1" dirty="0" smtClean="0"/>
              <a:t>Шиншиллы</a:t>
            </a:r>
          </a:p>
          <a:p>
            <a:pPr fontAlgn="base"/>
            <a:r>
              <a:rPr lang="ru-RU" sz="2400" dirty="0" smtClean="0"/>
              <a:t>Шиншилла сможет прожить в достойных условиях до 20 лет. Кормить ее можно травянистыми растениями, мхом, определенными видами кактусов, корой, насекомыми. Мягкие на ощупь и приятные шиншиллы </a:t>
            </a:r>
            <a:r>
              <a:rPr lang="ru-RU" sz="2400" b="1" dirty="0" smtClean="0"/>
              <a:t>весьма активны ночью.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g.alicdn.com/imgextra/i2/6000000005308/O1CN01iJwKZX1p56u4VCoFn_!!6000000005308-0-tbvide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1520" y="188640"/>
            <a:ext cx="86409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400" b="1" i="1" dirty="0" smtClean="0"/>
              <a:t>Домашняя лиса </a:t>
            </a:r>
            <a:r>
              <a:rPr lang="ru-RU" sz="2400" b="1" i="1" dirty="0" err="1" smtClean="0"/>
              <a:t>фенек</a:t>
            </a:r>
            <a:endParaRPr lang="ru-RU" sz="2400" b="1" i="1" dirty="0" smtClean="0"/>
          </a:p>
          <a:p>
            <a:pPr fontAlgn="base"/>
            <a:r>
              <a:rPr lang="ru-RU" sz="2400" dirty="0" smtClean="0"/>
              <a:t>Этого домашнего питомца можно содержать лишь в теплом помещении. Несмотря на довольно большие уши,</a:t>
            </a:r>
            <a:r>
              <a:rPr lang="ru-RU" sz="2400" b="1" dirty="0" smtClean="0"/>
              <a:t> параметры самой лисы невелики: 30-40 см длины, до 22 см высоты и не более полутора кг веса.</a:t>
            </a:r>
            <a:endParaRPr lang="ru-RU" sz="2400" dirty="0"/>
          </a:p>
        </p:txBody>
      </p:sp>
      <p:pic>
        <p:nvPicPr>
          <p:cNvPr id="31746" name="Picture 2" descr="https://vplate.ru/images/article/orig/2019/08/samye-neobychnye-domashnie-zhivotnye-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6578" y="2348880"/>
            <a:ext cx="6790844" cy="45091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g.alicdn.com/imgextra/i2/6000000005308/O1CN01iJwKZX1p56u4VCoFn_!!6000000005308-0-tbvide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43608" y="1556792"/>
            <a:ext cx="74168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/>
              <a:t>Отгадай животное</a:t>
            </a:r>
            <a:endParaRPr lang="ru-RU" sz="5400" b="1" dirty="0"/>
          </a:p>
        </p:txBody>
      </p:sp>
      <p:pic>
        <p:nvPicPr>
          <p:cNvPr id="32782" name="Picture 14" descr="https://www.pngarts.com/files/3/Bear-PNG-Image-with-Transparent-Backgroun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74120" y="3789040"/>
            <a:ext cx="3269880" cy="3068960"/>
          </a:xfrm>
          <a:prstGeom prst="rect">
            <a:avLst/>
          </a:prstGeom>
          <a:noFill/>
        </p:spPr>
      </p:pic>
      <p:pic>
        <p:nvPicPr>
          <p:cNvPr id="10242" name="Picture 2" descr="https://pluspng.com/img-png/giraffe-hd-png-giraffe-png-1024.png"/>
          <p:cNvPicPr>
            <a:picLocks noChangeAspect="1" noChangeArrowheads="1"/>
          </p:cNvPicPr>
          <p:nvPr/>
        </p:nvPicPr>
        <p:blipFill>
          <a:blip r:embed="rId4" cstate="print"/>
          <a:srcRect r="11592"/>
          <a:stretch>
            <a:fillRect/>
          </a:stretch>
        </p:blipFill>
        <p:spPr bwMode="auto">
          <a:xfrm flipH="1">
            <a:off x="0" y="2204864"/>
            <a:ext cx="4664055" cy="4653136"/>
          </a:xfrm>
          <a:prstGeom prst="rect">
            <a:avLst/>
          </a:prstGeom>
          <a:noFill/>
        </p:spPr>
      </p:pic>
      <p:pic>
        <p:nvPicPr>
          <p:cNvPr id="10246" name="Picture 6" descr="https://affinity.pt/public/imgs/outsourcing/outsourcing-suricat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936" y="5338699"/>
            <a:ext cx="1512168" cy="1519301"/>
          </a:xfrm>
          <a:prstGeom prst="rect">
            <a:avLst/>
          </a:prstGeom>
          <a:noFill/>
        </p:spPr>
      </p:pic>
      <p:pic>
        <p:nvPicPr>
          <p:cNvPr id="10250" name="Picture 10" descr="https://img-fotki.yandex.ru/get/196070/200418627.1c5/0_198909_5ad55ff4_orig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0"/>
            <a:ext cx="3240360" cy="13847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mg.alicdn.com/imgextra/i2/6000000005308/O1CN01iJwKZX1p56u4VCoFn_!!6000000005308-0-tbvide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19572" y="1268760"/>
            <a:ext cx="770485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Короткие ножки, остренький нос,</a:t>
            </a:r>
            <a:br>
              <a:rPr lang="ru-RU" sz="4000" dirty="0" smtClean="0"/>
            </a:br>
            <a:r>
              <a:rPr lang="ru-RU" sz="4000" dirty="0" smtClean="0"/>
              <a:t>На теле его — ни капли «волос»,</a:t>
            </a:r>
            <a:br>
              <a:rPr lang="ru-RU" sz="4000" dirty="0" smtClean="0"/>
            </a:br>
            <a:r>
              <a:rPr lang="ru-RU" sz="4000" dirty="0" smtClean="0"/>
              <a:t>Лишь только колючки на тельце растут </a:t>
            </a:r>
            <a:br>
              <a:rPr lang="ru-RU" sz="4000" dirty="0" smtClean="0"/>
            </a:br>
            <a:r>
              <a:rPr lang="ru-RU" sz="4000" dirty="0" smtClean="0"/>
              <a:t>От хищников «зверя» они берегут.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g.alicdn.com/imgextra/i2/6000000005308/O1CN01iJwKZX1p56u4VCoFn_!!6000000005308-0-tbvide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3" name="Picture 4" descr="https://i.pinimg.com/originals/e9/ca/84/e9ca84c04e2438fcabfd734c9ab1dbf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340" y="476672"/>
            <a:ext cx="7595321" cy="53285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g.alicdn.com/imgextra/i2/6000000005308/O1CN01iJwKZX1p56u4VCoFn_!!6000000005308-0-tbvide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87624" y="980728"/>
            <a:ext cx="6822504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Его можно научить очень бойко  говорить, </a:t>
            </a:r>
          </a:p>
          <a:p>
            <a:r>
              <a:rPr lang="ru-RU" sz="4000" dirty="0" smtClean="0"/>
              <a:t>Удивлять нас голосами,</a:t>
            </a:r>
          </a:p>
          <a:p>
            <a:r>
              <a:rPr lang="ru-RU" sz="4000" dirty="0" smtClean="0"/>
              <a:t>Повторять слова за нами.</a:t>
            </a:r>
          </a:p>
          <a:p>
            <a:r>
              <a:rPr lang="ru-RU" sz="4000" dirty="0" smtClean="0"/>
              <a:t>Целый день ты с ним играй, </a:t>
            </a:r>
          </a:p>
          <a:p>
            <a:r>
              <a:rPr lang="ru-RU" sz="4000" dirty="0" smtClean="0"/>
              <a:t>Это птица…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g.alicdn.com/imgextra/i2/6000000005308/O1CN01iJwKZX1p56u4VCoFn_!!6000000005308-0-tbvide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3" name="Picture 6" descr="https://pixy.org/src/467/467582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78043" y="404664"/>
            <a:ext cx="4587914" cy="59766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img.alicdn.com/imgextra/i2/6000000005308/O1CN01iJwKZX1p56u4VCoFn_!!6000000005308-0-tbvide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115616" y="2151728"/>
            <a:ext cx="67687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Я на большую мышь похожа,</a:t>
            </a:r>
          </a:p>
          <a:p>
            <a:r>
              <a:rPr lang="ru-RU" sz="4000" dirty="0" smtClean="0"/>
              <a:t>Пугаю иногда прохожих,</a:t>
            </a:r>
          </a:p>
          <a:p>
            <a:r>
              <a:rPr lang="ru-RU" sz="4000" dirty="0" smtClean="0"/>
              <a:t>Я очень длинный хвост имею</a:t>
            </a:r>
          </a:p>
          <a:p>
            <a:r>
              <a:rPr lang="ru-RU" sz="4000" dirty="0" smtClean="0"/>
              <a:t>И ловко прятаться умею.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img.alicdn.com/imgextra/i2/6000000005308/O1CN01iJwKZX1p56u4VCoFn_!!6000000005308-0-tbvide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55576" y="260648"/>
            <a:ext cx="80934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/>
              <a:t>История возникновения праздника</a:t>
            </a:r>
            <a:endParaRPr lang="ru-RU" sz="4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124744"/>
            <a:ext cx="6192688" cy="21033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ru-RU" sz="2400" dirty="0" smtClean="0"/>
              <a:t>Корни этого праздника уходят ещё в </a:t>
            </a:r>
            <a:r>
              <a:rPr lang="ru-RU" sz="2400" b="1" dirty="0" smtClean="0"/>
              <a:t>1931</a:t>
            </a:r>
            <a:r>
              <a:rPr lang="ru-RU" sz="2400" dirty="0" smtClean="0"/>
              <a:t> год. Международный день защиты животных начали отмечать в </a:t>
            </a:r>
            <a:r>
              <a:rPr lang="ru-RU" sz="2400" b="1" dirty="0" smtClean="0"/>
              <a:t>Италии</a:t>
            </a:r>
            <a:r>
              <a:rPr lang="ru-RU" sz="2400" dirty="0" smtClean="0"/>
              <a:t>. Это был способ привлечения внимания к ужасному положению вымирающих видов. </a:t>
            </a: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/>
          <a:srcRect l="10747" r="18257"/>
          <a:stretch/>
        </p:blipFill>
        <p:spPr>
          <a:xfrm>
            <a:off x="6469397" y="1124744"/>
            <a:ext cx="2507685" cy="18002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51520" y="3471560"/>
            <a:ext cx="8712968" cy="338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ru-RU" sz="2400" dirty="0" smtClean="0"/>
              <a:t>В то время во Флоренции проходил конгресс сторонников движения сохранения природы. </a:t>
            </a:r>
          </a:p>
          <a:p>
            <a:pPr algn="just">
              <a:lnSpc>
                <a:spcPct val="110000"/>
              </a:lnSpc>
            </a:pPr>
            <a:r>
              <a:rPr lang="ru-RU" sz="2400" dirty="0" smtClean="0"/>
              <a:t>Выбрана эта дата вовсе не случайно. Это день памяти </a:t>
            </a:r>
            <a:r>
              <a:rPr lang="ru-RU" sz="2400" b="1" dirty="0" smtClean="0"/>
              <a:t>Франциска Ассизского </a:t>
            </a:r>
            <a:r>
              <a:rPr lang="ru-RU" sz="2400" dirty="0" smtClean="0"/>
              <a:t>– святого покровителя животных. Франциск </a:t>
            </a:r>
            <a:r>
              <a:rPr lang="ru-RU" sz="2400" dirty="0" err="1" smtClean="0"/>
              <a:t>Азисский</a:t>
            </a:r>
            <a:r>
              <a:rPr lang="ru-RU" sz="2400" dirty="0" smtClean="0"/>
              <a:t> умер в 1226 году, 4 октября. Потому конгресс и остановился именно на этой дате. Так и появился </a:t>
            </a:r>
            <a:r>
              <a:rPr lang="ru-RU" sz="2400" b="1" dirty="0" smtClean="0"/>
              <a:t>Всемирный день животных. </a:t>
            </a:r>
          </a:p>
          <a:p>
            <a:pPr algn="just">
              <a:lnSpc>
                <a:spcPct val="110000"/>
              </a:lnSpc>
            </a:pP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g.alicdn.com/imgextra/i2/6000000005308/O1CN01iJwKZX1p56u4VCoFn_!!6000000005308-0-tbvide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3" name="Picture 4" descr="https://www.picng.com/upload/rat_mouse/png_rat_mouse_405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23" y="764704"/>
            <a:ext cx="7672354" cy="53148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g.alicdn.com/imgextra/i2/6000000005308/O1CN01iJwKZX1p56u4VCoFn_!!6000000005308-0-tbvide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971600" y="2708920"/>
            <a:ext cx="770485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Живёт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спокойно, не спешит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just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на всякий случай носит щит.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g.alicdn.com/imgextra/i2/6000000005308/O1CN01iJwKZX1p56u4VCoFn_!!6000000005308-0-tbvide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1026" name="Picture 2" descr="https://i.pinimg.com/originals/0f/81/8f/0f818f6a15c090245cf03093e38d65c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548680"/>
            <a:ext cx="8398691" cy="56166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img.alicdn.com/imgextra/i2/6000000005308/O1CN01iJwKZX1p56u4VCoFn_!!6000000005308-0-tbvide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488482" y="260648"/>
            <a:ext cx="39380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cs typeface="Times New Roman" panose="02020603050405020304" pitchFamily="18" charset="0"/>
              </a:rPr>
              <a:t>Как помочь животным?</a:t>
            </a:r>
            <a:endParaRPr lang="ru-RU" sz="2800" b="1" dirty="0"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692696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Приютам для животных всегда нужна помощь: корм, лекарства, средства для животных.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это может привезти туда каждый человек, желающий помочь.</a:t>
            </a:r>
          </a:p>
        </p:txBody>
      </p:sp>
      <p:pic>
        <p:nvPicPr>
          <p:cNvPr id="6" name="Picture 4" descr="Помощь животным — Добрая планет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082" b="8163"/>
          <a:stretch>
            <a:fillRect/>
          </a:stretch>
        </p:blipFill>
        <p:spPr bwMode="auto">
          <a:xfrm>
            <a:off x="2771800" y="1988840"/>
            <a:ext cx="3535462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51520" y="5229200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Даже если мы не можем взять домой бездомное животное, мы можем его накормить.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Один маленький шаг – ради спасения жизни.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img.alicdn.com/imgextra/i2/6000000005308/O1CN01iJwKZX1p56u4VCoFn_!!6000000005308-0-tbvide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4" name="Picture 2" descr="https://catherineasquithgallery.com/uploads/posts/2021-02/1613461182_36-p-fon-dlya-prezentatsii-pro-domashnikh-zhivo-46.jpg"/>
          <p:cNvPicPr>
            <a:picLocks noChangeAspect="1" noChangeArrowheads="1"/>
          </p:cNvPicPr>
          <p:nvPr/>
        </p:nvPicPr>
        <p:blipFill>
          <a:blip r:embed="rId3" cstate="print"/>
          <a:srcRect l="61488"/>
          <a:stretch>
            <a:fillRect/>
          </a:stretch>
        </p:blipFill>
        <p:spPr bwMode="auto">
          <a:xfrm>
            <a:off x="4016622" y="16300"/>
            <a:ext cx="5127378" cy="6841700"/>
          </a:xfrm>
          <a:prstGeom prst="rect">
            <a:avLst/>
          </a:prstGeom>
          <a:noFill/>
        </p:spPr>
      </p:pic>
      <p:pic>
        <p:nvPicPr>
          <p:cNvPr id="6" name="Picture 4" descr="https://catherineasquithgallery.com/uploads/posts/2021-02/1613461182_36-p-fon-dlya-prezentatsii-pro-domashnikh-zhivo-46.jpg"/>
          <p:cNvPicPr>
            <a:picLocks noChangeAspect="1" noChangeArrowheads="1"/>
          </p:cNvPicPr>
          <p:nvPr/>
        </p:nvPicPr>
        <p:blipFill>
          <a:blip r:embed="rId3" cstate="print"/>
          <a:srcRect l="5122" r="59806"/>
          <a:stretch>
            <a:fillRect/>
          </a:stretch>
        </p:blipFill>
        <p:spPr bwMode="auto">
          <a:xfrm>
            <a:off x="0" y="0"/>
            <a:ext cx="4680520" cy="6858000"/>
          </a:xfrm>
          <a:prstGeom prst="rect">
            <a:avLst/>
          </a:prstGeom>
          <a:noFill/>
        </p:spPr>
      </p:pic>
      <p:pic>
        <p:nvPicPr>
          <p:cNvPr id="7" name="Picture 2" descr="https://img.alicdn.com/imgextra/i2/6000000005308/O1CN01iJwKZX1p56u4VCoFn_!!6000000005308-0-tbvide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0"/>
            <a:ext cx="5112569" cy="6858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619672" y="2852936"/>
            <a:ext cx="51635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Спасибо за внимание!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img.alicdn.com/imgextra/i2/6000000005308/O1CN01iJwKZX1p56u4VCoFn_!!6000000005308-0-tbvide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51520" y="404664"/>
            <a:ext cx="849694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До принятия этого важного решения человечество прошло очень долгий путь. Многие представители фауны (звери, птицы, рептилии, амфибии, рыбы) истреблялись жестоко и бессмысленно. К великому сожалению, некоторые виды исчезли или оказались на грани вымирания. Мы уже никогда не увидим ни </a:t>
            </a:r>
            <a:r>
              <a:rPr lang="ru-RU" sz="2400" b="1" dirty="0" smtClean="0"/>
              <a:t>морскую (стеллерову) корову</a:t>
            </a:r>
            <a:r>
              <a:rPr lang="ru-RU" sz="2400" dirty="0" smtClean="0"/>
              <a:t>, ни </a:t>
            </a:r>
            <a:r>
              <a:rPr lang="ru-RU" sz="2400" b="1" dirty="0" smtClean="0"/>
              <a:t>шерстистого мамонта</a:t>
            </a:r>
            <a:r>
              <a:rPr lang="ru-RU" sz="2400" dirty="0" smtClean="0"/>
              <a:t>. И к домашним питомцам отношение первоначально не отличалось гуманностью. Их рассматривали только как помощников по хозяйству.</a:t>
            </a:r>
            <a:endParaRPr lang="ru-RU" sz="24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3548432"/>
            <a:ext cx="3961890" cy="3309568"/>
          </a:xfrm>
          <a:prstGeom prst="rect">
            <a:avLst/>
          </a:prstGeom>
        </p:spPr>
      </p:pic>
      <p:pic>
        <p:nvPicPr>
          <p:cNvPr id="10" name="Picture 4" descr="Муляж стеллеровой коровы в Лондонском музее естествознани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933056"/>
            <a:ext cx="4104456" cy="2521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g.alicdn.com/imgextra/i2/6000000005308/O1CN01iJwKZX1p56u4VCoFn_!!6000000005308-0-tbvide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67544" y="332656"/>
            <a:ext cx="799288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/>
              <a:t>Традиционно в этот день организуются благотворительные акции: бесплатные вакцинации, выставки-продажи бездомных кошек и собак. Проводятся концерты с перечислением денег в помощь зверькам. </a:t>
            </a:r>
          </a:p>
        </p:txBody>
      </p:sp>
      <p:pic>
        <p:nvPicPr>
          <p:cNvPr id="23556" name="Picture 4" descr="https://sedovclinic.ru/wp-content/uploads/2021/12/117-1179350_custom-compounded-medications-for-your-pets-pets-together-1536x621.png"/>
          <p:cNvPicPr>
            <a:picLocks noChangeAspect="1" noChangeArrowheads="1"/>
          </p:cNvPicPr>
          <p:nvPr/>
        </p:nvPicPr>
        <p:blipFill>
          <a:blip r:embed="rId3" cstate="print"/>
          <a:srcRect r="20975"/>
          <a:stretch>
            <a:fillRect/>
          </a:stretch>
        </p:blipFill>
        <p:spPr bwMode="auto">
          <a:xfrm>
            <a:off x="251520" y="2400401"/>
            <a:ext cx="8712968" cy="44575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g.alicdn.com/imgextra/i2/6000000005308/O1CN01iJwKZX1p56u4VCoFn_!!6000000005308-0-tbvide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139952" y="260648"/>
            <a:ext cx="4572000" cy="310854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800" dirty="0" smtClean="0"/>
              <a:t>Благотворительные организации занимаются сбором пожертвований на создание, обустройство приютов, покупку кормов для бездомных кошек и собак.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/>
          <a:srcRect l="11340" t="14183" r="8337" b="-4254"/>
          <a:stretch/>
        </p:blipFill>
        <p:spPr>
          <a:xfrm>
            <a:off x="323528" y="332656"/>
            <a:ext cx="3660610" cy="2772569"/>
          </a:xfrm>
          <a:prstGeom prst="rect">
            <a:avLst/>
          </a:prstGeom>
        </p:spPr>
      </p:pic>
      <p:pic>
        <p:nvPicPr>
          <p:cNvPr id="5" name="Picture 2" descr="Молодые специалисты «трансгаза» пришли на помощь животным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861048"/>
            <a:ext cx="4032448" cy="2687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8" descr="https://sobakovod.club/uploads/posts/2021-12/thumbs/1640663412_15-sobakovod-club-p-sobaki-sobaka-na-prozrachnom-fone-3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3501008"/>
            <a:ext cx="2452933" cy="30293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g.alicdn.com/imgextra/i2/6000000005308/O1CN01iJwKZX1p56u4VCoFn_!!6000000005308-0-tbvide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251520" y="260648"/>
            <a:ext cx="86409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Ежегодно в этих мероприятиях участвуют миллионы людей по всему миру.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проведения — напомнить людям, что они живут на планете не одни. </a:t>
            </a:r>
            <a:endParaRPr lang="ru-RU" sz="2800" dirty="0"/>
          </a:p>
        </p:txBody>
      </p:sp>
      <p:pic>
        <p:nvPicPr>
          <p:cNvPr id="18" name="Объект 4"/>
          <p:cNvPicPr>
            <a:picLocks noChangeAspect="1"/>
          </p:cNvPicPr>
          <p:nvPr/>
        </p:nvPicPr>
        <p:blipFill rotWithShape="1">
          <a:blip r:embed="rId3" cstate="print"/>
          <a:srcRect l="23109" r="5364"/>
          <a:stretch/>
        </p:blipFill>
        <p:spPr>
          <a:xfrm>
            <a:off x="2023837" y="2060848"/>
            <a:ext cx="5096326" cy="4457833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g.alicdn.com/imgextra/i2/6000000005308/O1CN01iJwKZX1p56u4VCoFn_!!6000000005308-0-tbvide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95536" y="332656"/>
            <a:ext cx="849694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С </a:t>
            </a:r>
            <a:r>
              <a:rPr lang="ru-RU" sz="28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1 января 2019 </a:t>
            </a:r>
            <a:r>
              <a:rPr lang="ru-RU" sz="2800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года вступил в силу закон об ответственном обращении с животными. </a:t>
            </a:r>
            <a:r>
              <a:rPr lang="ru-RU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Закон предусматривает меры по защите животных от жестокого обращения и обеспечению безопасности граждан при взаимодействии с ними. Он фактически </a:t>
            </a:r>
            <a:r>
              <a:rPr lang="ru-RU" sz="28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запрещает</a:t>
            </a:r>
            <a:r>
              <a:rPr lang="ru-RU" sz="2800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 организацию </a:t>
            </a:r>
            <a:r>
              <a:rPr lang="ru-RU" sz="28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контактных зоопарков</a:t>
            </a:r>
            <a:r>
              <a:rPr lang="ru-RU" sz="2800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, а также</a:t>
            </a:r>
            <a:r>
              <a:rPr lang="ru-RU" sz="28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 опыты </a:t>
            </a:r>
            <a:r>
              <a:rPr lang="ru-RU" sz="2800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над животными и </a:t>
            </a:r>
            <a:r>
              <a:rPr lang="ru-RU" sz="28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содержание дома диких </a:t>
            </a:r>
            <a:r>
              <a:rPr lang="ru-RU" sz="2800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животных.</a:t>
            </a:r>
          </a:p>
        </p:txBody>
      </p:sp>
      <p:pic>
        <p:nvPicPr>
          <p:cNvPr id="6" name="Picture 10" descr="https://webstockreview.net/images/clipart-squirrel-watercolor-1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50288" y="4897859"/>
            <a:ext cx="3193712" cy="1960141"/>
          </a:xfrm>
          <a:prstGeom prst="rect">
            <a:avLst/>
          </a:prstGeom>
          <a:noFill/>
        </p:spPr>
      </p:pic>
      <p:pic>
        <p:nvPicPr>
          <p:cNvPr id="24582" name="Picture 6" descr="https://catherineasquithgallery.com/uploads/posts/2021-03/1614581516_24-p-kartinki-lis-na-belom-fone-3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3212976"/>
            <a:ext cx="3888432" cy="3888432"/>
          </a:xfrm>
          <a:prstGeom prst="rect">
            <a:avLst/>
          </a:prstGeom>
          <a:noFill/>
        </p:spPr>
      </p:pic>
      <p:pic>
        <p:nvPicPr>
          <p:cNvPr id="17416" name="Picture 8" descr="https://phonoteka.org/uploads/posts/2022-09/1663769903_22-phonoteka-org-p-zmeya-bez-fona-instagram-3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899592" y="4077072"/>
            <a:ext cx="2783984" cy="25420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g.alicdn.com/imgextra/i2/6000000005308/O1CN01iJwKZX1p56u4VCoFn_!!6000000005308-0-tbvide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39552" y="260648"/>
            <a:ext cx="799288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/>
              <a:t>По предложению</a:t>
            </a:r>
            <a:r>
              <a:rPr lang="ru-RU" sz="2800" b="1" dirty="0" smtClean="0"/>
              <a:t> </a:t>
            </a:r>
            <a:r>
              <a:rPr lang="en-US" sz="2800" b="1" dirty="0" smtClean="0"/>
              <a:t>IFAW </a:t>
            </a:r>
            <a:r>
              <a:rPr lang="ru-RU" sz="2800" dirty="0" smtClean="0"/>
              <a:t>(всемирного общества защиты животных), праздник расширил временные границы и проходит с </a:t>
            </a:r>
            <a:r>
              <a:rPr lang="ru-RU" sz="2800" b="1" dirty="0" smtClean="0"/>
              <a:t>4 по 10 октября </a:t>
            </a:r>
            <a:r>
              <a:rPr lang="ru-RU" sz="2800" dirty="0" smtClean="0"/>
              <a:t>под названием </a:t>
            </a:r>
            <a:r>
              <a:rPr lang="ru-RU" sz="2800" b="1" dirty="0" smtClean="0"/>
              <a:t>«Неделя в защиту животных»</a:t>
            </a:r>
            <a:endParaRPr lang="ru-RU" sz="2800" b="1" dirty="0"/>
          </a:p>
        </p:txBody>
      </p:sp>
      <p:pic>
        <p:nvPicPr>
          <p:cNvPr id="4" name="Picture 2" descr="https://yt3.ggpht.com/a-/AJLlDp0ECpzbr3gCKLgqF5CfKTtHkPGlk7Nr4LvriQ=s900-mo-c-c0xffffffff-rj-k-n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88644" y="2156892"/>
            <a:ext cx="4966712" cy="4701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image.jimcdn.com/app/cms/image/transf/none/path/s201dd27c79159791/backgroundarea/i2732af0eea06ebb2/version/1519408643/imag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318884" y="2828836"/>
            <a:ext cx="451424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/>
              <a:t>Необычные </a:t>
            </a:r>
          </a:p>
          <a:p>
            <a:pPr algn="ctr"/>
            <a:r>
              <a:rPr lang="ru-RU" sz="3600" b="1" dirty="0" smtClean="0"/>
              <a:t>домашние животные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549</Words>
  <Application>Microsoft Office PowerPoint</Application>
  <PresentationFormat>Экран (4:3)</PresentationFormat>
  <Paragraphs>40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snowbars</dc:creator>
  <cp:lastModifiedBy>snowbars</cp:lastModifiedBy>
  <cp:revision>4</cp:revision>
  <dcterms:created xsi:type="dcterms:W3CDTF">2023-09-30T12:16:53Z</dcterms:created>
  <dcterms:modified xsi:type="dcterms:W3CDTF">2023-10-02T13:18:25Z</dcterms:modified>
</cp:coreProperties>
</file>