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70" r:id="rId5"/>
    <p:sldId id="259" r:id="rId6"/>
    <p:sldId id="261" r:id="rId7"/>
    <p:sldId id="269" r:id="rId8"/>
    <p:sldId id="262" r:id="rId9"/>
    <p:sldId id="263" r:id="rId10"/>
    <p:sldId id="264" r:id="rId11"/>
    <p:sldId id="265" r:id="rId12"/>
    <p:sldId id="267" r:id="rId13"/>
    <p:sldId id="266" r:id="rId14"/>
    <p:sldId id="271" r:id="rId15"/>
    <p:sldId id="268"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20" autoAdjust="0"/>
    <p:restoredTop sz="94660"/>
  </p:normalViewPr>
  <p:slideViewPr>
    <p:cSldViewPr snapToGrid="0">
      <p:cViewPr varScale="1">
        <p:scale>
          <a:sx n="94" d="100"/>
          <a:sy n="94" d="100"/>
        </p:scale>
        <p:origin x="298"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3/18/2023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3/18/2023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a:t>Регулятивные универсальные учебные </a:t>
            </a:r>
            <a:r>
              <a:rPr lang="ru-RU" b="1" dirty="0" smtClean="0"/>
              <a:t>действия</a:t>
            </a:r>
            <a:br>
              <a:rPr lang="ru-RU" b="1" dirty="0" smtClean="0"/>
            </a:br>
            <a:r>
              <a:rPr lang="ru-RU" b="1" dirty="0"/>
              <a:t/>
            </a:r>
            <a:br>
              <a:rPr lang="ru-RU" b="1" dirty="0"/>
            </a:br>
            <a:r>
              <a:rPr lang="ru-RU" sz="2200" b="1" dirty="0" smtClean="0"/>
              <a:t>Подготовила: учитель английского языка Титова Мария </a:t>
            </a:r>
            <a:r>
              <a:rPr lang="ru-RU" sz="2200" b="1" dirty="0"/>
              <a:t>А</a:t>
            </a:r>
            <a:r>
              <a:rPr lang="ru-RU" sz="2200" b="1" dirty="0" smtClean="0"/>
              <a:t>лексеевна</a:t>
            </a:r>
            <a:endParaRPr lang="ru-RU" sz="2200" dirty="0"/>
          </a:p>
        </p:txBody>
      </p:sp>
    </p:spTree>
    <p:extLst>
      <p:ext uri="{BB962C8B-B14F-4D97-AF65-F5344CB8AC3E}">
        <p14:creationId xmlns:p14="http://schemas.microsoft.com/office/powerpoint/2010/main" val="33747364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Рисунок 2" descr="http://199.ucoz.ru/_ph/32/2/4908241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0636" y="3309257"/>
            <a:ext cx="663575" cy="792163"/>
          </a:xfrm>
          <a:prstGeom prst="rect">
            <a:avLst/>
          </a:prstGeom>
          <a:noFill/>
          <a:extLst>
            <a:ext uri="{909E8E84-426E-40DD-AFC4-6F175D3DCCD1}">
              <a14:hiddenFill xmlns:a14="http://schemas.microsoft.com/office/drawing/2010/main">
                <a:solidFill>
                  <a:srgbClr val="FFFFFF"/>
                </a:solidFill>
              </a14:hiddenFill>
            </a:ext>
          </a:extLst>
        </p:spPr>
      </p:pic>
      <p:pic>
        <p:nvPicPr>
          <p:cNvPr id="3073" name="Рисунок 1" descr="https://documents.infourok.ru/9ca9a151-fd10-454b-b487-04f101e2d650/0/image00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8824" y="2133600"/>
            <a:ext cx="4267200" cy="2667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960572" y="553325"/>
            <a:ext cx="1054404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Задание </a:t>
            </a:r>
            <a:r>
              <a:rPr kumimoji="0" lang="ru-RU" altLang="ru-RU" sz="20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8</a:t>
            </a:r>
            <a:endParaRPr kumimoji="0" lang="ru-RU" altLang="ru-RU"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Цель:</a:t>
            </a:r>
            <a:r>
              <a:rPr kumimoji="0" lang="ru-RU" altLang="ru-RU" sz="20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Самооценка работы на уроке, анализ своих достижений</a:t>
            </a:r>
            <a:endParaRPr kumimoji="0" lang="ru-RU" altLang="ru-RU"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ru-RU" altLang="ru-RU" sz="20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20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Teacher: - You`ve worked hard today. Look at the screen and mark your attitude to the lesson today.</a:t>
            </a:r>
            <a:endParaRPr kumimoji="0" lang="en-US" altLang="ru-RU" sz="2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641047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6142" y="1"/>
            <a:ext cx="6479458" cy="6858000"/>
          </a:xfrm>
          <a:solidFill>
            <a:srgbClr val="FCFCFC"/>
          </a:solidFill>
        </p:spPr>
        <p:txBody>
          <a:bodyPr>
            <a:normAutofit fontScale="90000"/>
          </a:bodyPr>
          <a:lstStyle/>
          <a:p>
            <a:r>
              <a:rPr lang="ru-RU" sz="1800" b="1" dirty="0" smtClean="0"/>
              <a:t>Задание 9</a:t>
            </a:r>
            <a:br>
              <a:rPr lang="ru-RU" sz="1800" b="1" dirty="0" smtClean="0"/>
            </a:br>
            <a:r>
              <a:rPr lang="ru-RU" sz="1800" b="1" dirty="0" smtClean="0"/>
              <a:t>Цель</a:t>
            </a:r>
            <a:r>
              <a:rPr lang="ru-RU" sz="1800" b="1" dirty="0"/>
              <a:t>:</a:t>
            </a:r>
            <a:r>
              <a:rPr lang="ru-RU" sz="1800" dirty="0"/>
              <a:t> развитие мышления, памяти, воображения, формирование рациональных навыков овладения английским языком, способность к самообучению, привитие навыков самостоятельной работы по овладению языком, развитие языковых и речемыслительных способностей, адекватному восприятию использования грамматических явлений в речи</a:t>
            </a:r>
            <a:r>
              <a:rPr lang="ru-RU" sz="1800" dirty="0" smtClean="0"/>
              <a:t>.</a:t>
            </a:r>
            <a:r>
              <a:rPr lang="ru-RU" sz="1800" dirty="0"/>
              <a:t/>
            </a:r>
            <a:br>
              <a:rPr lang="ru-RU" sz="1800" dirty="0"/>
            </a:br>
            <a:r>
              <a:rPr lang="ru-RU" sz="1800" b="1" i="1" dirty="0"/>
              <a:t>Форма выполнения задания</a:t>
            </a:r>
            <a:r>
              <a:rPr lang="ru-RU" sz="1800" i="1" dirty="0"/>
              <a:t>:</a:t>
            </a:r>
            <a:r>
              <a:rPr lang="ru-RU" sz="1800" dirty="0"/>
              <a:t> индивидуальная и групповая работа.</a:t>
            </a:r>
            <a:br>
              <a:rPr lang="ru-RU" sz="1800" dirty="0"/>
            </a:br>
            <a:r>
              <a:rPr lang="ru-RU" sz="1800" b="1" i="1" dirty="0"/>
              <a:t>Описание задания</a:t>
            </a:r>
            <a:r>
              <a:rPr lang="ru-RU" sz="1800" i="1" dirty="0"/>
              <a:t>: </a:t>
            </a:r>
            <a:r>
              <a:rPr lang="ru-RU" sz="1800" dirty="0"/>
              <a:t>написать рассказ, зная лишь последнее предложение.</a:t>
            </a:r>
            <a:br>
              <a:rPr lang="ru-RU" sz="1800" dirty="0"/>
            </a:br>
            <a:r>
              <a:rPr lang="ru-RU" sz="1800" b="1" i="1" dirty="0"/>
              <a:t>Материалы</a:t>
            </a:r>
            <a:r>
              <a:rPr lang="ru-RU" sz="1800" i="1" dirty="0"/>
              <a:t>: </a:t>
            </a:r>
            <a:r>
              <a:rPr lang="ru-RU" sz="1800" dirty="0"/>
              <a:t>карточка с предложениями.</a:t>
            </a:r>
            <a:br>
              <a:rPr lang="ru-RU" sz="1800" dirty="0"/>
            </a:br>
            <a:r>
              <a:rPr lang="ru-RU" sz="1800" b="1" i="1" dirty="0"/>
              <a:t>Инструкция</a:t>
            </a:r>
            <a:r>
              <a:rPr lang="ru-RU" sz="1800" i="1" dirty="0"/>
              <a:t>: </a:t>
            </a:r>
            <a:r>
              <a:rPr lang="ru-RU" sz="1800" dirty="0"/>
              <a:t>учитель говорит предложение, которое может служить окончанием короткого рассказа. Ученики придумывают свои рассказы. Выигрывает то, кто наиболее логично подведет рассказ к его окончанию</a:t>
            </a:r>
            <a:r>
              <a:rPr lang="ru-RU" sz="1800" dirty="0" smtClean="0"/>
              <a:t>.</a:t>
            </a:r>
            <a:r>
              <a:rPr lang="en-US" sz="1800" dirty="0" smtClean="0"/>
              <a:t/>
            </a:r>
            <a:br>
              <a:rPr lang="en-US" sz="1800" dirty="0" smtClean="0"/>
            </a:br>
            <a:r>
              <a:rPr lang="en-US" sz="1800" dirty="0"/>
              <a:t/>
            </a:r>
            <a:br>
              <a:rPr lang="en-US" sz="1800" dirty="0"/>
            </a:br>
            <a:r>
              <a:rPr lang="en-US" sz="1800" dirty="0"/>
              <a:t> </a:t>
            </a:r>
            <a:r>
              <a:rPr lang="ru-RU" sz="1800" b="1" i="1" dirty="0" smtClean="0"/>
              <a:t>Дано начало – написать конец: </a:t>
            </a:r>
            <a:br>
              <a:rPr lang="ru-RU" sz="1800" b="1" i="1" dirty="0" smtClean="0"/>
            </a:br>
            <a:r>
              <a:rPr lang="en-US" sz="1800" b="1" i="1" dirty="0" smtClean="0"/>
              <a:t>A </a:t>
            </a:r>
            <a:r>
              <a:rPr lang="en-US" sz="1800" b="1" i="1" dirty="0"/>
              <a:t>police officer found a perfect hiding place for watching for speeding </a:t>
            </a:r>
            <a:r>
              <a:rPr lang="en-US" sz="1800" b="1" i="1" dirty="0" err="1"/>
              <a:t>motorists.One</a:t>
            </a:r>
            <a:r>
              <a:rPr lang="en-US" sz="1800" b="1" i="1" dirty="0"/>
              <a:t> day, the officer was amazed when everyone was under the speed limit, so he investigated and found the problem. </a:t>
            </a:r>
            <a:r>
              <a:rPr lang="ru-RU" sz="1800" b="1" i="1" dirty="0"/>
              <a:t/>
            </a:r>
            <a:br>
              <a:rPr lang="ru-RU" sz="1800" b="1" i="1" dirty="0"/>
            </a:br>
            <a:r>
              <a:rPr lang="ru-RU" sz="1800" b="1" i="1" dirty="0" smtClean="0"/>
              <a:t/>
            </a:r>
            <a:br>
              <a:rPr lang="ru-RU" sz="1800" b="1" i="1" dirty="0" smtClean="0"/>
            </a:br>
            <a:r>
              <a:rPr lang="en-US" sz="1800" b="1" i="1" dirty="0" smtClean="0"/>
              <a:t>2-Дан </a:t>
            </a:r>
            <a:r>
              <a:rPr lang="en-US" sz="1800" b="1" i="1" dirty="0" err="1"/>
              <a:t>конец</a:t>
            </a:r>
            <a:r>
              <a:rPr lang="en-US" sz="1800" b="1" i="1" dirty="0"/>
              <a:t>, </a:t>
            </a:r>
            <a:r>
              <a:rPr lang="en-US" sz="1800" b="1" i="1" dirty="0" err="1"/>
              <a:t>написать</a:t>
            </a:r>
            <a:r>
              <a:rPr lang="en-US" sz="1800" b="1" i="1" dirty="0"/>
              <a:t> </a:t>
            </a:r>
            <a:r>
              <a:rPr lang="en-US" sz="1800" b="1" i="1" dirty="0" err="1" smtClean="0"/>
              <a:t>начало</a:t>
            </a:r>
            <a:r>
              <a:rPr lang="ru-RU" sz="1800" b="1" i="1" dirty="0" smtClean="0"/>
              <a:t>: </a:t>
            </a:r>
            <a:br>
              <a:rPr lang="ru-RU" sz="1800" b="1" i="1" dirty="0" smtClean="0"/>
            </a:br>
            <a:r>
              <a:rPr lang="en-US" sz="1800" b="1" i="1" dirty="0" smtClean="0"/>
              <a:t>Then </a:t>
            </a:r>
            <a:r>
              <a:rPr lang="en-US" sz="1800" b="1" i="1" dirty="0" err="1"/>
              <a:t>we,absolutely</a:t>
            </a:r>
            <a:r>
              <a:rPr lang="en-US" sz="1800" b="1" i="1" dirty="0"/>
              <a:t> confused and quiet, got in the right car. We told Dad about what had happened. He couldn’t drive for 5 minutes because of </a:t>
            </a:r>
            <a:r>
              <a:rPr lang="en-US" sz="1800" b="1" i="1" dirty="0" smtClean="0"/>
              <a:t>laughing</a:t>
            </a:r>
            <a:r>
              <a:rPr lang="ru-RU" sz="1800" b="1" i="1" dirty="0" smtClean="0"/>
              <a:t>.</a:t>
            </a:r>
            <a:endParaRPr lang="ru-RU" sz="1800" b="1" i="1"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715000" y="857250"/>
            <a:ext cx="6858000" cy="5143500"/>
          </a:xfrm>
          <a:prstGeom prst="rect">
            <a:avLst/>
          </a:prstGeom>
        </p:spPr>
      </p:pic>
    </p:spTree>
    <p:extLst>
      <p:ext uri="{BB962C8B-B14F-4D97-AF65-F5344CB8AC3E}">
        <p14:creationId xmlns:p14="http://schemas.microsoft.com/office/powerpoint/2010/main" val="10029002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547618" y="71092"/>
            <a:ext cx="126028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0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Примеры</a:t>
            </a:r>
            <a:endParaRPr kumimoji="0" lang="en-US" altLang="ru-RU" sz="2000" b="0" i="0" u="none" strike="noStrike" cap="none" normalizeH="0" baseline="0" dirty="0" smtClean="0">
              <a:ln>
                <a:noFill/>
              </a:ln>
              <a:solidFill>
                <a:schemeClr val="tx1"/>
              </a:solidFill>
              <a:effectLst/>
              <a:latin typeface="Arial" panose="020B0604020202020204" pitchFamily="34" charset="0"/>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94008" y="1390548"/>
            <a:ext cx="6136149" cy="4602112"/>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3908" y="585779"/>
            <a:ext cx="5171575" cy="6014692"/>
          </a:xfrm>
          <a:prstGeom prst="rect">
            <a:avLst/>
          </a:prstGeom>
        </p:spPr>
      </p:pic>
    </p:spTree>
    <p:extLst>
      <p:ext uri="{BB962C8B-B14F-4D97-AF65-F5344CB8AC3E}">
        <p14:creationId xmlns:p14="http://schemas.microsoft.com/office/powerpoint/2010/main" val="274177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316" y="530941"/>
            <a:ext cx="6128898" cy="4758813"/>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0092" y="530941"/>
            <a:ext cx="5397246" cy="4984956"/>
          </a:xfrm>
          <a:prstGeom prst="rect">
            <a:avLst/>
          </a:prstGeom>
        </p:spPr>
      </p:pic>
    </p:spTree>
    <p:extLst>
      <p:ext uri="{BB962C8B-B14F-4D97-AF65-F5344CB8AC3E}">
        <p14:creationId xmlns:p14="http://schemas.microsoft.com/office/powerpoint/2010/main" val="10464051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5185" y="316594"/>
            <a:ext cx="4593771" cy="6125028"/>
          </a:xfrm>
          <a:prstGeom prst="rect">
            <a:avLst/>
          </a:prstGeom>
        </p:spPr>
      </p:pic>
    </p:spTree>
    <p:extLst>
      <p:ext uri="{BB962C8B-B14F-4D97-AF65-F5344CB8AC3E}">
        <p14:creationId xmlns:p14="http://schemas.microsoft.com/office/powerpoint/2010/main" val="9399203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04258" y="443593"/>
            <a:ext cx="10646228" cy="3777622"/>
          </a:xfrm>
        </p:spPr>
        <p:txBody>
          <a:bodyPr>
            <a:normAutofit fontScale="77500" lnSpcReduction="20000"/>
          </a:bodyPr>
          <a:lstStyle/>
          <a:p>
            <a:pPr marL="0" indent="0">
              <a:buNone/>
            </a:pPr>
            <a:r>
              <a:rPr lang="ru-RU" sz="2800" dirty="0"/>
              <a:t>Таким образом, сегодня, на наш взгляд, включение в урок проблемных ситуаций, построение урока в технологии </a:t>
            </a:r>
            <a:r>
              <a:rPr lang="ru-RU" sz="2800" dirty="0" err="1"/>
              <a:t>деятельностного</a:t>
            </a:r>
            <a:r>
              <a:rPr lang="ru-RU" sz="2800" dirty="0"/>
              <a:t> метода обучения способствует формированию универсальных учебных действий у учащихся, даёт возможность детям вырасти людьми, способными понимать и оценивать информацию, принимать решения, контролировать свою деятельность в соответствии поставленными целями. А это именно те качества, которые необходимы человеку в современных  </a:t>
            </a:r>
            <a:r>
              <a:rPr lang="ru-RU" sz="2800" dirty="0" smtClean="0"/>
              <a:t>условиях.</a:t>
            </a:r>
            <a:endParaRPr lang="ru-RU" sz="2800" b="1" dirty="0" smtClean="0"/>
          </a:p>
          <a:p>
            <a:pPr marL="0" indent="0">
              <a:buNone/>
            </a:pPr>
            <a:endParaRPr lang="ru-RU" sz="2800" b="1" dirty="0"/>
          </a:p>
          <a:p>
            <a:pPr marL="0" indent="0">
              <a:buNone/>
            </a:pPr>
            <a:endParaRPr lang="ru-RU" sz="2800" b="1" dirty="0" smtClean="0"/>
          </a:p>
          <a:p>
            <a:pPr marL="0" indent="0" algn="ctr">
              <a:buNone/>
            </a:pPr>
            <a:r>
              <a:rPr lang="en-US" sz="2800" b="1" dirty="0" smtClean="0"/>
              <a:t>Thanks for your attention!</a:t>
            </a:r>
            <a:endParaRPr lang="ru-RU" sz="2800" b="1" dirty="0"/>
          </a:p>
        </p:txBody>
      </p:sp>
    </p:spTree>
    <p:extLst>
      <p:ext uri="{BB962C8B-B14F-4D97-AF65-F5344CB8AC3E}">
        <p14:creationId xmlns:p14="http://schemas.microsoft.com/office/powerpoint/2010/main" val="30244083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7149" y="0"/>
            <a:ext cx="11779044" cy="3736696"/>
          </a:xfrm>
        </p:spPr>
        <p:txBody>
          <a:bodyPr>
            <a:normAutofit fontScale="90000"/>
          </a:bodyPr>
          <a:lstStyle/>
          <a:p>
            <a:r>
              <a:rPr lang="ru-RU" sz="1800" i="1" dirty="0"/>
              <a:t>Важнейшей задачей современной системы образования, согласно новому Федеральному государственному образовательному стандарту, является формирование универсальных учебных действий (УУД</a:t>
            </a:r>
            <a:r>
              <a:rPr lang="ru-RU" sz="1800" i="1" dirty="0" smtClean="0"/>
              <a:t>).</a:t>
            </a:r>
            <a:r>
              <a:rPr lang="ru-RU" sz="1800" i="1" dirty="0" smtClean="0"/>
              <a:t/>
            </a:r>
            <a:br>
              <a:rPr lang="ru-RU" sz="1800" i="1" dirty="0" smtClean="0"/>
            </a:br>
            <a:r>
              <a:rPr lang="ru-RU" sz="1800" i="1" dirty="0" smtClean="0"/>
              <a:t/>
            </a:r>
            <a:br>
              <a:rPr lang="ru-RU" sz="1800" i="1" dirty="0" smtClean="0"/>
            </a:br>
            <a:r>
              <a:rPr lang="ru-RU" sz="1800" b="1" i="1" dirty="0" smtClean="0"/>
              <a:t>Целеполагание</a:t>
            </a:r>
            <a:r>
              <a:rPr lang="ru-RU" sz="1800" b="1" i="1" dirty="0"/>
              <a:t/>
            </a:r>
            <a:br>
              <a:rPr lang="ru-RU" sz="1800" b="1" i="1" dirty="0"/>
            </a:br>
            <a:r>
              <a:rPr lang="ru-RU" sz="1800" b="1" i="1" dirty="0" smtClean="0"/>
              <a:t>Планирование</a:t>
            </a:r>
            <a:r>
              <a:rPr lang="ru-RU" sz="1800" b="1" i="1" dirty="0"/>
              <a:t/>
            </a:r>
            <a:br>
              <a:rPr lang="ru-RU" sz="1800" b="1" i="1" dirty="0"/>
            </a:br>
            <a:r>
              <a:rPr lang="ru-RU" sz="1800" b="1" i="1" dirty="0" smtClean="0"/>
              <a:t>Прогнозирование</a:t>
            </a:r>
            <a:r>
              <a:rPr lang="ru-RU" sz="1800" b="1" i="1" dirty="0"/>
              <a:t/>
            </a:r>
            <a:br>
              <a:rPr lang="ru-RU" sz="1800" b="1" i="1" dirty="0"/>
            </a:br>
            <a:r>
              <a:rPr lang="ru-RU" sz="1800" b="1" i="1" dirty="0"/>
              <a:t> Контроль в форме сличения с заданным эталоном</a:t>
            </a:r>
            <a:br>
              <a:rPr lang="ru-RU" sz="1800" b="1" i="1" dirty="0"/>
            </a:br>
            <a:r>
              <a:rPr lang="ru-RU" sz="1800" b="1" i="1" dirty="0" smtClean="0"/>
              <a:t>Коррекция</a:t>
            </a:r>
            <a:r>
              <a:rPr lang="ru-RU" sz="1800" b="1" i="1" dirty="0"/>
              <a:t/>
            </a:r>
            <a:br>
              <a:rPr lang="ru-RU" sz="1800" b="1" i="1" dirty="0"/>
            </a:br>
            <a:r>
              <a:rPr lang="ru-RU" sz="1800" b="1" i="1" dirty="0"/>
              <a:t> Оценка</a:t>
            </a:r>
            <a:br>
              <a:rPr lang="ru-RU" sz="1800" b="1" i="1" dirty="0"/>
            </a:br>
            <a:r>
              <a:rPr lang="ru-RU" sz="1800" b="1" i="1" dirty="0" smtClean="0"/>
              <a:t>Волевая </a:t>
            </a:r>
            <a:r>
              <a:rPr lang="ru-RU" sz="1800" b="1" i="1" dirty="0" err="1"/>
              <a:t>саморегуляция</a:t>
            </a:r>
            <a:r>
              <a:rPr lang="ru-RU" sz="1800" b="1" i="1" dirty="0"/>
              <a:t> как способность к мобилизации сил и энергии, способность к волевому усилию</a:t>
            </a:r>
            <a:br>
              <a:rPr lang="ru-RU" sz="1800" b="1" i="1" dirty="0"/>
            </a:br>
            <a:r>
              <a:rPr lang="ru-RU" sz="1800" i="1" dirty="0" smtClean="0"/>
              <a:t/>
            </a:r>
            <a:br>
              <a:rPr lang="ru-RU" sz="1800" i="1" dirty="0" smtClean="0"/>
            </a:br>
            <a:r>
              <a:rPr lang="ru-RU" sz="1800" i="1" dirty="0" smtClean="0"/>
              <a:t>Все </a:t>
            </a:r>
            <a:r>
              <a:rPr lang="ru-RU" sz="1800" i="1" dirty="0"/>
              <a:t>вместе регулятивные УУД призваны обеспечить организацию учащимися своей учебной деятельности.</a:t>
            </a:r>
            <a:br>
              <a:rPr lang="ru-RU" sz="1800" i="1" dirty="0"/>
            </a:br>
            <a:endParaRPr lang="ru-RU" sz="1800" i="1"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3575" y="3605980"/>
            <a:ext cx="4336025" cy="3252019"/>
          </a:xfrm>
          <a:prstGeom prst="rect">
            <a:avLst/>
          </a:prstGeom>
        </p:spPr>
      </p:pic>
    </p:spTree>
    <p:extLst>
      <p:ext uri="{BB962C8B-B14F-4D97-AF65-F5344CB8AC3E}">
        <p14:creationId xmlns:p14="http://schemas.microsoft.com/office/powerpoint/2010/main" val="2525091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25763" y="888767"/>
            <a:ext cx="11493910" cy="3371368"/>
          </a:xfrm>
        </p:spPr>
        <p:txBody>
          <a:bodyPr>
            <a:normAutofit fontScale="90000"/>
          </a:bodyPr>
          <a:lstStyle/>
          <a:p>
            <a:r>
              <a:rPr lang="ru-RU" sz="1800" dirty="0"/>
              <a:t>Обозначить цели - только половина дела, главное — представлять пути их достижения. И этому тоже можно учиться. Помогут упражнения, где необходимо читать рисуночные или написанные планы, действовать по плану самостоятельно, корректировать планы, составлять алгоритмы, искать ошибку в алгоритмах, решать задачи на планирование, рисовать маршруты, составлять план по рассказу и рассказ по плану. </a:t>
            </a:r>
            <a:r>
              <a:rPr lang="ru-RU" sz="1800" dirty="0" smtClean="0"/>
              <a:t/>
            </a:r>
            <a:br>
              <a:rPr lang="ru-RU" sz="1800" dirty="0" smtClean="0"/>
            </a:br>
            <a:r>
              <a:rPr lang="ru-RU" sz="1800" dirty="0"/>
              <a:t/>
            </a:r>
            <a:br>
              <a:rPr lang="ru-RU" sz="1800" dirty="0"/>
            </a:br>
            <a:r>
              <a:rPr lang="ru-RU" sz="1800" dirty="0" smtClean="0"/>
              <a:t>Очень </a:t>
            </a:r>
            <a:r>
              <a:rPr lang="ru-RU" sz="1800" dirty="0"/>
              <a:t>важно учить детей устанавливать причинно-следственные связи.</a:t>
            </a:r>
            <a:br>
              <a:rPr lang="ru-RU" sz="1800" dirty="0"/>
            </a:br>
            <a:r>
              <a:rPr lang="ru-RU" sz="1800" dirty="0"/>
              <a:t>Для диагностики и формирования </a:t>
            </a:r>
            <a:r>
              <a:rPr lang="ru-RU" sz="1800" i="1" dirty="0"/>
              <a:t>регулятивных </a:t>
            </a:r>
            <a:r>
              <a:rPr lang="ru-RU" sz="1800" dirty="0"/>
              <a:t>универсальных учебных </a:t>
            </a:r>
            <a:r>
              <a:rPr lang="ru-RU" sz="1800" dirty="0" smtClean="0"/>
              <a:t>действий в свою практику возможно ввести следующие </a:t>
            </a:r>
            <a:r>
              <a:rPr lang="ru-RU" sz="1800" dirty="0"/>
              <a:t>виды заданий:</a:t>
            </a:r>
            <a:br>
              <a:rPr lang="ru-RU" sz="1800" dirty="0"/>
            </a:br>
            <a:r>
              <a:rPr lang="ru-RU" sz="1800" dirty="0"/>
              <a:t>-         «преднамеренные ошибки»;</a:t>
            </a:r>
            <a:br>
              <a:rPr lang="ru-RU" sz="1800" dirty="0"/>
            </a:br>
            <a:r>
              <a:rPr lang="ru-RU" sz="1800" dirty="0"/>
              <a:t>-         поиск информации в предложенных источниках;</a:t>
            </a:r>
            <a:br>
              <a:rPr lang="ru-RU" sz="1800" dirty="0"/>
            </a:br>
            <a:r>
              <a:rPr lang="ru-RU" sz="1800" dirty="0"/>
              <a:t>-         взаимоконтроль;</a:t>
            </a:r>
            <a:br>
              <a:rPr lang="ru-RU" sz="1800" dirty="0"/>
            </a:br>
            <a:r>
              <a:rPr lang="ru-RU" sz="1800" dirty="0"/>
              <a:t>-         «ищу ошибки»</a:t>
            </a:r>
            <a:br>
              <a:rPr lang="ru-RU" sz="1800" dirty="0"/>
            </a:br>
            <a:r>
              <a:rPr lang="ru-RU" sz="1800" dirty="0"/>
              <a:t>-         КОНОП (контрольный опрос на определенную проблему</a:t>
            </a:r>
            <a:r>
              <a:rPr lang="ru-RU" sz="1800" dirty="0" smtClean="0"/>
              <a:t>).</a:t>
            </a:r>
            <a:br>
              <a:rPr lang="ru-RU" sz="1800" dirty="0" smtClean="0"/>
            </a:br>
            <a:r>
              <a:rPr lang="ru-RU" sz="1800" dirty="0" smtClean="0"/>
              <a:t/>
            </a:r>
            <a:br>
              <a:rPr lang="ru-RU" sz="1800" dirty="0" smtClean="0"/>
            </a:br>
            <a:r>
              <a:rPr lang="ru-RU" sz="1800" dirty="0" smtClean="0"/>
              <a:t/>
            </a:r>
            <a:br>
              <a:rPr lang="ru-RU" sz="1800" dirty="0" smtClean="0"/>
            </a:br>
            <a:endParaRPr lang="ru-RU" sz="1800" dirty="0"/>
          </a:p>
        </p:txBody>
      </p:sp>
    </p:spTree>
    <p:extLst>
      <p:ext uri="{BB962C8B-B14F-4D97-AF65-F5344CB8AC3E}">
        <p14:creationId xmlns:p14="http://schemas.microsoft.com/office/powerpoint/2010/main" val="36005807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58483" y="108857"/>
            <a:ext cx="8915400" cy="3777622"/>
          </a:xfrm>
        </p:spPr>
        <p:txBody>
          <a:bodyPr/>
          <a:lstStyle/>
          <a:p>
            <a:r>
              <a:rPr lang="ru-RU" dirty="0"/>
              <a:t>Задания для формирования и развития регулятивных УУД: </a:t>
            </a:r>
            <a:br>
              <a:rPr lang="ru-RU" dirty="0"/>
            </a:br>
            <a:r>
              <a:rPr lang="ru-RU" dirty="0"/>
              <a:t/>
            </a:r>
            <a:br>
              <a:rPr lang="ru-RU" dirty="0"/>
            </a:br>
            <a:r>
              <a:rPr lang="ru-RU" dirty="0"/>
              <a:t>1.Групповые задания - знакомятся с материалом, планируют работу в группе (регулятивные УУД); распределяют задания внутри группы (личностные и регулятивные УУД</a:t>
            </a:r>
            <a:r>
              <a:rPr lang="ru-RU" b="1" dirty="0"/>
              <a:t>)</a:t>
            </a:r>
            <a:r>
              <a:rPr lang="ru-RU" dirty="0"/>
              <a:t>; - обсуждают индивидуальные результаты работы в группе (регулятивные УУД);</a:t>
            </a:r>
            <a:br>
              <a:rPr lang="ru-RU" dirty="0"/>
            </a:br>
            <a:r>
              <a:rPr lang="ru-RU" dirty="0"/>
              <a:t>- обсуждают общее задание группы (коммуникативные, регулятивные, познавательные УУД);</a:t>
            </a:r>
            <a:br>
              <a:rPr lang="ru-RU" dirty="0"/>
            </a:br>
            <a:r>
              <a:rPr lang="ru-RU" dirty="0"/>
              <a:t>- подводят итоги группового задания (регулятивные, коммуникативные УУД).</a:t>
            </a:r>
            <a:br>
              <a:rPr lang="ru-RU" dirty="0"/>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372" y="3047319"/>
            <a:ext cx="4539341" cy="3404506"/>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449" y="3047319"/>
            <a:ext cx="4539341" cy="3404506"/>
          </a:xfrm>
          <a:prstGeom prst="rect">
            <a:avLst/>
          </a:prstGeom>
        </p:spPr>
      </p:pic>
    </p:spTree>
    <p:extLst>
      <p:ext uri="{BB962C8B-B14F-4D97-AF65-F5344CB8AC3E}">
        <p14:creationId xmlns:p14="http://schemas.microsoft.com/office/powerpoint/2010/main" val="10713371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7975" y="160338"/>
            <a:ext cx="11691257" cy="2395520"/>
          </a:xfrm>
        </p:spPr>
        <p:txBody>
          <a:bodyPr>
            <a:normAutofit/>
          </a:bodyPr>
          <a:lstStyle/>
          <a:p>
            <a:r>
              <a:rPr lang="ru-RU" sz="1600" b="1" u="sng" dirty="0" smtClean="0"/>
              <a:t>2.Целеполагание-</a:t>
            </a:r>
            <a:r>
              <a:rPr lang="ru-RU" sz="1600" b="1" dirty="0"/>
              <a:t>  </a:t>
            </a:r>
            <a:r>
              <a:rPr lang="ru-RU" sz="1600" dirty="0"/>
              <a:t>упражнение «Мой портфель». На доске рисуем большой портфель. На столе раскладываем в форме ромашки листочки с заданиями. Ученики по очереди вытягивают листочки с заданиями, выполняют их, затем помещают листок в нарисованный «портфель». После выполнения всех заданий учитель обращает внимание детей на то, что в «портфеле» осталось свободное и просит их подумать, что еще они хотели бы научиться делать, какие темы пройти</a:t>
            </a:r>
            <a:r>
              <a:rPr lang="ru-RU" sz="1600" dirty="0" smtClean="0"/>
              <a:t>.</a:t>
            </a:r>
            <a:br>
              <a:rPr lang="ru-RU" sz="1600" dirty="0" smtClean="0"/>
            </a:br>
            <a:r>
              <a:rPr lang="ru-RU" sz="1600" dirty="0" smtClean="0"/>
              <a:t/>
            </a:r>
            <a:br>
              <a:rPr lang="ru-RU" sz="1600" dirty="0" smtClean="0"/>
            </a:br>
            <a:r>
              <a:rPr lang="ru-RU" sz="1600" b="1" dirty="0" smtClean="0"/>
              <a:t>3</a:t>
            </a:r>
            <a:r>
              <a:rPr lang="ru-RU" sz="1600" dirty="0" smtClean="0"/>
              <a:t>.</a:t>
            </a:r>
            <a:r>
              <a:rPr lang="ru-RU" sz="1600" b="1" u="sng" dirty="0" smtClean="0"/>
              <a:t>Контроль</a:t>
            </a:r>
            <a:r>
              <a:rPr lang="ru-RU" sz="1600" b="1" u="sng" dirty="0"/>
              <a:t>, сличение с эталоном</a:t>
            </a:r>
            <a:r>
              <a:rPr lang="ru-RU" sz="1600" b="1" dirty="0"/>
              <a:t>- </a:t>
            </a:r>
            <a:r>
              <a:rPr lang="ru-RU" sz="1600" dirty="0"/>
              <a:t>тест «Проверь себя» в конце </a:t>
            </a:r>
            <a:r>
              <a:rPr lang="ru-RU" sz="1600" dirty="0" smtClean="0"/>
              <a:t>раздела. </a:t>
            </a:r>
            <a:r>
              <a:rPr lang="ru-RU" sz="1600" dirty="0"/>
              <a:t>Дети выполняют тест, затем проверяют правильность выполнения заданий по ответам, предоставленным учителем, оценивают свою работу, исходя из набранного количества </a:t>
            </a:r>
            <a:r>
              <a:rPr lang="ru-RU" sz="1600" dirty="0" smtClean="0"/>
              <a:t>баллов. </a:t>
            </a:r>
            <a:endParaRPr lang="ru-RU" sz="1600" dirty="0"/>
          </a:p>
        </p:txBody>
      </p:sp>
      <p:sp>
        <p:nvSpPr>
          <p:cNvPr id="7" name="AutoShape 2" descr="https://mail.yandex.ru/message_part/IMG_3362.jpg?_uid=34085533&amp;name=IMG_3362.jpg&amp;hid=1.2&amp;ids=182114309931860709&amp;no_disposition=y&amp;exif_rotate=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4060" y="2555858"/>
            <a:ext cx="3165374" cy="4220498"/>
          </a:xfrm>
          <a:prstGeom prst="rect">
            <a:avLst/>
          </a:prstGeom>
        </p:spPr>
      </p:pic>
    </p:spTree>
    <p:extLst>
      <p:ext uri="{BB962C8B-B14F-4D97-AF65-F5344CB8AC3E}">
        <p14:creationId xmlns:p14="http://schemas.microsoft.com/office/powerpoint/2010/main" val="16805153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78903" y="4132181"/>
            <a:ext cx="8915399" cy="2262781"/>
          </a:xfrm>
        </p:spPr>
        <p:txBody>
          <a:bodyPr>
            <a:normAutofit fontScale="90000"/>
          </a:bodyPr>
          <a:lstStyle/>
          <a:p>
            <a:r>
              <a:rPr lang="ru-RU" sz="1800" dirty="0"/>
              <a:t> </a:t>
            </a:r>
            <a:r>
              <a:rPr lang="ru-RU" sz="1800" b="1" dirty="0" smtClean="0"/>
              <a:t>Задание 4 «Составить </a:t>
            </a:r>
            <a:r>
              <a:rPr lang="ru-RU" sz="1800" b="1" dirty="0"/>
              <a:t>распорядок дня» «</a:t>
            </a:r>
            <a:r>
              <a:rPr lang="ru-RU" sz="1800" b="1" dirty="0" err="1"/>
              <a:t>Make</a:t>
            </a:r>
            <a:r>
              <a:rPr lang="ru-RU" sz="1800" b="1" dirty="0"/>
              <a:t> </a:t>
            </a:r>
            <a:r>
              <a:rPr lang="ru-RU" sz="1800" b="1" dirty="0" err="1"/>
              <a:t>up</a:t>
            </a:r>
            <a:r>
              <a:rPr lang="ru-RU" sz="1800" b="1" dirty="0"/>
              <a:t> </a:t>
            </a:r>
            <a:r>
              <a:rPr lang="ru-RU" sz="1800" b="1" dirty="0" err="1"/>
              <a:t>your</a:t>
            </a:r>
            <a:r>
              <a:rPr lang="ru-RU" sz="1800" b="1" dirty="0"/>
              <a:t> </a:t>
            </a:r>
            <a:r>
              <a:rPr lang="ru-RU" sz="1800" b="1" dirty="0" err="1"/>
              <a:t>diary</a:t>
            </a:r>
            <a:r>
              <a:rPr lang="ru-RU" sz="1800" b="1" dirty="0"/>
              <a:t>»</a:t>
            </a:r>
            <a:br>
              <a:rPr lang="ru-RU" sz="1800" b="1" dirty="0"/>
            </a:br>
            <a:r>
              <a:rPr lang="ru-RU" sz="1800" b="1" dirty="0"/>
              <a:t>Цель:</a:t>
            </a:r>
            <a:r>
              <a:rPr lang="ru-RU" sz="1800" dirty="0"/>
              <a:t> активизировать навыки извлечения необходимой информации из предложенного текста</a:t>
            </a:r>
            <a:br>
              <a:rPr lang="ru-RU" sz="1800" dirty="0"/>
            </a:br>
            <a:r>
              <a:rPr lang="ru-RU" sz="1800" dirty="0" smtClean="0"/>
              <a:t>Форма </a:t>
            </a:r>
            <a:r>
              <a:rPr lang="ru-RU" sz="1800" dirty="0"/>
              <a:t>выполнения задания: индивидуальная</a:t>
            </a:r>
            <a:br>
              <a:rPr lang="ru-RU" sz="1800" dirty="0"/>
            </a:br>
            <a:r>
              <a:rPr lang="ru-RU" sz="1800" dirty="0"/>
              <a:t>Описание задания: детям предлагаются разные тексты по теме «</a:t>
            </a:r>
            <a:r>
              <a:rPr lang="ru-RU" sz="1800" dirty="0" err="1"/>
              <a:t>My</a:t>
            </a:r>
            <a:r>
              <a:rPr lang="ru-RU" sz="1800" dirty="0"/>
              <a:t> </a:t>
            </a:r>
            <a:r>
              <a:rPr lang="ru-RU" sz="1800" dirty="0" err="1"/>
              <a:t>day</a:t>
            </a:r>
            <a:r>
              <a:rPr lang="ru-RU" sz="1800" dirty="0"/>
              <a:t>» им необходимо составить распорядок дня героя, опираясь на текст.</a:t>
            </a:r>
            <a:br>
              <a:rPr lang="ru-RU" sz="1800" dirty="0"/>
            </a:br>
            <a:r>
              <a:rPr lang="ru-RU" sz="1800" b="1" dirty="0"/>
              <a:t>Пример</a:t>
            </a:r>
            <a:r>
              <a:rPr lang="en-US" sz="1800" b="1" dirty="0"/>
              <a:t> </a:t>
            </a:r>
            <a:r>
              <a:rPr lang="ru-RU" sz="1800" b="1" dirty="0"/>
              <a:t>текста</a:t>
            </a:r>
            <a:r>
              <a:rPr lang="en-US" sz="1800" b="1" dirty="0"/>
              <a:t>:</a:t>
            </a:r>
            <a:br>
              <a:rPr lang="en-US" sz="1800" b="1" dirty="0"/>
            </a:br>
            <a:r>
              <a:rPr lang="en-US" sz="1800" u="sng" dirty="0"/>
              <a:t>My name is Ivan. I’m ten years old. I study in the 5th form of the state secondary school 61. I attend school six days a week. Sunday is the only weekend that I have. My day usually starts at 7.30 (half past seven) am. That’s when I wake up, but I don’t get up until 7.45 (quarter to eight). Then I brush my teeth and have a shower. After that I wear my school uniform and have a quick breakfast in the kitchen. My mum makes a sandwich for me and a cup of tea. Then I quickly leave for school. Luckily, I live 5 minutes away from school so I’m almost never late. My classes usually start at 8.30 (half past eight). My lessons finish at about 1 or 2 pm. When I come back home I have my lunch and take a short rest. After that I do my homework for tomorrow. Then I’m allowed to watch my favorite shows, play computer games or go for a walk with my friends. On Wednesdays and Fridays I go to the swimming-pool. And on Tuesdays and Thursdays I attend martial arts. So that leaves little free time for anything else. Saturdays are freer. We only have four lessons on these days and I don’t attend any sections. I go to bed at about ten o'clock, but my parents like to sit up late and write letters or read.</a:t>
            </a:r>
            <a:r>
              <a:rPr lang="ru-RU" sz="1800" u="sng" dirty="0"/>
              <a:t/>
            </a:r>
            <a:br>
              <a:rPr lang="ru-RU" sz="1800" u="sng" dirty="0"/>
            </a:br>
            <a:r>
              <a:rPr lang="ru-RU" sz="1800" dirty="0" smtClean="0"/>
              <a:t/>
            </a:r>
            <a:br>
              <a:rPr lang="ru-RU" sz="1800" dirty="0" smtClean="0"/>
            </a:br>
            <a:r>
              <a:rPr lang="ru-RU" sz="1800" i="1" dirty="0" smtClean="0"/>
              <a:t>Также это задание эффективно при отработки темы </a:t>
            </a:r>
            <a:r>
              <a:rPr lang="en-US" sz="1800" i="1" dirty="0" smtClean="0"/>
              <a:t>Time, </a:t>
            </a:r>
            <a:r>
              <a:rPr lang="ru-RU" sz="1800" i="1" dirty="0" smtClean="0"/>
              <a:t>грамматической темы </a:t>
            </a:r>
            <a:r>
              <a:rPr lang="en-US" sz="1800" i="1" dirty="0" smtClean="0"/>
              <a:t>Present Simple (</a:t>
            </a:r>
            <a:r>
              <a:rPr lang="ru-RU" sz="1800" i="1" dirty="0" smtClean="0"/>
              <a:t>окончание </a:t>
            </a:r>
            <a:r>
              <a:rPr lang="en-US" sz="1800" i="1" dirty="0" smtClean="0"/>
              <a:t>s d 3</a:t>
            </a:r>
            <a:r>
              <a:rPr lang="ru-RU" sz="1800" i="1" dirty="0" smtClean="0"/>
              <a:t>л </a:t>
            </a:r>
            <a:r>
              <a:rPr lang="ru-RU" sz="1800" i="1" dirty="0" err="1" smtClean="0"/>
              <a:t>ед.ч</a:t>
            </a:r>
            <a:r>
              <a:rPr lang="ru-RU" sz="1800" i="1" dirty="0" smtClean="0"/>
              <a:t>), лексики по теме </a:t>
            </a:r>
            <a:r>
              <a:rPr lang="en-US" sz="1800" i="1" dirty="0" smtClean="0"/>
              <a:t>School life, daily routine, everyday activities</a:t>
            </a:r>
            <a:endParaRPr lang="ru-RU" sz="1800" i="1" dirty="0"/>
          </a:p>
        </p:txBody>
      </p:sp>
    </p:spTree>
    <p:extLst>
      <p:ext uri="{BB962C8B-B14F-4D97-AF65-F5344CB8AC3E}">
        <p14:creationId xmlns:p14="http://schemas.microsoft.com/office/powerpoint/2010/main" val="6401749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9100" y="0"/>
            <a:ext cx="5633800" cy="6858000"/>
          </a:xfrm>
          <a:prstGeom prst="rect">
            <a:avLst/>
          </a:prstGeom>
        </p:spPr>
      </p:pic>
    </p:spTree>
    <p:extLst>
      <p:ext uri="{BB962C8B-B14F-4D97-AF65-F5344CB8AC3E}">
        <p14:creationId xmlns:p14="http://schemas.microsoft.com/office/powerpoint/2010/main" val="2119182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type="ctrTitle"/>
          </p:nvPr>
        </p:nvSpPr>
        <p:spPr bwMode="auto">
          <a:xfrm>
            <a:off x="1159327" y="273633"/>
            <a:ext cx="9478737" cy="624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ru-RU" altLang="ru-RU" sz="1400" b="1" dirty="0" smtClean="0">
                <a:solidFill>
                  <a:srgbClr val="181818"/>
                </a:solidFill>
                <a:latin typeface="Calibri" panose="020F0502020204030204" pitchFamily="34" charset="0"/>
                <a:ea typeface="Times New Roman" panose="02020603050405020304" pitchFamily="18" charset="0"/>
                <a:cs typeface="Times New Roman" panose="02020603050405020304" pitchFamily="18" charset="0"/>
              </a:rPr>
              <a:t>Задание 5</a:t>
            </a:r>
            <a:br>
              <a:rPr lang="ru-RU" altLang="ru-RU" sz="1400" b="1" dirty="0" smtClean="0">
                <a:solidFill>
                  <a:srgbClr val="181818"/>
                </a:solidFill>
                <a:latin typeface="Calibri" panose="020F0502020204030204" pitchFamily="34" charset="0"/>
                <a:ea typeface="Times New Roman" panose="02020603050405020304" pitchFamily="18" charset="0"/>
                <a:cs typeface="Times New Roman" panose="02020603050405020304" pitchFamily="18" charset="0"/>
              </a:rPr>
            </a:b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Цель</a:t>
            </a: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ru-RU"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формирование навыков целеполагания и прогнозирования, развитие языковых и речемыслительных способностей.</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Teacher: - Dear students, today we are going to plunge into a very interesting topic. You will guess its title after reading these quotations. Look at the blackboard, please.</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rgbClr val="000000"/>
                </a:solidFill>
                <a:effectLst/>
                <a:latin typeface="Open Sans" panose="020B0606030504020204" pitchFamily="34" charset="0"/>
                <a:ea typeface="Times New Roman" panose="02020603050405020304" pitchFamily="18" charset="0"/>
                <a:cs typeface="Open Sans" panose="020B0606030504020204" pitchFamily="34" charset="0"/>
              </a:rPr>
              <a:t>(</a:t>
            </a:r>
            <a:r>
              <a:rPr kumimoji="0" lang="uk-UA" altLang="ru-RU" sz="1400" b="0" i="0" u="none" strike="noStrike" cap="none" normalizeH="0" baseline="0" dirty="0" err="1"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Обучающиеся</a:t>
            </a:r>
            <a:r>
              <a:rPr kumimoji="0" lang="uk-UA" altLang="ru-RU" sz="1400" b="0" i="0" u="none" strike="noStrike" cap="none" normalizeH="0" baseline="0" dirty="0"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 по </a:t>
            </a:r>
            <a:r>
              <a:rPr kumimoji="0" lang="uk-UA" altLang="ru-RU" sz="1400" b="0" i="0" u="none" strike="noStrike" cap="none" normalizeH="0" baseline="0" dirty="0" err="1"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очереди</a:t>
            </a:r>
            <a:r>
              <a:rPr kumimoji="0" lang="uk-UA" altLang="ru-RU" sz="1400" b="0" i="0" u="none" strike="noStrike" cap="none" normalizeH="0" baseline="0" dirty="0"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 </a:t>
            </a:r>
            <a:r>
              <a:rPr kumimoji="0" lang="uk-UA" altLang="ru-RU" sz="1400" b="0" i="0" u="none" strike="noStrike" cap="none" normalizeH="0" baseline="0" dirty="0" err="1"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читают</a:t>
            </a:r>
            <a:r>
              <a:rPr kumimoji="0" lang="uk-UA" altLang="ru-RU" sz="1400" b="0" i="0" u="none" strike="noStrike" cap="none" normalizeH="0" baseline="0" dirty="0"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 </a:t>
            </a:r>
            <a:r>
              <a:rPr kumimoji="0" lang="uk-UA" altLang="ru-RU" sz="1400" b="0" i="0" u="none" strike="noStrike" cap="none" normalizeH="0" baseline="0" dirty="0" err="1"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цитаты</a:t>
            </a:r>
            <a:r>
              <a:rPr kumimoji="0" lang="uk-UA" altLang="ru-RU" sz="1400" b="0" i="0" u="none" strike="noStrike" cap="none" normalizeH="0" baseline="0" dirty="0"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 на </a:t>
            </a:r>
            <a:r>
              <a:rPr kumimoji="0" lang="uk-UA" altLang="ru-RU" sz="1400" b="0" i="0" u="none" strike="noStrike" cap="none" normalizeH="0" baseline="0" dirty="0" err="1"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доске</a:t>
            </a:r>
            <a:r>
              <a:rPr kumimoji="0" lang="ru-RU" altLang="ru-RU" sz="1400" b="0" i="0" u="none" strike="noStrike" cap="none" normalizeH="0" baseline="0" dirty="0"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t>)</a:t>
            </a:r>
            <a:br>
              <a:rPr kumimoji="0" lang="ru-RU" altLang="ru-RU" sz="1400" b="0" i="0" u="none" strike="noStrike" cap="none" normalizeH="0" baseline="0" dirty="0" smtClean="0">
                <a:ln>
                  <a:noFill/>
                </a:ln>
                <a:solidFill>
                  <a:srgbClr val="181818"/>
                </a:solidFill>
                <a:effectLst/>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a:solidFill>
                  <a:srgbClr val="181818"/>
                </a:solidFill>
                <a:latin typeface="Open Sans" panose="020B0606030504020204" pitchFamily="34" charset="0"/>
                <a:ea typeface="Times New Roman" panose="02020603050405020304" pitchFamily="18" charset="0"/>
                <a:cs typeface="Open Sans" panose="020B0606030504020204" pitchFamily="34" charset="0"/>
              </a:rPr>
            </a:br>
            <a: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t/>
            </a:r>
            <a:br>
              <a:rPr lang="ru-RU" altLang="ru-RU" sz="1400" dirty="0" smtClean="0">
                <a:solidFill>
                  <a:srgbClr val="181818"/>
                </a:solidFill>
                <a:latin typeface="Open Sans" panose="020B0606030504020204" pitchFamily="34" charset="0"/>
                <a:ea typeface="Times New Roman" panose="02020603050405020304" pitchFamily="18" charset="0"/>
                <a:cs typeface="Open Sans" panose="020B0606030504020204" pitchFamily="34" charset="0"/>
              </a:rPr>
            </a:b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Teacher: - Now you can tell me what is the topic of the lesson today?</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Pupil 1:- It is “Art”.</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Pupil 2: - Painting.</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Teacher:- Right you are!</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uk-UA" altLang="ru-RU" sz="1400" b="0" i="0" u="none" strike="noStrike" cap="none" normalizeH="0" baseline="0" dirty="0" err="1"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Today</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uk-UA" altLang="ru-RU" sz="1400" b="0" i="0" u="none" strike="noStrike" cap="none" normalizeH="0" baseline="0" dirty="0" err="1"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we`re</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uk-UA" altLang="ru-RU" sz="1400" b="0" i="0" u="none" strike="noStrike" cap="none" normalizeH="0" baseline="0" dirty="0" err="1"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discussing</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uk-UA" altLang="ru-RU" sz="1400" b="0" i="0" u="none" strike="noStrike" cap="none" normalizeH="0" baseline="0" dirty="0" err="1"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artistic</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uk-UA" altLang="ru-RU" sz="1400" b="0" i="0" u="none" strike="noStrike" cap="none" normalizeH="0" baseline="0" dirty="0" err="1"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traditions</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uk-UA" altLang="ru-RU" sz="1400" b="0" i="0" u="none" strike="noStrike" cap="none" normalizeH="0" baseline="0" dirty="0" err="1"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in</a:t>
            </a: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Europe</a:t>
            </a:r>
            <a:r>
              <a:rPr kumimoji="0" lang="uk-UA"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But first, let`s revise the words and learn some new ones on the topic.</a:t>
            </a:r>
            <a:endParaRPr kumimoji="0" lang="en-US" altLang="ru-RU"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860495940"/>
              </p:ext>
            </p:extLst>
          </p:nvPr>
        </p:nvGraphicFramePr>
        <p:xfrm>
          <a:off x="2491987" y="1857062"/>
          <a:ext cx="5926455" cy="2511108"/>
        </p:xfrm>
        <a:graphic>
          <a:graphicData uri="http://schemas.openxmlformats.org/drawingml/2006/table">
            <a:tbl>
              <a:tblPr firstRow="1" firstCol="1" bandRow="1">
                <a:tableStyleId>{5C22544A-7EE6-4342-B048-85BDC9FD1C3A}</a:tableStyleId>
              </a:tblPr>
              <a:tblGrid>
                <a:gridCol w="5926455"/>
              </a:tblGrid>
              <a:tr h="83185">
                <a:tc>
                  <a:txBody>
                    <a:bodyPr/>
                    <a:lstStyle/>
                    <a:p>
                      <a:pPr>
                        <a:lnSpc>
                          <a:spcPct val="107000"/>
                        </a:lnSpc>
                        <a:spcAft>
                          <a:spcPts val="0"/>
                        </a:spcAft>
                      </a:pPr>
                      <a:r>
                        <a:rPr lang="en-US" sz="1400" dirty="0">
                          <a:effectLst/>
                        </a:rPr>
                        <a:t> </a:t>
                      </a:r>
                      <a:endParaRPr lang="ru-RU" sz="1100" dirty="0">
                        <a:effectLst/>
                      </a:endParaRPr>
                    </a:p>
                    <a:p>
                      <a:pPr marL="165735">
                        <a:lnSpc>
                          <a:spcPct val="107000"/>
                        </a:lnSpc>
                        <a:spcAft>
                          <a:spcPts val="0"/>
                        </a:spcAft>
                      </a:pPr>
                      <a:r>
                        <a:rPr lang="en-US" sz="1400" dirty="0">
                          <a:effectLst/>
                        </a:rPr>
                        <a:t>   Every portrait that is painted with feeling is a portrait of the artist, not of the sitter.</a:t>
                      </a:r>
                      <a:br>
                        <a:rPr lang="en-US" sz="1400" dirty="0">
                          <a:effectLst/>
                        </a:rPr>
                      </a:br>
                      <a:r>
                        <a:rPr lang="en-US" sz="1400" dirty="0">
                          <a:effectLst/>
                        </a:rPr>
                        <a:t>   Oscar Wilde</a:t>
                      </a:r>
                      <a:endParaRPr lang="ru-RU" sz="1100" dirty="0">
                        <a:effectLst/>
                      </a:endParaRPr>
                    </a:p>
                    <a:p>
                      <a:pPr marL="165735">
                        <a:lnSpc>
                          <a:spcPct val="107000"/>
                        </a:lnSpc>
                        <a:spcAft>
                          <a:spcPts val="0"/>
                        </a:spcAft>
                      </a:pPr>
                      <a:r>
                        <a:rPr lang="en-US" sz="1400" dirty="0">
                          <a:effectLst/>
                        </a:rPr>
                        <a:t>  </a:t>
                      </a:r>
                      <a:br>
                        <a:rPr lang="en-US" sz="1400" dirty="0">
                          <a:effectLst/>
                        </a:rPr>
                      </a:br>
                      <a:r>
                        <a:rPr lang="en-US" sz="1400" dirty="0">
                          <a:effectLst/>
                        </a:rPr>
                        <a:t>   Creativity is allowing yourself to make mistakes. Art is knowing which ones to keep.</a:t>
                      </a:r>
                      <a:br>
                        <a:rPr lang="en-US" sz="1400" dirty="0">
                          <a:effectLst/>
                        </a:rPr>
                      </a:br>
                      <a:r>
                        <a:rPr lang="en-US" sz="1400" dirty="0">
                          <a:effectLst/>
                        </a:rPr>
                        <a:t>       Scott Adams</a:t>
                      </a:r>
                      <a:endParaRPr lang="ru-RU" sz="1100" dirty="0">
                        <a:effectLst/>
                      </a:endParaRPr>
                    </a:p>
                    <a:p>
                      <a:pPr marL="165735">
                        <a:lnSpc>
                          <a:spcPct val="107000"/>
                        </a:lnSpc>
                        <a:spcAft>
                          <a:spcPts val="0"/>
                        </a:spcAft>
                      </a:pPr>
                      <a:r>
                        <a:rPr lang="en-US" sz="1400" dirty="0">
                          <a:effectLst/>
                        </a:rPr>
                        <a:t>   Artists are on the average less happy than men of science.</a:t>
                      </a:r>
                      <a:br>
                        <a:rPr lang="en-US" sz="1400" dirty="0">
                          <a:effectLst/>
                        </a:rPr>
                      </a:br>
                      <a:r>
                        <a:rPr lang="en-US" sz="1400" dirty="0">
                          <a:effectLst/>
                        </a:rPr>
                        <a:t>        Bertrand Russell</a:t>
                      </a:r>
                      <a:endParaRPr lang="ru-RU" sz="1100" dirty="0">
                        <a:effectLst/>
                      </a:endParaRPr>
                    </a:p>
                    <a:p>
                      <a:pPr marL="165735">
                        <a:lnSpc>
                          <a:spcPct val="107000"/>
                        </a:lnSpc>
                        <a:spcAft>
                          <a:spcPts val="0"/>
                        </a:spcAft>
                      </a:pPr>
                      <a:r>
                        <a:rPr lang="en-US" sz="1400" dirty="0">
                          <a:effectLst/>
                        </a:rPr>
                        <a:t>Everything you can imagine is real.  Pablo Picasso</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6951680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Grp="1" noChangeArrowheads="1"/>
          </p:cNvSpPr>
          <p:nvPr>
            <p:ph type="ctrTitle"/>
          </p:nvPr>
        </p:nvSpPr>
        <p:spPr bwMode="auto">
          <a:xfrm>
            <a:off x="1487488" y="223152"/>
            <a:ext cx="7528599"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Задание </a:t>
            </a: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6</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Цель: </a:t>
            </a:r>
            <a:r>
              <a:rPr kumimoji="0" lang="ru-RU"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Поиск информации в предложенном источнике</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Reading the text</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While reading fill in the table with the words from the text:</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Задание № 7</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1"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Цель: </a:t>
            </a:r>
            <a:r>
              <a:rPr kumimoji="0" lang="ru-RU"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Контроль правильности выполнения задания в форме сличения с заданным эталоном</a:t>
            </a:r>
            <a:endParaRPr kumimoji="0" lang="ru-RU" altLang="ru-RU"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400" b="0" i="0" u="none" strike="noStrike" cap="none" normalizeH="0" baseline="0" dirty="0" smtClean="0">
                <a:ln>
                  <a:noFill/>
                </a:ln>
                <a:solidFill>
                  <a:srgbClr val="181818"/>
                </a:solidFill>
                <a:effectLst/>
                <a:latin typeface="Calibri" panose="020F0502020204030204" pitchFamily="34" charset="0"/>
                <a:ea typeface="Times New Roman" panose="02020603050405020304" pitchFamily="18" charset="0"/>
                <a:cs typeface="Times New Roman" panose="02020603050405020304" pitchFamily="18" charset="0"/>
              </a:rPr>
              <a:t>Teacher: - Now you can check yourselves and correct your mistakes/ Look at the right variant, please.</a:t>
            </a:r>
            <a:endParaRPr kumimoji="0" lang="en-US" altLang="ru-RU" sz="1800" b="0" i="0" u="none" strike="noStrike" cap="none" normalizeH="0" baseline="0" dirty="0" smtClean="0">
              <a:ln>
                <a:noFill/>
              </a:ln>
              <a:solidFill>
                <a:schemeClr val="tx1"/>
              </a:solidFill>
              <a:effectLst/>
              <a:latin typeface="Arial" panose="020B0604020202020204" pitchFamily="34"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123" y="2387353"/>
            <a:ext cx="4503175" cy="3377381"/>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7711" y="2509026"/>
            <a:ext cx="4178712" cy="3134034"/>
          </a:xfrm>
          <a:prstGeom prst="rect">
            <a:avLst/>
          </a:prstGeom>
        </p:spPr>
      </p:pic>
    </p:spTree>
    <p:extLst>
      <p:ext uri="{BB962C8B-B14F-4D97-AF65-F5344CB8AC3E}">
        <p14:creationId xmlns:p14="http://schemas.microsoft.com/office/powerpoint/2010/main" val="32862168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14652</TotalTime>
  <Words>119</Words>
  <Application>Microsoft Office PowerPoint</Application>
  <PresentationFormat>Широкоэкранный</PresentationFormat>
  <Paragraphs>36</Paragraphs>
  <Slides>15</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15</vt:i4>
      </vt:variant>
    </vt:vector>
  </HeadingPairs>
  <TitlesOfParts>
    <vt:vector size="22" baseType="lpstr">
      <vt:lpstr>Arial</vt:lpstr>
      <vt:lpstr>Calibri</vt:lpstr>
      <vt:lpstr>Century Gothic</vt:lpstr>
      <vt:lpstr>Open Sans</vt:lpstr>
      <vt:lpstr>Times New Roman</vt:lpstr>
      <vt:lpstr>Wingdings 3</vt:lpstr>
      <vt:lpstr>Легкий дым</vt:lpstr>
      <vt:lpstr>Регулятивные универсальные учебные действия  Подготовила: учитель английского языка Титова Мария Алексеевна</vt:lpstr>
      <vt:lpstr>Важнейшей задачей современной системы образования, согласно новому Федеральному государственному образовательному стандарту, является формирование универсальных учебных действий (УУД).  Целеполагание Планирование Прогнозирование  Контроль в форме сличения с заданным эталоном Коррекция  Оценка Волевая саморегуляция как способность к мобилизации сил и энергии, способность к волевому усилию  Все вместе регулятивные УУД призваны обеспечить организацию учащимися своей учебной деятельности. </vt:lpstr>
      <vt:lpstr>Обозначить цели - только половина дела, главное — представлять пути их достижения. И этому тоже можно учиться. Помогут упражнения, где необходимо читать рисуночные или написанные планы, действовать по плану самостоятельно, корректировать планы, составлять алгоритмы, искать ошибку в алгоритмах, решать задачи на планирование, рисовать маршруты, составлять план по рассказу и рассказ по плану.   Очень важно учить детей устанавливать причинно-следственные связи. Для диагностики и формирования регулятивных универсальных учебных действий в свою практику возможно ввести следующие виды заданий: -         «преднамеренные ошибки»; -         поиск информации в предложенных источниках; -         взаимоконтроль; -         «ищу ошибки» -         КОНОП (контрольный опрос на определенную проблему).   </vt:lpstr>
      <vt:lpstr>Презентация PowerPoint</vt:lpstr>
      <vt:lpstr>2.Целеполагание-  упражнение «Мой портфель». На доске рисуем большой портфель. На столе раскладываем в форме ромашки листочки с заданиями. Ученики по очереди вытягивают листочки с заданиями, выполняют их, затем помещают листок в нарисованный «портфель». После выполнения всех заданий учитель обращает внимание детей на то, что в «портфеле» осталось свободное и просит их подумать, что еще они хотели бы научиться делать, какие темы пройти.  3.Контроль, сличение с эталоном- тест «Проверь себя» в конце раздела. Дети выполняют тест, затем проверяют правильность выполнения заданий по ответам, предоставленным учителем, оценивают свою работу, исходя из набранного количества баллов. </vt:lpstr>
      <vt:lpstr> Задание 4 «Составить распорядок дня» «Make up your diary» Цель: активизировать навыки извлечения необходимой информации из предложенного текста Форма выполнения задания: индивидуальная Описание задания: детям предлагаются разные тексты по теме «My day» им необходимо составить распорядок дня героя, опираясь на текст. Пример текста: My name is Ivan. I’m ten years old. I study in the 5th form of the state secondary school 61. I attend school six days a week. Sunday is the only weekend that I have. My day usually starts at 7.30 (half past seven) am. That’s when I wake up, but I don’t get up until 7.45 (quarter to eight). Then I brush my teeth and have a shower. After that I wear my school uniform and have a quick breakfast in the kitchen. My mum makes a sandwich for me and a cup of tea. Then I quickly leave for school. Luckily, I live 5 minutes away from school so I’m almost never late. My classes usually start at 8.30 (half past eight). My lessons finish at about 1 or 2 pm. When I come back home I have my lunch and take a short rest. After that I do my homework for tomorrow. Then I’m allowed to watch my favorite shows, play computer games or go for a walk with my friends. On Wednesdays and Fridays I go to the swimming-pool. And on Tuesdays and Thursdays I attend martial arts. So that leaves little free time for anything else. Saturdays are freer. We only have four lessons on these days and I don’t attend any sections. I go to bed at about ten o'clock, but my parents like to sit up late and write letters or read.  Также это задание эффективно при отработки темы Time, грамматической темы Present Simple (окончание s d 3л ед.ч), лексики по теме School life, daily routine, everyday activities</vt:lpstr>
      <vt:lpstr>Презентация PowerPoint</vt:lpstr>
      <vt:lpstr>Задание 5 Цель: формирование навыков целеполагания и прогнозирования, развитие языковых и речемыслительных способностей. Teacher: - Dear students, today we are going to plunge into a very interesting topic. You will guess its title after reading these quotations. Look at the blackboard, please. (Обучающиеся по очереди читают цитаты на доске)                   Teacher: - Now you can tell me what is the topic of the lesson today? Pupil 1:- It is “Art”. Pupil 2: - Painting. Teacher:- Right you are! Today we`re discussing artistic traditions in Europe. But first, let`s revise the words and learn some new ones on the topic.</vt:lpstr>
      <vt:lpstr>Задание 6 Цель: Поиск информации в предложенном источнике Reading the text While reading fill in the table with the words from the text:   Задание № 7 Цель: Контроль правильности выполнения задания в форме сличения с заданным эталоном Teacher: - Now you can check yourselves and correct your mistakes/ Look at the right variant, please.</vt:lpstr>
      <vt:lpstr>Презентация PowerPoint</vt:lpstr>
      <vt:lpstr>Задание 9 Цель: развитие мышления, памяти, воображения, формирование рациональных навыков овладения английским языком, способность к самообучению, привитие навыков самостоятельной работы по овладению языком, развитие языковых и речемыслительных способностей, адекватному восприятию использования грамматических явлений в речи. Форма выполнения задания: индивидуальная и групповая работа. Описание задания: написать рассказ, зная лишь последнее предложение. Материалы: карточка с предложениями. Инструкция: учитель говорит предложение, которое может служить окончанием короткого рассказа. Ученики придумывают свои рассказы. Выигрывает то, кто наиболее логично подведет рассказ к его окончанию.   Дано начало – написать конец:  A police officer found a perfect hiding place for watching for speeding motorists.One day, the officer was amazed when everyone was under the speed limit, so he investigated and found the problem.   2-Дан конец, написать начало:  Then we,absolutely confused and quiet, got in the right car. We told Dad about what had happened. He couldn’t drive for 5 minutes because of laughing.</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Регулятивные универсальные учебные действия</dc:title>
  <dc:creator>Учетная запись Майкрософт</dc:creator>
  <cp:lastModifiedBy>Учетная запись Майкрософт</cp:lastModifiedBy>
  <cp:revision>16</cp:revision>
  <dcterms:created xsi:type="dcterms:W3CDTF">2023-03-12T13:06:48Z</dcterms:created>
  <dcterms:modified xsi:type="dcterms:W3CDTF">2023-03-22T17:23:16Z</dcterms:modified>
</cp:coreProperties>
</file>