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8" r:id="rId2"/>
    <p:sldId id="256" r:id="rId3"/>
    <p:sldId id="278" r:id="rId4"/>
    <p:sldId id="279" r:id="rId5"/>
    <p:sldId id="271" r:id="rId6"/>
    <p:sldId id="272" r:id="rId7"/>
    <p:sldId id="280" r:id="rId8"/>
    <p:sldId id="281" r:id="rId9"/>
    <p:sldId id="259" r:id="rId10"/>
    <p:sldId id="261" r:id="rId11"/>
    <p:sldId id="260" r:id="rId12"/>
    <p:sldId id="264" r:id="rId13"/>
    <p:sldId id="282" r:id="rId14"/>
    <p:sldId id="284" r:id="rId15"/>
    <p:sldId id="285" r:id="rId16"/>
    <p:sldId id="286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034" autoAdjust="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BE51B-367D-41D7-8BBD-5A5DCBC12E04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91189-9C62-4E67-9D6E-A6798108AD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742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91189-9C62-4E67-9D6E-A6798108AD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816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rgbClr val="0066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Oval 11" descr="j0438036"/>
          <p:cNvSpPr>
            <a:spLocks noChangeArrowheads="1"/>
          </p:cNvSpPr>
          <p:nvPr/>
        </p:nvSpPr>
        <p:spPr bwMode="auto">
          <a:xfrm>
            <a:off x="130175" y="990600"/>
            <a:ext cx="1371600" cy="12954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1611313" y="990600"/>
            <a:ext cx="1371600" cy="129540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3" name="Oval 13" descr="j0438034"/>
          <p:cNvSpPr>
            <a:spLocks noChangeArrowheads="1"/>
          </p:cNvSpPr>
          <p:nvPr/>
        </p:nvSpPr>
        <p:spPr bwMode="auto">
          <a:xfrm>
            <a:off x="3092450" y="990600"/>
            <a:ext cx="1371600" cy="12954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4" name="Oval 14" descr="j0438032"/>
          <p:cNvSpPr>
            <a:spLocks noChangeArrowheads="1"/>
          </p:cNvSpPr>
          <p:nvPr/>
        </p:nvSpPr>
        <p:spPr bwMode="auto">
          <a:xfrm>
            <a:off x="4586288" y="989013"/>
            <a:ext cx="1371600" cy="129540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5" name="Oval 15" descr="j0438020"/>
          <p:cNvSpPr>
            <a:spLocks noChangeArrowheads="1"/>
          </p:cNvSpPr>
          <p:nvPr/>
        </p:nvSpPr>
        <p:spPr bwMode="auto">
          <a:xfrm>
            <a:off x="6083300" y="979488"/>
            <a:ext cx="1371600" cy="129540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6" name="Oval 16" descr="j0438018"/>
          <p:cNvSpPr>
            <a:spLocks noChangeArrowheads="1"/>
          </p:cNvSpPr>
          <p:nvPr/>
        </p:nvSpPr>
        <p:spPr bwMode="auto">
          <a:xfrm>
            <a:off x="7588250" y="992188"/>
            <a:ext cx="1371600" cy="1295400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pic>
        <p:nvPicPr>
          <p:cNvPr id="5138" name="Picture 18" descr="B_Fly0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5181600"/>
            <a:ext cx="1524000" cy="1524000"/>
          </a:xfrm>
          <a:prstGeom prst="rect">
            <a:avLst/>
          </a:prstGeom>
          <a:noFill/>
        </p:spPr>
      </p:pic>
      <p:sp>
        <p:nvSpPr>
          <p:cNvPr id="5139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1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D22DCEB-69E3-490D-BE13-CF6D4771E1AD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4" name="Picture 10" descr="bupestrid beetl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-1343550">
            <a:off x="7620000" y="5791200"/>
            <a:ext cx="1219200" cy="7969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0.gif"/><Relationship Id="rId7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0.gif"/><Relationship Id="rId7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«Ракообразные»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Тело ракообразных разделено на </a:t>
            </a:r>
            <a:r>
              <a:rPr lang="ru-RU" sz="2000" b="1" dirty="0"/>
              <a:t>головогрудь и брюшко (</a:t>
            </a:r>
            <a:r>
              <a:rPr lang="ru-RU" sz="2000" b="1" dirty="0" err="1"/>
              <a:t>голова,грудь</a:t>
            </a:r>
            <a:r>
              <a:rPr lang="ru-RU" sz="2000" b="1" dirty="0"/>
              <a:t> и брюшко)</a:t>
            </a:r>
            <a:r>
              <a:rPr lang="ru-RU" sz="2000" dirty="0"/>
              <a:t>. На голове расположены </a:t>
            </a:r>
            <a:r>
              <a:rPr lang="ru-RU" sz="2000" b="1" dirty="0"/>
              <a:t>сложные глаза </a:t>
            </a:r>
            <a:r>
              <a:rPr lang="ru-RU" sz="2000" dirty="0"/>
              <a:t>и </a:t>
            </a:r>
            <a:r>
              <a:rPr lang="ru-RU" sz="2000" b="1" dirty="0"/>
              <a:t>две пары </a:t>
            </a:r>
            <a:r>
              <a:rPr lang="ru-RU" sz="2000" dirty="0"/>
              <a:t>усиков. Ракообразные имеют </a:t>
            </a:r>
            <a:r>
              <a:rPr lang="ru-RU" sz="2000" b="1" dirty="0"/>
              <a:t>5 пар </a:t>
            </a:r>
            <a:r>
              <a:rPr lang="ru-RU" sz="2000" dirty="0"/>
              <a:t>ходильных ног. Дыхание ракообразных обеспечивают </a:t>
            </a:r>
            <a:r>
              <a:rPr lang="ru-RU" sz="2000" b="1" dirty="0"/>
              <a:t>жабры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    "</a:t>
            </a:r>
            <a:r>
              <a:rPr lang="ru-RU" dirty="0"/>
              <a:t>Паукообразные".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Тело пауков разделено на </a:t>
            </a:r>
            <a:r>
              <a:rPr lang="ru-RU" sz="2000" b="1" dirty="0"/>
              <a:t>головогрудь</a:t>
            </a:r>
            <a:br>
              <a:rPr lang="ru-RU" sz="2000" b="1" dirty="0"/>
            </a:br>
            <a:r>
              <a:rPr lang="ru-RU" sz="2000" b="1" dirty="0"/>
              <a:t>и</a:t>
            </a:r>
            <a:r>
              <a:rPr lang="ru-RU" sz="2000" dirty="0"/>
              <a:t> </a:t>
            </a:r>
            <a:r>
              <a:rPr lang="ru-RU" sz="2000" b="1" dirty="0"/>
              <a:t>брюшко</a:t>
            </a:r>
            <a:r>
              <a:rPr lang="ru-RU" sz="2000" dirty="0"/>
              <a:t>. На голове расположены </a:t>
            </a:r>
            <a:r>
              <a:rPr lang="ru-RU" sz="2000" b="1" dirty="0"/>
              <a:t>простые</a:t>
            </a:r>
            <a:r>
              <a:rPr lang="ru-RU" sz="2000" dirty="0"/>
              <a:t> глаза. Все пауки имеют </a:t>
            </a:r>
            <a:r>
              <a:rPr lang="ru-RU" sz="2000" b="1" dirty="0"/>
              <a:t>паутинные бородавки</a:t>
            </a:r>
            <a:r>
              <a:rPr lang="ru-RU" sz="2000" dirty="0"/>
              <a:t>. Паутина используется для строительства </a:t>
            </a:r>
            <a:r>
              <a:rPr lang="ru-RU" sz="2000" b="1" dirty="0"/>
              <a:t>убежищ</a:t>
            </a:r>
            <a:r>
              <a:rPr lang="ru-RU" sz="2000" dirty="0"/>
              <a:t> и </a:t>
            </a:r>
            <a:r>
              <a:rPr lang="ru-RU" sz="2000" b="1" dirty="0"/>
              <a:t>коконов</a:t>
            </a:r>
            <a:r>
              <a:rPr lang="ru-RU" sz="2000" dirty="0"/>
              <a:t>.  Дыхание пауков обеспечивают </a:t>
            </a:r>
            <a:r>
              <a:rPr lang="ru-RU" sz="2000" b="1" dirty="0"/>
              <a:t>легкие и трахеи </a:t>
            </a:r>
            <a:r>
              <a:rPr lang="ru-RU" sz="2000" dirty="0"/>
              <a:t>. У пауков </a:t>
            </a:r>
            <a:r>
              <a:rPr lang="ru-RU" sz="2000" b="1" dirty="0"/>
              <a:t>4 пары </a:t>
            </a:r>
            <a:r>
              <a:rPr lang="ru-RU" sz="2000" dirty="0"/>
              <a:t>ног.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51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\Мои документы\Мои рисунки\рпаг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643050"/>
            <a:ext cx="3170408" cy="3571900"/>
          </a:xfrm>
          <a:prstGeom prst="rect">
            <a:avLst/>
          </a:prstGeom>
          <a:noFill/>
        </p:spPr>
      </p:pic>
      <p:pic>
        <p:nvPicPr>
          <p:cNvPr id="6147" name="Picture 3" descr="C:\Documents and Settings\Пользователь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85794"/>
            <a:ext cx="1928826" cy="5283307"/>
          </a:xfrm>
          <a:prstGeom prst="rect">
            <a:avLst/>
          </a:prstGeom>
          <a:noFill/>
        </p:spPr>
      </p:pic>
      <p:pic>
        <p:nvPicPr>
          <p:cNvPr id="6148" name="Picture 4" descr="C:\Documents and Settings\Пользователь\Мои документы\Мои рисунки\еке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928670"/>
            <a:ext cx="1937322" cy="47863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785794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груди (имеющей три сегмента) располагаются </a:t>
            </a:r>
            <a:r>
              <a:rPr lang="ru-RU" b="1" i="1" dirty="0" smtClean="0"/>
              <a:t>три пары ног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53578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На двух последних члениках груди у насекомых находятся </a:t>
            </a:r>
            <a:r>
              <a:rPr lang="ru-RU" b="1" i="1" dirty="0" smtClean="0"/>
              <a:t>две пары крыльев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ользователь\Мои документы\Мои рисунки\голов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3000396" cy="3562970"/>
          </a:xfrm>
          <a:prstGeom prst="rect">
            <a:avLst/>
          </a:prstGeom>
          <a:noFill/>
        </p:spPr>
      </p:pic>
      <p:pic>
        <p:nvPicPr>
          <p:cNvPr id="5123" name="Picture 3" descr="C:\Documents and Settings\Пользователь\Мои документы\Мои рисунки\усики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928670"/>
            <a:ext cx="3266163" cy="3643338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50057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голове расположены </a:t>
            </a:r>
            <a:r>
              <a:rPr lang="ru-RU" sz="2400" b="1" i="1" dirty="0" smtClean="0"/>
              <a:t>сложные глаза</a:t>
            </a:r>
            <a:r>
              <a:rPr lang="ru-RU" sz="2400" dirty="0" smtClean="0"/>
              <a:t>, два длинных </a:t>
            </a:r>
            <a:r>
              <a:rPr lang="ru-RU" sz="2400" b="1" i="1" dirty="0" smtClean="0"/>
              <a:t>усика</a:t>
            </a:r>
            <a:r>
              <a:rPr lang="ru-RU" sz="2400" dirty="0" smtClean="0"/>
              <a:t> и </a:t>
            </a:r>
            <a:r>
              <a:rPr lang="ru-RU" sz="2400" b="1" i="1" dirty="0" smtClean="0"/>
              <a:t>ротовые органы</a:t>
            </a:r>
            <a:r>
              <a:rPr lang="ru-RU" sz="2400" dirty="0" smtClean="0"/>
              <a:t>. Они состоят из верхней и нижней губ, верхней и нижней челюстей. Все это (за исключением верхней губы) – видоизмененные конечности.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Program Files\Образовательные комплексы\Биология, 7 кл. Животные\edu_r75_bio7\data\res\resCD29F8C0-0A01-022A-0046-263189FC4CD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285992"/>
            <a:ext cx="1419225" cy="1876425"/>
          </a:xfrm>
          <a:prstGeom prst="rect">
            <a:avLst/>
          </a:prstGeom>
          <a:noFill/>
        </p:spPr>
      </p:pic>
      <p:pic>
        <p:nvPicPr>
          <p:cNvPr id="1030" name="Picture 6" descr="C:\Program Files\Образовательные комплексы\Биология, 7 кл. Животные\edu_r75_bio7\data\res\resCD29F8D2-0A01-022A-0062-AD0D78D3FAD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357430"/>
            <a:ext cx="1447800" cy="1533526"/>
          </a:xfrm>
          <a:prstGeom prst="rect">
            <a:avLst/>
          </a:prstGeom>
          <a:noFill/>
        </p:spPr>
      </p:pic>
      <p:pic>
        <p:nvPicPr>
          <p:cNvPr id="13" name="Picture 9" descr="C:\Program Files\Образовательные комплексы\Биология, 7 кл. Животные\edu_r75_bio7\data\res\resCD29F89D-0A01-022A-0117-EE9476AD5D6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85992"/>
            <a:ext cx="1381125" cy="2047876"/>
          </a:xfrm>
          <a:prstGeom prst="rect">
            <a:avLst/>
          </a:prstGeom>
          <a:noFill/>
        </p:spPr>
      </p:pic>
      <p:pic>
        <p:nvPicPr>
          <p:cNvPr id="1027" name="Picture 3" descr="C:\Program Files\Образовательные комплексы\Биология, 7 кл. Животные\edu_r75_bio7\data\res\resCD29F8AE-0A01-022A-010C-0EF29A740BC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143116"/>
            <a:ext cx="1790700" cy="2162176"/>
          </a:xfrm>
          <a:prstGeom prst="rect">
            <a:avLst/>
          </a:prstGeom>
          <a:noFill/>
        </p:spPr>
      </p:pic>
      <p:pic>
        <p:nvPicPr>
          <p:cNvPr id="1039" name="Picture 15" descr="C:\Program Files\Образовательные комплексы\Биология, 7 кл. Животные\edu_r75_bio7\data\res\resCD29F8EA-0A01-022A-0076-8DC8F2983FC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2214554"/>
            <a:ext cx="1371600" cy="1962150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785794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У насекомых имеются различные типы ротовых аппаратов</a:t>
            </a:r>
            <a:endParaRPr lang="ru-RU" sz="2000" b="1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1285860"/>
          <a:ext cx="8644000" cy="400052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28800"/>
                <a:gridCol w="1728800"/>
                <a:gridCol w="1728800"/>
                <a:gridCol w="1885962"/>
                <a:gridCol w="1571638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грызущий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грызуще-лижущий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колюще-сосущий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фильтрующий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сосущий </a:t>
                      </a:r>
                      <a:endParaRPr lang="ru-RU" dirty="0"/>
                    </a:p>
                  </a:txBody>
                  <a:tcPr/>
                </a:tc>
              </a:tr>
              <a:tr h="245502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905419">
                <a:tc>
                  <a:txBody>
                    <a:bodyPr/>
                    <a:lstStyle/>
                    <a:p>
                      <a:pPr algn="ctr"/>
                      <a:endParaRPr lang="ru-RU" smtClean="0"/>
                    </a:p>
                    <a:p>
                      <a:pPr algn="ctr"/>
                      <a:r>
                        <a:rPr lang="ru-RU" smtClean="0"/>
                        <a:t>таракан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mtClean="0"/>
                    </a:p>
                    <a:p>
                      <a:pPr algn="ctr"/>
                      <a:r>
                        <a:rPr lang="ru-RU" smtClean="0"/>
                        <a:t>пчела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комар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муха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бабочка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Многообразие насекомых</a:t>
            </a:r>
            <a:endParaRPr lang="ru-RU" dirty="0"/>
          </a:p>
        </p:txBody>
      </p:sp>
      <p:pic>
        <p:nvPicPr>
          <p:cNvPr id="3" name="Рисунок 2" descr="https://cdn.photocentra.ru/images/main28/285818_mai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1336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c.pxhere.com/photos/e3/e3/grasshopper_norwegian_the_nature_of_the-1268957.jpg!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45024"/>
            <a:ext cx="2128520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pdb/231404/f349d7fb-2834-4734-bcec-e6132cdfc1f3/s1200?webp=fals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320" y="1353344"/>
            <a:ext cx="2181225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poradu24.com/wp-content/uploads/2016/07/c241d9a3e97a1f85e50cd7fe9bf29e7f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785" y="3645024"/>
            <a:ext cx="2276475" cy="160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ages.vfl.ru/ii/1314285453/2c23cfca/8575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9" y="3645024"/>
            <a:ext cx="2326640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get-pdb/1220164/c37df7a2-dbf2-4e07-b03f-f06ebb080000/s1200?webp=fals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53344"/>
            <a:ext cx="2428875" cy="1619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9122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smtClean="0"/>
              <a:t>Отряды насекомых</a:t>
            </a:r>
            <a:endParaRPr lang="ru-RU" dirty="0"/>
          </a:p>
        </p:txBody>
      </p:sp>
      <p:pic>
        <p:nvPicPr>
          <p:cNvPr id="3" name="Рисунок 2" descr="https://cdn.photocentra.ru/images/main28/285818_mai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8" y="908720"/>
            <a:ext cx="21336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c.pxhere.com/photos/e3/e3/grasshopper_norwegian_the_nature_of_the-1268957.jpg!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45024"/>
            <a:ext cx="2128520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pdb/231404/f349d7fb-2834-4734-bcec-e6132cdfc1f3/s1200?webp=fals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260" y="899195"/>
            <a:ext cx="2181225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poradu24.com/wp-content/uploads/2016/07/c241d9a3e97a1f85e50cd7fe9bf29e7f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785" y="3645024"/>
            <a:ext cx="2276475" cy="160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mages.vfl.ru/ii/1314285453/2c23cfca/8575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9" y="3645024"/>
            <a:ext cx="2326640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get-pdb/1220164/c37df7a2-dbf2-4e07-b03f-f06ebb080000/s1200?webp=false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941783"/>
            <a:ext cx="2428875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Овал 8"/>
          <p:cNvSpPr/>
          <p:nvPr/>
        </p:nvSpPr>
        <p:spPr>
          <a:xfrm>
            <a:off x="546042" y="2541560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Дву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крылые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40316" y="5373216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Прямо</a:t>
            </a:r>
          </a:p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крылые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563888" y="5369953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Клопы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1393" y="5435673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Ж</a:t>
            </a:r>
            <a:r>
              <a:rPr lang="ru-RU" dirty="0" smtClean="0">
                <a:solidFill>
                  <a:srgbClr val="FF0000"/>
                </a:solidFill>
              </a:rPr>
              <a:t>уки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359785" y="2561033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Чешуе</a:t>
            </a:r>
          </a:p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крылые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958203" y="2518445"/>
            <a:ext cx="172819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Перепон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err="1">
                <a:solidFill>
                  <a:srgbClr val="FF0000"/>
                </a:solidFill>
              </a:rPr>
              <a:t>ч</a:t>
            </a:r>
            <a:r>
              <a:rPr lang="ru-RU" dirty="0" err="1" smtClean="0">
                <a:solidFill>
                  <a:srgbClr val="FF0000"/>
                </a:solidFill>
              </a:rPr>
              <a:t>атокры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лые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98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err="1" smtClean="0"/>
              <a:t>Синквей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61662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299876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4509120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Лето, солнце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2472139"/>
            <a:ext cx="1656184" cy="8551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летать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809" y="2412910"/>
            <a:ext cx="18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прыгать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24028" y="2412910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жалить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32241" y="2412910"/>
            <a:ext cx="144016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дышать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14563" y="1682194"/>
            <a:ext cx="251869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маленькие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52463" y="1656106"/>
            <a:ext cx="243530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трудолюбивые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24064" y="1052736"/>
            <a:ext cx="242805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 Насекомые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3522712"/>
            <a:ext cx="828091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Насекомые  являются обитателями всех сред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39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pic>
        <p:nvPicPr>
          <p:cNvPr id="4" name="Рисунок 3" descr="http://cliparts.co/cliparts/5iR/E5e/5iRE5eRia.png"/>
          <p:cNvPicPr/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27174"/>
            <a:ext cx="2736304" cy="2310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cliparts.co/cliparts/5iR/E5e/5iRE5eRia.png"/>
          <p:cNvPicPr/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7330"/>
            <a:ext cx="2868181" cy="227761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851920" y="4801302"/>
            <a:ext cx="1152128" cy="561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Нужна помощь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http://cliparts.co/cliparts/5iR/E5e/5iRE5eRia.png"/>
          <p:cNvPicPr/>
          <p:nvPr/>
        </p:nvPicPr>
        <p:blipFill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23416"/>
            <a:ext cx="2952328" cy="240375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5940153" y="2332960"/>
            <a:ext cx="1512168" cy="663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Было трудновато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33995" y="2332960"/>
            <a:ext cx="1111342" cy="566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Доволен уроком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385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br>
              <a:rPr lang="ru-RU" dirty="0" smtClean="0"/>
            </a:br>
            <a:r>
              <a:rPr lang="ru-RU" dirty="0" smtClean="0"/>
              <a:t>параграф 25, нарисовать знак</a:t>
            </a:r>
            <a:br>
              <a:rPr lang="ru-RU" dirty="0" smtClean="0"/>
            </a:br>
            <a:r>
              <a:rPr lang="ru-RU" dirty="0" smtClean="0"/>
              <a:t>«Правила обращения с насекомыми»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7640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КЛАСС НАСЕКОМЫЕ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403648" y="3933056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ru-RU" sz="1600" dirty="0"/>
              <a:t>- </a:t>
            </a:r>
            <a:r>
              <a:rPr lang="ru-RU" sz="3200" dirty="0" smtClean="0"/>
              <a:t>Цель урока: узнать </a:t>
            </a:r>
            <a:r>
              <a:rPr lang="ru-RU" sz="3200" dirty="0"/>
              <a:t>об особенностях строения и жизнедеятельности насекомых,  их </a:t>
            </a:r>
            <a:r>
              <a:rPr lang="ru-RU" sz="3200" dirty="0" smtClean="0"/>
              <a:t>многообразие</a:t>
            </a:r>
            <a:r>
              <a:rPr lang="ru-RU" sz="3200" dirty="0" smtClean="0"/>
              <a:t>, практическое </a:t>
            </a:r>
            <a:r>
              <a:rPr lang="ru-RU" sz="3200" dirty="0"/>
              <a:t>и экологическое значение в природе и в жизни человека</a:t>
            </a:r>
            <a:r>
              <a:rPr lang="ru-RU" sz="3200" dirty="0" smtClean="0"/>
              <a:t>;</a:t>
            </a:r>
            <a:br>
              <a:rPr lang="ru-RU" sz="3200" dirty="0" smtClean="0"/>
            </a:br>
            <a:r>
              <a:rPr lang="ru-RU" sz="3200" dirty="0" smtClean="0"/>
              <a:t>научиться отличить </a:t>
            </a:r>
            <a:r>
              <a:rPr lang="ru-RU" sz="3200" dirty="0"/>
              <a:t>их от других классов, находить в учебнике нужную </a:t>
            </a:r>
            <a:r>
              <a:rPr lang="ru-RU" sz="3200" dirty="0" smtClean="0"/>
              <a:t>информацию.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55419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ru-RU" sz="2800" b="1" i="1" dirty="0"/>
              <a:t>Насекомые</a:t>
            </a:r>
            <a:r>
              <a:rPr lang="ru-RU" sz="2800" b="1" dirty="0"/>
              <a:t> </a:t>
            </a:r>
            <a:r>
              <a:rPr lang="ru-RU" sz="2800" dirty="0"/>
              <a:t>– класс многоклеточных беспозвоночных животных, относящихся к Типу Членистоногих. Это самая большая группа животных, распространенных во всех уголках земного шара, насчитывает около 1 млн. видов.  По исследованиям ученых</a:t>
            </a:r>
            <a:r>
              <a:rPr lang="ru-RU" sz="2800" b="1" dirty="0"/>
              <a:t> </a:t>
            </a:r>
            <a:r>
              <a:rPr lang="ru-RU" sz="2800" dirty="0"/>
              <a:t>на  каждого человека приходится  по  250  насекомых. Количество видов насекомых больше, чем количество видов всех животных и растений вместе взятых.  </a:t>
            </a:r>
            <a:br>
              <a:rPr lang="ru-RU" sz="2800" dirty="0"/>
            </a:br>
            <a:r>
              <a:rPr lang="ru-RU" sz="2800" dirty="0"/>
              <a:t> 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2341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Класс Насекомые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686320"/>
          </a:xfrm>
        </p:spPr>
        <p:txBody>
          <a:bodyPr/>
          <a:lstStyle/>
          <a:p>
            <a:pPr algn="just"/>
            <a:r>
              <a:rPr lang="ru-RU" b="1" dirty="0" smtClean="0"/>
              <a:t>Насекомые</a:t>
            </a:r>
            <a:r>
              <a:rPr lang="ru-RU" dirty="0" smtClean="0"/>
              <a:t> – самый крупный по числу видов класс животных. К насекомым относят, например, </a:t>
            </a:r>
            <a:r>
              <a:rPr lang="ru-RU" i="1" dirty="0" smtClean="0"/>
              <a:t>жуков, мух, комаров, бабочек, пчел, муравьев</a:t>
            </a:r>
            <a:r>
              <a:rPr lang="ru-RU" dirty="0" smtClean="0"/>
              <a:t>. 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Раздел зоологии, изучающий насекомых, называется </a:t>
            </a:r>
            <a:r>
              <a:rPr lang="ru-RU" b="1" i="1" dirty="0" smtClean="0"/>
              <a:t>энтомологией.</a:t>
            </a:r>
            <a:endParaRPr lang="ru-RU" dirty="0" smtClean="0"/>
          </a:p>
        </p:txBody>
      </p:sp>
      <p:pic>
        <p:nvPicPr>
          <p:cNvPr id="4" name="Picture 5" descr="D:\ТАША\картинки\бабочки , насекомые\c3c62efbd992ad280b2f29e267db546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72074"/>
            <a:ext cx="1995698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ТАША\картинки\бабочки , насекомые\animated_fl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3286124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D:\ТАША\картинки\бабочки , насекомые\beeсм.gif">
            <a:hlinkClick r:id="rId4" action="ppaction://hlinksldjump" tooltip="назад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28604"/>
            <a:ext cx="1028778" cy="8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ТАША\картинки\бабочки , насекомые\animated_dragonfly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712030">
            <a:off x="7304088" y="574675"/>
            <a:ext cx="1352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ТАША\картинки\бабочки , насекомые\animated_dragonfly_2.gif">
            <a:hlinkClick r:id="rId7" action="ppaction://hlinksldjump" tooltip="самопроверка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3500438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Класс Насекомые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686320"/>
          </a:xfrm>
        </p:spPr>
        <p:txBody>
          <a:bodyPr/>
          <a:lstStyle/>
          <a:p>
            <a:pPr algn="just"/>
            <a:r>
              <a:rPr lang="ru-RU" dirty="0" smtClean="0"/>
              <a:t>Большинство насекомых занимает </a:t>
            </a:r>
            <a:r>
              <a:rPr lang="ru-RU" b="1" dirty="0" smtClean="0"/>
              <a:t>наземно-воздушную среду </a:t>
            </a:r>
            <a:r>
              <a:rPr lang="ru-RU" dirty="0" smtClean="0"/>
              <a:t>жизни. </a:t>
            </a:r>
          </a:p>
          <a:p>
            <a:pPr algn="just"/>
            <a:r>
              <a:rPr lang="ru-RU" dirty="0" smtClean="0"/>
              <a:t>Имеются насекомые, </a:t>
            </a:r>
            <a:r>
              <a:rPr lang="ru-RU" b="1" dirty="0" smtClean="0"/>
              <a:t>живущие в воде</a:t>
            </a:r>
            <a:r>
              <a:rPr lang="ru-RU" dirty="0" smtClean="0"/>
              <a:t> (</a:t>
            </a:r>
            <a:r>
              <a:rPr lang="ru-RU" i="1" dirty="0" smtClean="0"/>
              <a:t>водомерки, плавунцы, гладыши</a:t>
            </a:r>
            <a:r>
              <a:rPr lang="ru-RU" dirty="0" smtClean="0"/>
              <a:t>). </a:t>
            </a:r>
          </a:p>
          <a:p>
            <a:pPr algn="just"/>
            <a:r>
              <a:rPr lang="ru-RU" dirty="0" smtClean="0"/>
              <a:t>Бывают насекомые – </a:t>
            </a:r>
            <a:r>
              <a:rPr lang="ru-RU" b="1" dirty="0" smtClean="0"/>
              <a:t>паразиты человека и животных </a:t>
            </a:r>
            <a:r>
              <a:rPr lang="ru-RU" dirty="0" smtClean="0"/>
              <a:t>(</a:t>
            </a:r>
            <a:r>
              <a:rPr lang="ru-RU" i="1" dirty="0" smtClean="0"/>
              <a:t>блохи, вши, клопы</a:t>
            </a:r>
            <a:r>
              <a:rPr lang="ru-RU" dirty="0" smtClean="0"/>
              <a:t>).</a:t>
            </a:r>
          </a:p>
          <a:p>
            <a:pPr algn="just"/>
            <a:endParaRPr lang="ru-RU" dirty="0" smtClean="0"/>
          </a:p>
        </p:txBody>
      </p:sp>
      <p:pic>
        <p:nvPicPr>
          <p:cNvPr id="4" name="Picture 5" descr="D:\ТАША\картинки\бабочки , насекомые\c3c62efbd992ad280b2f29e267db546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786322"/>
            <a:ext cx="23585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ТАША\картинки\бабочки , насекомые\animated_fl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85776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D:\ТАША\картинки\бабочки , насекомые\beeсм.gif">
            <a:hlinkClick r:id="rId4" action="ppaction://hlinksldjump" tooltip="назад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28604"/>
            <a:ext cx="1028778" cy="8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ТАША\картинки\бабочки , насекомые\animated_dragonfly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712030">
            <a:off x="7304088" y="574675"/>
            <a:ext cx="1352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ТАША\картинки\бабочки , насекомые\animated_dragonfly_2.gif">
            <a:hlinkClick r:id="rId7" action="ppaction://hlinksldjump" tooltip="самопроверка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2143108" y="5214950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dirty="0" smtClean="0"/>
              <a:t>Лабораторная работа.</a:t>
            </a:r>
            <a:br>
              <a:rPr lang="ru-RU" dirty="0" smtClean="0"/>
            </a:br>
            <a:r>
              <a:rPr lang="ru-RU" dirty="0" smtClean="0"/>
              <a:t>Тема: Внешнее строение насекомого и отличительные особенности с другими классами Типа Членистоногих.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720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772817"/>
            <a:ext cx="7772400" cy="3312368"/>
          </a:xfrm>
        </p:spPr>
        <p:txBody>
          <a:bodyPr/>
          <a:lstStyle/>
          <a:p>
            <a:pPr algn="ctr"/>
            <a:r>
              <a:rPr lang="ru-RU" sz="3600" dirty="0" smtClean="0"/>
              <a:t>Утром бабочка проснулась,</a:t>
            </a:r>
            <a:br>
              <a:rPr lang="ru-RU" sz="3600" dirty="0" smtClean="0"/>
            </a:br>
            <a:r>
              <a:rPr lang="ru-RU" sz="3600" dirty="0" smtClean="0"/>
              <a:t>улыбнулась, потянулась, </a:t>
            </a:r>
            <a:br>
              <a:rPr lang="ru-RU" sz="3600" dirty="0" smtClean="0"/>
            </a:br>
            <a:r>
              <a:rPr lang="ru-RU" sz="3600" dirty="0" smtClean="0"/>
              <a:t>раз-росой она умылась,</a:t>
            </a:r>
            <a:br>
              <a:rPr lang="ru-RU" sz="3600" dirty="0" smtClean="0"/>
            </a:br>
            <a:r>
              <a:rPr lang="ru-RU" sz="3600" dirty="0" smtClean="0"/>
              <a:t>два-изящно покружилась,</a:t>
            </a:r>
            <a:br>
              <a:rPr lang="ru-RU" sz="3600" dirty="0" smtClean="0"/>
            </a:br>
            <a:r>
              <a:rPr lang="ru-RU" sz="3600" dirty="0" smtClean="0"/>
              <a:t>три-нагнулась и присела,</a:t>
            </a:r>
            <a:br>
              <a:rPr lang="ru-RU" sz="3600" dirty="0" smtClean="0"/>
            </a:br>
            <a:r>
              <a:rPr lang="ru-RU" sz="3600" dirty="0" smtClean="0"/>
              <a:t>на четыре-улетела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2657"/>
            <a:ext cx="7772400" cy="1152127"/>
          </a:xfrm>
        </p:spPr>
        <p:txBody>
          <a:bodyPr/>
          <a:lstStyle/>
          <a:p>
            <a:pPr algn="ctr"/>
            <a:r>
              <a:rPr lang="ru-RU" sz="6600" dirty="0" err="1" smtClean="0"/>
              <a:t>Физминутка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756264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Пользователь\Мои документы\Мои рисунки\к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857232"/>
            <a:ext cx="4929222" cy="499653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357166"/>
            <a:ext cx="9144000" cy="566738"/>
          </a:xfrm>
        </p:spPr>
        <p:txBody>
          <a:bodyPr/>
          <a:lstStyle/>
          <a:p>
            <a:pPr algn="ctr"/>
            <a:r>
              <a:rPr lang="ru-RU" b="1" dirty="0" smtClean="0"/>
              <a:t>Внешнее строение насекомых</a:t>
            </a:r>
            <a:endParaRPr lang="ru-RU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571472" y="5857892"/>
            <a:ext cx="7358082" cy="490554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Тело насекомых состоит из трех отделов головы, груди и брюшка.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секомы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насекомые</Template>
  <TotalTime>332</TotalTime>
  <Words>300</Words>
  <Application>Microsoft Office PowerPoint</Application>
  <PresentationFormat>Экран (4:3)</PresentationFormat>
  <Paragraphs>71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насекомые</vt:lpstr>
      <vt:lpstr>Презентация PowerPoint</vt:lpstr>
      <vt:lpstr>КЛАСС НАСЕКОМЫЕ</vt:lpstr>
      <vt:lpstr>- Цель урока: узнать об особенностях строения и жизнедеятельности насекомых,  их многообразие, практическое и экологическое значение в природе и в жизни человека; научиться отличить их от других классов, находить в учебнике нужную информацию.</vt:lpstr>
      <vt:lpstr>Насекомые – класс многоклеточных беспозвоночных животных, относящихся к Типу Членистоногих. Это самая большая группа животных, распространенных во всех уголках земного шара, насчитывает около 1 млн. видов.  По исследованиям ученых на  каждого человека приходится  по  250  насекомых. Количество видов насекомых больше, чем количество видов всех животных и растений вместе взятых.     </vt:lpstr>
      <vt:lpstr>Класс Насекомые</vt:lpstr>
      <vt:lpstr>Класс Насекомые</vt:lpstr>
      <vt:lpstr>Лабораторная работа. Тема: Внешнее строение насекомого и отличительные особенности с другими классами Типа Членистоногих.</vt:lpstr>
      <vt:lpstr>Утром бабочка проснулась, улыбнулась, потянулась,  раз-росой она умылась, два-изящно покружилась, три-нагнулась и присела, на четыре-улетела</vt:lpstr>
      <vt:lpstr>Внешнее строение насекомых</vt:lpstr>
      <vt:lpstr>Презентация PowerPoint</vt:lpstr>
      <vt:lpstr>Презентация PowerPoint</vt:lpstr>
      <vt:lpstr>Презентация PowerPoint</vt:lpstr>
      <vt:lpstr>Многообразие насекомых</vt:lpstr>
      <vt:lpstr>Отряды насекомых</vt:lpstr>
      <vt:lpstr>Синквей</vt:lpstr>
      <vt:lpstr>Рефлексия </vt:lpstr>
      <vt:lpstr>Домашнее задание: параграф 25, нарисовать знак «Правила обращения с насекомыми»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НАСЕКОМЫЕ</dc:title>
  <dc:creator>User</dc:creator>
  <cp:lastModifiedBy>1</cp:lastModifiedBy>
  <cp:revision>36</cp:revision>
  <dcterms:created xsi:type="dcterms:W3CDTF">2010-06-03T17:33:17Z</dcterms:created>
  <dcterms:modified xsi:type="dcterms:W3CDTF">2018-12-03T14:57:39Z</dcterms:modified>
</cp:coreProperties>
</file>