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9"/>
  </p:notesMasterIdLst>
  <p:sldIdLst>
    <p:sldId id="257" r:id="rId2"/>
    <p:sldId id="284" r:id="rId3"/>
    <p:sldId id="309" r:id="rId4"/>
    <p:sldId id="308" r:id="rId5"/>
    <p:sldId id="302" r:id="rId6"/>
    <p:sldId id="295" r:id="rId7"/>
    <p:sldId id="307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42804"/>
    <a:srgbClr val="1309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176" autoAdjust="0"/>
    <p:restoredTop sz="91564" autoAdjust="0"/>
  </p:normalViewPr>
  <p:slideViewPr>
    <p:cSldViewPr>
      <p:cViewPr varScale="1">
        <p:scale>
          <a:sx n="98" d="100"/>
          <a:sy n="98" d="100"/>
        </p:scale>
        <p:origin x="102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4797B6-215B-424A-90AA-803A04D16FE9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738674-6FC7-4794-B412-8925F18A74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1960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738674-6FC7-4794-B412-8925F18A7404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5006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71316" cy="6874935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839A6-329B-433C-8C7B-56A08940B977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7482B-3AF5-4F85-9A6D-71FFB7D9DFDD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0272" y="44624"/>
            <a:ext cx="2057400" cy="194310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750" y="2492896"/>
            <a:ext cx="428625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746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839A6-329B-433C-8C7B-56A08940B977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7482B-3AF5-4F85-9A6D-71FFB7D9DF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87568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839A6-329B-433C-8C7B-56A08940B977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7482B-3AF5-4F85-9A6D-71FFB7D9DFD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632704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839A6-329B-433C-8C7B-56A08940B977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7482B-3AF5-4F85-9A6D-71FFB7D9DF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82981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839A6-329B-433C-8C7B-56A08940B977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7482B-3AF5-4F85-9A6D-71FFB7D9DFD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543412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839A6-329B-433C-8C7B-56A08940B977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7482B-3AF5-4F85-9A6D-71FFB7D9DF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55524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839A6-329B-433C-8C7B-56A08940B977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7482B-3AF5-4F85-9A6D-71FFB7D9DF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9885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839A6-329B-433C-8C7B-56A08940B977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7482B-3AF5-4F85-9A6D-71FFB7D9DF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9268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839A6-329B-433C-8C7B-56A08940B977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7482B-3AF5-4F85-9A6D-71FFB7D9DFDD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9000" y="188640"/>
            <a:ext cx="1905000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267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839A6-329B-433C-8C7B-56A08940B977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7482B-3AF5-4F85-9A6D-71FFB7D9DFDD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0272" y="44624"/>
            <a:ext cx="205740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697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839A6-329B-433C-8C7B-56A08940B977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7482B-3AF5-4F85-9A6D-71FFB7D9DF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0609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839A6-329B-433C-8C7B-56A08940B977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7482B-3AF5-4F85-9A6D-71FFB7D9DF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4114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839A6-329B-433C-8C7B-56A08940B977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7482B-3AF5-4F85-9A6D-71FFB7D9DF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34305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839A6-329B-433C-8C7B-56A08940B977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7482B-3AF5-4F85-9A6D-71FFB7D9DF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747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839A6-329B-433C-8C7B-56A08940B977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7482B-3AF5-4F85-9A6D-71FFB7D9DF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8786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839A6-329B-433C-8C7B-56A08940B977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7482B-3AF5-4F85-9A6D-71FFB7D9DF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14830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71317" cy="6874935"/>
            <a:chOff x="-8467" y="-8468"/>
            <a:chExt cx="9171317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7839A6-329B-433C-8C7B-56A08940B977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697482B-3AF5-4F85-9A6D-71FFB7D9DFD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8" name="TextBox 17"/>
          <p:cNvSpPr txBox="1"/>
          <p:nvPr userDrawn="1"/>
        </p:nvSpPr>
        <p:spPr>
          <a:xfrm>
            <a:off x="8052105" y="6602040"/>
            <a:ext cx="106952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Ekaterina050466</a:t>
            </a:r>
            <a:endParaRPr lang="ru-RU" sz="10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224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332656"/>
            <a:ext cx="7772400" cy="1500187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3600" dirty="0">
                <a:solidFill>
                  <a:srgbClr val="FF0000"/>
                </a:solidFill>
                <a:latin typeface="Arial Black" panose="020B0A04020102020204" pitchFamily="34" charset="0"/>
                <a:cs typeface="Times New Roman"/>
              </a:rPr>
              <a:t/>
            </a:r>
            <a:br>
              <a:rPr lang="ru-RU" sz="3600" dirty="0">
                <a:solidFill>
                  <a:srgbClr val="FF0000"/>
                </a:solidFill>
                <a:latin typeface="Arial Black" panose="020B0A04020102020204" pitchFamily="34" charset="0"/>
                <a:cs typeface="Times New Roman"/>
              </a:rPr>
            </a:br>
            <a:r>
              <a:rPr lang="ru-RU" altLang="ru-RU" sz="3600" kern="0" dirty="0">
                <a:solidFill>
                  <a:srgbClr val="000000"/>
                </a:solidFill>
                <a:latin typeface="Times New Roman"/>
                <a:cs typeface="Times New Roman"/>
              </a:rPr>
              <a:t/>
            </a:r>
            <a:br>
              <a:rPr lang="ru-RU" altLang="ru-RU" sz="3600" kern="0" dirty="0">
                <a:solidFill>
                  <a:srgbClr val="000000"/>
                </a:solidFill>
                <a:latin typeface="Times New Roman"/>
                <a:cs typeface="Times New Roman"/>
              </a:rPr>
            </a:br>
            <a:endParaRPr lang="ru-RU" sz="3600" b="1" dirty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2492896"/>
            <a:ext cx="82089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Падеж  </a:t>
            </a:r>
            <a:r>
              <a:rPr lang="ru-RU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имён  существительных.  Изменение имён существительных по </a:t>
            </a:r>
            <a:r>
              <a:rPr lang="ru-RU" sz="3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падежам.</a:t>
            </a:r>
            <a:endParaRPr lang="ru-RU" sz="3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1611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51520" y="260649"/>
            <a:ext cx="5544616" cy="172819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Изменение окончаний существительных по вопросам называется </a:t>
            </a:r>
            <a:r>
              <a:rPr lang="ru-RU" sz="28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изменением по падежам.</a:t>
            </a:r>
            <a:endParaRPr lang="ru-RU" sz="28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Объект 2"/>
          <p:cNvSpPr>
            <a:spLocks noGrp="1"/>
          </p:cNvSpPr>
          <p:nvPr>
            <p:ph idx="1"/>
          </p:nvPr>
        </p:nvSpPr>
        <p:spPr>
          <a:xfrm>
            <a:off x="179512" y="2391620"/>
            <a:ext cx="7272808" cy="35576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Происхождение слова </a:t>
            </a:r>
            <a:r>
              <a:rPr lang="ru-RU" sz="24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ПАДЕЖ</a:t>
            </a:r>
          </a:p>
          <a:p>
            <a:pPr marL="0" indent="0">
              <a:buNone/>
            </a:pPr>
            <a:endParaRPr lang="ru-RU" sz="24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Слово падеж происходит от греческого «падение». В греческом языке 4 падежа. Изменение слова по падежам Древней Греции ассоциировалось с игрой в кости, где на игральных костях могло «выпасть» одно из четырех возможных значений.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414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443136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Происхождение названий падежей</a:t>
            </a:r>
            <a:endParaRPr lang="ru-RU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9" y="1412776"/>
            <a:ext cx="6347714" cy="511256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Именительный (от слова ИМЯ) – «именует», называет предмет или живое существо.</a:t>
            </a:r>
          </a:p>
          <a:p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Родительный (от слова РОД) – указывает какого рода, происхождения человек или предмет.</a:t>
            </a:r>
          </a:p>
          <a:p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Дательный (от слова ДАТЬ) – слово образуется по формуле ДАТЬ КОМУ? (ЧЕМУ?)…</a:t>
            </a:r>
          </a:p>
          <a:p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Винительный (от слова ВИНИТЬ) – винить, обвинять КОГО? (ЧТО?)…</a:t>
            </a:r>
          </a:p>
          <a:p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Творительный (от слова ТВОРИТЬ) – помогает назвать предмет или существо, при помощи которого совершается действие. ТВОРИТЬ КЕМ? (ЧЕМ?)…</a:t>
            </a:r>
          </a:p>
          <a:p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Предложный (от слова ПРЕДЛОГ) – употребляется с предлогами. О КОМ? О ЧЁМ?  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69406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772" y="1772816"/>
            <a:ext cx="6698320" cy="459744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65422" y="548680"/>
            <a:ext cx="71287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В русском языке шесть падежей. 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37855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686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Учимся  запоминать  падежи  имён  существительных!</a:t>
            </a:r>
            <a:endParaRPr lang="ru-RU" sz="32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340768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dirty="0" smtClean="0">
              <a:solidFill>
                <a:schemeClr val="accent2">
                  <a:lumMod val="50000"/>
                </a:schemeClr>
              </a:solidFill>
              <a:latin typeface="Arial Black" pitchFamily="34" charset="0"/>
            </a:endParaRPr>
          </a:p>
          <a:p>
            <a:pPr marL="0" indent="0" algn="ctr"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«</a:t>
            </a:r>
            <a:r>
              <a:rPr lang="ru-RU" sz="2400" dirty="0" smtClean="0">
                <a:solidFill>
                  <a:srgbClr val="FF0000"/>
                </a:solidFill>
                <a:latin typeface="Arial Black" pitchFamily="34" charset="0"/>
              </a:rPr>
              <a:t>И</a:t>
            </a:r>
            <a:r>
              <a:rPr lang="ru-RU" sz="2400" dirty="0" smtClean="0">
                <a:solidFill>
                  <a:schemeClr val="tx1"/>
                </a:solidFill>
                <a:latin typeface="Arial Black" pitchFamily="34" charset="0"/>
              </a:rPr>
              <a:t>ван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  </a:t>
            </a:r>
            <a:r>
              <a:rPr lang="ru-RU" sz="2400" dirty="0" smtClean="0">
                <a:solidFill>
                  <a:srgbClr val="FF0000"/>
                </a:solidFill>
                <a:latin typeface="Arial Black" pitchFamily="34" charset="0"/>
              </a:rPr>
              <a:t>Р</a:t>
            </a:r>
            <a:r>
              <a:rPr lang="ru-RU" sz="2400" dirty="0" smtClean="0">
                <a:solidFill>
                  <a:schemeClr val="tx1"/>
                </a:solidFill>
                <a:latin typeface="Arial Black" pitchFamily="34" charset="0"/>
              </a:rPr>
              <a:t>одил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  </a:t>
            </a:r>
            <a:r>
              <a:rPr lang="ru-RU" sz="2400" dirty="0" smtClean="0">
                <a:solidFill>
                  <a:srgbClr val="FF0000"/>
                </a:solidFill>
                <a:latin typeface="Arial Black" pitchFamily="34" charset="0"/>
              </a:rPr>
              <a:t>Д</a:t>
            </a:r>
            <a:r>
              <a:rPr lang="ru-RU" sz="2400" dirty="0" smtClean="0">
                <a:solidFill>
                  <a:schemeClr val="tx1"/>
                </a:solidFill>
                <a:latin typeface="Arial Black" pitchFamily="34" charset="0"/>
              </a:rPr>
              <a:t>евчонку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,</a:t>
            </a:r>
          </a:p>
          <a:p>
            <a:pPr marL="0" indent="0" algn="ctr">
              <a:buNone/>
            </a:pPr>
            <a:r>
              <a:rPr lang="ru-RU" sz="2400" dirty="0" smtClean="0">
                <a:solidFill>
                  <a:srgbClr val="FF0000"/>
                </a:solidFill>
                <a:latin typeface="Arial Black" pitchFamily="34" charset="0"/>
              </a:rPr>
              <a:t>В</a:t>
            </a:r>
            <a:r>
              <a:rPr lang="ru-RU" sz="2400" dirty="0" smtClean="0">
                <a:solidFill>
                  <a:schemeClr val="tx1"/>
                </a:solidFill>
                <a:latin typeface="Arial Black" pitchFamily="34" charset="0"/>
              </a:rPr>
              <a:t>елел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  </a:t>
            </a:r>
            <a:r>
              <a:rPr lang="ru-RU" sz="2400" dirty="0" smtClean="0">
                <a:solidFill>
                  <a:srgbClr val="FF0000"/>
                </a:solidFill>
                <a:latin typeface="Arial Black" pitchFamily="34" charset="0"/>
              </a:rPr>
              <a:t>Т</a:t>
            </a:r>
            <a:r>
              <a:rPr lang="ru-RU" sz="2400" dirty="0" smtClean="0">
                <a:solidFill>
                  <a:schemeClr val="tx1"/>
                </a:solidFill>
                <a:latin typeface="Arial Black" pitchFamily="34" charset="0"/>
              </a:rPr>
              <a:t>ащить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  </a:t>
            </a:r>
            <a:r>
              <a:rPr lang="ru-RU" sz="2400" dirty="0" smtClean="0">
                <a:solidFill>
                  <a:srgbClr val="FF0000"/>
                </a:solidFill>
                <a:latin typeface="Arial Black" pitchFamily="34" charset="0"/>
              </a:rPr>
              <a:t>П</a:t>
            </a:r>
            <a:r>
              <a:rPr lang="ru-RU" sz="2400" dirty="0" smtClean="0">
                <a:solidFill>
                  <a:schemeClr val="tx1"/>
                </a:solidFill>
                <a:latin typeface="Arial Black" pitchFamily="34" charset="0"/>
              </a:rPr>
              <a:t>елёнку!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»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"/>
          <a:stretch/>
        </p:blipFill>
        <p:spPr bwMode="auto">
          <a:xfrm>
            <a:off x="1807554" y="2852936"/>
            <a:ext cx="5261548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4603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165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Учимся изменять имена  существительные  по  вопросам</a:t>
            </a:r>
            <a:r>
              <a:rPr lang="ru-RU" sz="3200" dirty="0" smtClean="0">
                <a:solidFill>
                  <a:srgbClr val="FF0000"/>
                </a:solidFill>
                <a:latin typeface="Arial Black" pitchFamily="34" charset="0"/>
              </a:rPr>
              <a:t> (склонять)!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52350" y="1412776"/>
            <a:ext cx="4032448" cy="7200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Лиса</a:t>
            </a:r>
            <a:endParaRPr lang="ru-RU" sz="4000" u="sng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611560" y="2276872"/>
            <a:ext cx="6192688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И. п.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кто?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лиса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611560" y="3025733"/>
            <a:ext cx="6192688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  <a:latin typeface="Arial Black" pitchFamily="34" charset="0"/>
              </a:rPr>
              <a:t>Р</a:t>
            </a:r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. п.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кого?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		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лисы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620011" y="3698574"/>
            <a:ext cx="6192688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  <a:latin typeface="Arial Black" pitchFamily="34" charset="0"/>
              </a:rPr>
              <a:t>Д</a:t>
            </a:r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. п.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кому?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		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лисе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592110" y="4418654"/>
            <a:ext cx="6192688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  <a:latin typeface="Arial Black" pitchFamily="34" charset="0"/>
              </a:rPr>
              <a:t>В</a:t>
            </a:r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. п.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кого? 		лису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581111" y="5163032"/>
            <a:ext cx="6602199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  <a:latin typeface="Arial Black" pitchFamily="34" charset="0"/>
              </a:rPr>
              <a:t>Т</a:t>
            </a:r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. п.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кем? 		лисой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581111" y="5883112"/>
            <a:ext cx="7344816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П. п.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 ком? 		о лисе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9467" y="3385773"/>
            <a:ext cx="2092919" cy="2266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7874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0192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Найдите в тексте все склонения слова 					</a:t>
            </a:r>
            <a:r>
              <a:rPr lang="ru-RU" sz="24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ДРУГ</a:t>
            </a:r>
            <a:endParaRPr lang="ru-RU" sz="2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628800"/>
            <a:ext cx="7344815" cy="44125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	</a:t>
            </a:r>
          </a:p>
          <a:p>
            <a:pPr>
              <a:buNone/>
            </a:pPr>
            <a:r>
              <a:rPr lang="ru-RU" dirty="0" smtClean="0"/>
              <a:t>		</a:t>
            </a:r>
            <a:r>
              <a:rPr lang="ru-RU" sz="33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 мне в гости пришел друг. Без друга жить не интересно. Я всегда рад другу.</a:t>
            </a:r>
          </a:p>
          <a:p>
            <a:pPr>
              <a:buNone/>
            </a:pPr>
            <a:r>
              <a:rPr lang="ru-RU" sz="33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На своего друга я могу положиться. С другом мы всегда вместе. Я часто рассказываю бабушке о своем друге.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810</TotalTime>
  <Words>247</Words>
  <Application>Microsoft Office PowerPoint</Application>
  <PresentationFormat>Экран (4:3)</PresentationFormat>
  <Paragraphs>31</Paragraphs>
  <Slides>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4" baseType="lpstr">
      <vt:lpstr>Arial</vt:lpstr>
      <vt:lpstr>Arial Black</vt:lpstr>
      <vt:lpstr>Calibri</vt:lpstr>
      <vt:lpstr>Times New Roman</vt:lpstr>
      <vt:lpstr>Trebuchet MS</vt:lpstr>
      <vt:lpstr>Wingdings 3</vt:lpstr>
      <vt:lpstr>Грань</vt:lpstr>
      <vt:lpstr>Презентация PowerPoint</vt:lpstr>
      <vt:lpstr>Презентация PowerPoint</vt:lpstr>
      <vt:lpstr>Происхождение названий падежей</vt:lpstr>
      <vt:lpstr>Презентация PowerPoint</vt:lpstr>
      <vt:lpstr>Учимся  запоминать  падежи  имён  существительных!</vt:lpstr>
      <vt:lpstr>Учимся изменять имена  существительные  по  вопросам (склонять)!</vt:lpstr>
      <vt:lpstr>Найдите в тексте все склонения слова      ДРУГ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Екатерина</dc:creator>
  <cp:lastModifiedBy>Admin-IBO</cp:lastModifiedBy>
  <cp:revision>114</cp:revision>
  <cp:lastPrinted>2023-01-31T17:31:50Z</cp:lastPrinted>
  <dcterms:created xsi:type="dcterms:W3CDTF">2015-08-21T14:17:06Z</dcterms:created>
  <dcterms:modified xsi:type="dcterms:W3CDTF">2023-10-02T10:57:54Z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794969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