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1653372152_17-celes-club-p-fon-dlya-prezentatsii-po-farmakologii-kras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1628800"/>
            <a:ext cx="54006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dirty="0" smtClean="0"/>
              <a:t>Транквилизаторы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4149080"/>
            <a:ext cx="252028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Подготовили: Орехво Ангелина Аленская Анна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59632" y="548680"/>
            <a:ext cx="6408712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Последствия приема транквилизаторов</a:t>
            </a:r>
            <a:endParaRPr lang="ru-RU" sz="2800" dirty="0"/>
          </a:p>
        </p:txBody>
      </p:sp>
      <p:pic>
        <p:nvPicPr>
          <p:cNvPr id="32770" name="Picture 2" descr="https://sun9-47.userapi.com/impg/qCIBLXB6k8AsPypni-hKy0vj5lFlpxhPGNF-Mg/Q0K4et0BwtI.jpg?size=1080x623&amp;quality=95&amp;sign=814d8ad09883ab9f23ed88e85598a0c9&amp;type=album"/>
          <p:cNvPicPr>
            <a:picLocks noChangeAspect="1" noChangeArrowheads="1"/>
          </p:cNvPicPr>
          <p:nvPr/>
        </p:nvPicPr>
        <p:blipFill>
          <a:blip r:embed="rId3" cstate="print"/>
          <a:srcRect t="12133" b="1213"/>
          <a:stretch>
            <a:fillRect/>
          </a:stretch>
        </p:blipFill>
        <p:spPr bwMode="auto">
          <a:xfrm>
            <a:off x="1" y="1681792"/>
            <a:ext cx="9144000" cy="4570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75656" y="404664"/>
            <a:ext cx="626469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Диагностика и лечение зависимости от </a:t>
            </a:r>
            <a:r>
              <a:rPr lang="ru-RU" sz="2800" b="1" dirty="0" smtClean="0"/>
              <a:t>транквилизаторов</a:t>
            </a:r>
            <a:endParaRPr lang="ru-RU" sz="2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23528" y="1844824"/>
            <a:ext cx="4320480" cy="178510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Диагностика зависимости от транквилизаторов основана на сборе анамнеза, визуальном осмотре </a:t>
            </a:r>
            <a:r>
              <a:rPr lang="ru-RU" sz="2200" dirty="0" smtClean="0"/>
              <a:t>больного,</a:t>
            </a:r>
            <a:r>
              <a:rPr lang="ru-RU" sz="2200" dirty="0" smtClean="0"/>
              <a:t> </a:t>
            </a:r>
            <a:r>
              <a:rPr lang="ru-RU" sz="2200" dirty="0" smtClean="0"/>
              <a:t>лабораторных методах исследования. </a:t>
            </a:r>
            <a:endParaRPr lang="ru-RU" sz="2200" dirty="0"/>
          </a:p>
        </p:txBody>
      </p:sp>
      <p:pic>
        <p:nvPicPr>
          <p:cNvPr id="33794" name="Picture 2" descr="Лабораторные методы исследования в медицинской сфере – виды и назначение"/>
          <p:cNvPicPr>
            <a:picLocks noChangeAspect="1" noChangeArrowheads="1"/>
          </p:cNvPicPr>
          <p:nvPr/>
        </p:nvPicPr>
        <p:blipFill>
          <a:blip r:embed="rId3" cstate="print"/>
          <a:srcRect l="3465" t="21837" r="31811" b="11759"/>
          <a:stretch>
            <a:fillRect/>
          </a:stretch>
        </p:blipFill>
        <p:spPr bwMode="auto">
          <a:xfrm>
            <a:off x="5076056" y="1700808"/>
            <a:ext cx="3827933" cy="2945725"/>
          </a:xfrm>
          <a:prstGeom prst="rect">
            <a:avLst/>
          </a:prstGeom>
          <a:noFill/>
        </p:spPr>
      </p:pic>
      <p:pic>
        <p:nvPicPr>
          <p:cNvPr id="33796" name="Picture 4" descr="Сбор медицинского наркологического анамнеза в Брянске, вопро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4557014" cy="25903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8" name="AutoShape 2" descr="Сердце из таблеток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Сердце из таблеток |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Сердце из таблеток и капсул на синем фоне концепция сердечных заболеваний |  Премиум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 descr="Сердце из таблеток | Бесплатно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6" name="Picture 10" descr="https://sun9-33.userapi.com/impg/SfWF-EZ8-rXxQ82L_Tz6VO16G41jLnsXcgbRJQ/_Y-bwdUtgPs.jpg?size=896x792&amp;quality=95&amp;sign=38b4a314d9e55a01acf3fb10ba9912c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88840"/>
            <a:ext cx="3613919" cy="374441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63688" y="692696"/>
            <a:ext cx="5544616" cy="769441"/>
          </a:xfrm>
          <a:prstGeom prst="rect">
            <a:avLst/>
          </a:prstGeom>
          <a:solidFill>
            <a:srgbClr val="FF0000">
              <a:alpha val="39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15616" y="476672"/>
            <a:ext cx="6840760" cy="33239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</a:p>
          <a:p>
            <a:r>
              <a:rPr lang="ru-RU" sz="2400" b="1" dirty="0" smtClean="0"/>
              <a:t>Транквилизаторы</a:t>
            </a:r>
            <a:r>
              <a:rPr lang="ru-RU" sz="2400" dirty="0" smtClean="0"/>
              <a:t> </a:t>
            </a:r>
            <a:r>
              <a:rPr lang="ru-RU" sz="2400" dirty="0" smtClean="0"/>
              <a:t>устаревший термин для </a:t>
            </a:r>
            <a:r>
              <a:rPr lang="ru-RU" sz="2400" dirty="0" smtClean="0"/>
              <a:t>психотропных лекарственных средств.</a:t>
            </a:r>
          </a:p>
          <a:p>
            <a:r>
              <a:rPr lang="ru-RU" sz="2400" dirty="0" smtClean="0"/>
              <a:t>    В </a:t>
            </a:r>
            <a:r>
              <a:rPr lang="ru-RU" sz="2400" dirty="0" smtClean="0"/>
              <a:t>настоящее время чаще всего под транквилизаторами подразумевают </a:t>
            </a:r>
            <a:r>
              <a:rPr lang="ru-RU" sz="2400" b="1" dirty="0" smtClean="0"/>
              <a:t>анксиолитики</a:t>
            </a:r>
            <a:endParaRPr lang="ru-RU" sz="2400" b="1" dirty="0" smtClean="0"/>
          </a:p>
          <a:p>
            <a:r>
              <a:rPr lang="ru-RU" sz="2400" dirty="0" smtClean="0"/>
              <a:t>   Обычно </a:t>
            </a:r>
            <a:r>
              <a:rPr lang="ru-RU" sz="2400" dirty="0" smtClean="0"/>
              <a:t>они назначаются врачом для лечения неврозоподобных, депрессивных состояний и тревожных расстройств</a:t>
            </a:r>
          </a:p>
          <a:p>
            <a:endParaRPr lang="ru-RU" dirty="0"/>
          </a:p>
        </p:txBody>
      </p:sp>
      <p:pic>
        <p:nvPicPr>
          <p:cNvPr id="11284" name="Picture 20" descr="32176_1_300Wx300H.jpg"/>
          <p:cNvPicPr>
            <a:picLocks noChangeAspect="1" noChangeArrowheads="1"/>
          </p:cNvPicPr>
          <p:nvPr/>
        </p:nvPicPr>
        <p:blipFill>
          <a:blip r:embed="rId3" cstate="print"/>
          <a:srcRect l="8504" t="25512" r="8504" b="25512"/>
          <a:stretch>
            <a:fillRect/>
          </a:stretch>
        </p:blipFill>
        <p:spPr bwMode="auto">
          <a:xfrm>
            <a:off x="179512" y="4077072"/>
            <a:ext cx="2928449" cy="1728192"/>
          </a:xfrm>
          <a:prstGeom prst="rect">
            <a:avLst/>
          </a:prstGeom>
          <a:noFill/>
        </p:spPr>
      </p:pic>
      <p:pic>
        <p:nvPicPr>
          <p:cNvPr id="11286" name="Picture 22" descr="1c86dc4db79ffbc7df8208e34dc3e1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797152"/>
            <a:ext cx="2973506" cy="1872208"/>
          </a:xfrm>
          <a:prstGeom prst="rect">
            <a:avLst/>
          </a:prstGeom>
          <a:noFill/>
        </p:spPr>
      </p:pic>
      <p:pic>
        <p:nvPicPr>
          <p:cNvPr id="11288" name="Picture 24" descr="237635_300Wx300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4005064"/>
            <a:ext cx="2677988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5536" y="476672"/>
            <a:ext cx="3888432" cy="59093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Способность </a:t>
            </a:r>
            <a:r>
              <a:rPr lang="ru-RU" sz="2400" dirty="0" smtClean="0"/>
              <a:t>снимать напряжение, уменьшать тревожность, устранять приступы страха делает </a:t>
            </a:r>
            <a:r>
              <a:rPr lang="ru-RU" sz="2400" dirty="0" smtClean="0"/>
              <a:t>транквилизаторы незаменимыми </a:t>
            </a:r>
            <a:r>
              <a:rPr lang="ru-RU" sz="2400" dirty="0" smtClean="0"/>
              <a:t>средствами в лечении депрессивных состояний, расстройств сна, а также психических нарушений, сопровождаемых чувствами повышенного беспокойства, тревоги, паническими атаками.</a:t>
            </a:r>
          </a:p>
          <a:p>
            <a:endParaRPr lang="ru-RU" dirty="0"/>
          </a:p>
        </p:txBody>
      </p:sp>
      <p:pic>
        <p:nvPicPr>
          <p:cNvPr id="25603" name="Picture 3" descr="Glavnay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276872"/>
            <a:ext cx="3744416" cy="2232248"/>
          </a:xfrm>
          <a:prstGeom prst="rect">
            <a:avLst/>
          </a:prstGeom>
          <a:noFill/>
        </p:spPr>
      </p:pic>
      <p:pic>
        <p:nvPicPr>
          <p:cNvPr id="25605" name="Picture 5" descr="Depress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0"/>
            <a:ext cx="3672408" cy="2204864"/>
          </a:xfrm>
          <a:prstGeom prst="rect">
            <a:avLst/>
          </a:prstGeom>
          <a:noFill/>
        </p:spPr>
      </p:pic>
      <p:sp>
        <p:nvSpPr>
          <p:cNvPr id="25607" name="AutoShape 7" descr="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9" name="AutoShape 9" descr="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1" name="AutoShape 11" descr="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3" name="AutoShape 13" descr="Лечение бессонницы в Краснодаре - Клиника &quot;Здрав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5" name="Picture 15" descr="Лечение бессонницы в Краснодаре - Клиника &quot;Здрава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581128"/>
            <a:ext cx="3744416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1520" y="548680"/>
            <a:ext cx="864096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В зависимости от взаимодействия транквилизаторов с различными типами рецепторов выделяется несколько подгрупп препаратов</a:t>
            </a:r>
            <a:r>
              <a:rPr lang="ru-RU" sz="2800" b="1" dirty="0" smtClean="0"/>
              <a:t>:</a:t>
            </a:r>
            <a:endParaRPr lang="ru-RU" sz="2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1547664" y="2564904"/>
            <a:ext cx="446449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000" dirty="0" err="1" smtClean="0">
                <a:solidFill>
                  <a:schemeClr val="tx1"/>
                </a:solidFill>
              </a:rPr>
              <a:t>Бензодиазепиновые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транквилизаторы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664" y="3501008"/>
            <a:ext cx="273630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000" dirty="0" err="1" smtClean="0"/>
              <a:t>Нозепам</a:t>
            </a:r>
            <a:r>
              <a:rPr lang="ru-RU" sz="2000" dirty="0" smtClean="0"/>
              <a:t> и </a:t>
            </a:r>
            <a:r>
              <a:rPr lang="ru-RU" sz="2000" dirty="0" err="1" smtClean="0"/>
              <a:t>Алпразолам</a:t>
            </a:r>
            <a:r>
              <a:rPr lang="ru-RU" sz="2000" dirty="0" smtClean="0"/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47664" y="4365104"/>
            <a:ext cx="432048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000" dirty="0" err="1" smtClean="0"/>
              <a:t>Агонисты</a:t>
            </a:r>
            <a:r>
              <a:rPr lang="ru-RU" sz="2000" dirty="0" smtClean="0"/>
              <a:t> </a:t>
            </a:r>
            <a:r>
              <a:rPr lang="ru-RU" sz="2000" dirty="0" err="1" smtClean="0"/>
              <a:t>серотониновых</a:t>
            </a:r>
            <a:r>
              <a:rPr lang="ru-RU" sz="2000" dirty="0" smtClean="0"/>
              <a:t> </a:t>
            </a:r>
            <a:r>
              <a:rPr lang="ru-RU" sz="2000" dirty="0" smtClean="0"/>
              <a:t>рецепторов</a:t>
            </a:r>
            <a:endParaRPr lang="ru-RU" sz="20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1547664" y="5229200"/>
            <a:ext cx="712879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Препараты с различными типами воздействия, не классифицируемые (</a:t>
            </a:r>
            <a:r>
              <a:rPr lang="ru-RU" sz="2000" dirty="0" err="1" smtClean="0"/>
              <a:t>Амизил</a:t>
            </a:r>
            <a:r>
              <a:rPr lang="ru-RU" sz="2000" dirty="0" smtClean="0"/>
              <a:t>, </a:t>
            </a:r>
            <a:r>
              <a:rPr lang="ru-RU" sz="2000" dirty="0" err="1" smtClean="0"/>
              <a:t>Атаракс</a:t>
            </a:r>
            <a:r>
              <a:rPr lang="ru-RU" sz="2000" dirty="0" smtClean="0"/>
              <a:t> (</a:t>
            </a:r>
            <a:r>
              <a:rPr lang="ru-RU" sz="2000" dirty="0" err="1" smtClean="0"/>
              <a:t>Гидроксизин</a:t>
            </a:r>
            <a:r>
              <a:rPr lang="ru-RU" sz="2000" dirty="0" smtClean="0"/>
              <a:t>), </a:t>
            </a:r>
            <a:r>
              <a:rPr lang="ru-RU" sz="2000" dirty="0" err="1" smtClean="0"/>
              <a:t>Мебикар</a:t>
            </a:r>
            <a:r>
              <a:rPr lang="ru-RU" sz="2000" dirty="0" smtClean="0"/>
              <a:t>). </a:t>
            </a:r>
          </a:p>
        </p:txBody>
      </p:sp>
      <p:pic>
        <p:nvPicPr>
          <p:cNvPr id="26629" name="Picture 5" descr="Таблетка – Бесплатные иконки: медиц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564904"/>
            <a:ext cx="576064" cy="576064"/>
          </a:xfrm>
          <a:prstGeom prst="rect">
            <a:avLst/>
          </a:prstGeom>
          <a:noFill/>
        </p:spPr>
      </p:pic>
      <p:pic>
        <p:nvPicPr>
          <p:cNvPr id="23" name="Picture 5" descr="Таблетка – Бесплатные иконки: медиц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576064" cy="576064"/>
          </a:xfrm>
          <a:prstGeom prst="rect">
            <a:avLst/>
          </a:prstGeom>
          <a:noFill/>
        </p:spPr>
      </p:pic>
      <p:pic>
        <p:nvPicPr>
          <p:cNvPr id="24" name="Picture 5" descr="Таблетка – Бесплатные иконки: медиц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93096"/>
            <a:ext cx="576064" cy="576064"/>
          </a:xfrm>
          <a:prstGeom prst="rect">
            <a:avLst/>
          </a:prstGeom>
          <a:noFill/>
        </p:spPr>
      </p:pic>
      <p:pic>
        <p:nvPicPr>
          <p:cNvPr id="25" name="Picture 5" descr="Таблетка – Бесплатные иконки: медици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301208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568" y="332656"/>
            <a:ext cx="7776864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err="1" smtClean="0"/>
              <a:t>Анксиолитики</a:t>
            </a:r>
            <a:r>
              <a:rPr lang="ru-RU" sz="2800" b="1" dirty="0" smtClean="0"/>
              <a:t> назначают для снятия состояний </a:t>
            </a:r>
            <a:r>
              <a:rPr lang="ru-RU" sz="2800" b="1" dirty="0" smtClean="0"/>
              <a:t>ажитации </a:t>
            </a:r>
            <a:r>
              <a:rPr lang="ru-RU" sz="2800" b="1" dirty="0" smtClean="0"/>
              <a:t>и </a:t>
            </a:r>
            <a:r>
              <a:rPr lang="ru-RU" sz="2800" b="1" dirty="0" smtClean="0"/>
              <a:t>астении, </a:t>
            </a:r>
            <a:r>
              <a:rPr lang="ru-RU" sz="2800" b="1" dirty="0" smtClean="0"/>
              <a:t>сопутствующих различным расстройствам психики</a:t>
            </a:r>
            <a:r>
              <a:rPr lang="ru-RU" sz="2800" b="1" dirty="0" smtClean="0"/>
              <a:t>:</a:t>
            </a:r>
            <a:endParaRPr lang="ru-RU" sz="2800" dirty="0" smtClean="0"/>
          </a:p>
        </p:txBody>
      </p:sp>
      <p:sp>
        <p:nvSpPr>
          <p:cNvPr id="27651" name="AutoShape 3" descr="Различные психические расстройства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 descr="https://sun9-77.userapi.com/impg/1IU9HUXeWV75VxqxoQU4Zl5wbp958oYd2bJtNQ/FurfJKDU7JI.jpg?size=1280x873&amp;quality=95&amp;sign=ffc07413d25623e64fa676c6ce44e0d6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88840"/>
            <a:ext cx="6617890" cy="4513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3528" y="476672"/>
            <a:ext cx="4320480" cy="58477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2200" dirty="0" smtClean="0"/>
              <a:t>При </a:t>
            </a:r>
            <a:r>
              <a:rPr lang="ru-RU" sz="2200" dirty="0" smtClean="0"/>
              <a:t>правильной дозировке и соблюдении рекомендаций врача транквилизаторы оказывают положительное влияние на психику. </a:t>
            </a:r>
            <a:endParaRPr lang="ru-RU" sz="2200" dirty="0" smtClean="0"/>
          </a:p>
          <a:p>
            <a:r>
              <a:rPr lang="ru-RU" sz="2200" dirty="0" smtClean="0"/>
              <a:t>   Однако </a:t>
            </a:r>
            <a:r>
              <a:rPr lang="ru-RU" sz="2200" dirty="0" smtClean="0"/>
              <a:t>препараты этой группы способны вызвать сильное привыкание, справиться с которым самостоятельно невозможно. </a:t>
            </a:r>
            <a:endParaRPr lang="ru-RU" sz="2200" dirty="0" smtClean="0"/>
          </a:p>
          <a:p>
            <a:r>
              <a:rPr lang="ru-RU" sz="2200" dirty="0" smtClean="0"/>
              <a:t>   При </a:t>
            </a:r>
            <a:r>
              <a:rPr lang="ru-RU" sz="2200" dirty="0" smtClean="0"/>
              <a:t>превышении употребляемой дозы и частоты приема формируется стойкая наркотическая зависимость от препаратов, избавиться от которой возможно лишь в стенах специализированных клиник</a:t>
            </a:r>
            <a:r>
              <a:rPr lang="ru-RU" sz="2200" dirty="0" smtClean="0"/>
              <a:t>.</a:t>
            </a:r>
            <a:endParaRPr lang="ru-RU" sz="2200" dirty="0" smtClean="0"/>
          </a:p>
        </p:txBody>
      </p:sp>
      <p:pic>
        <p:nvPicPr>
          <p:cNvPr id="28675" name="Picture 3" descr="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76672"/>
            <a:ext cx="3757508" cy="2520280"/>
          </a:xfrm>
          <a:prstGeom prst="rect">
            <a:avLst/>
          </a:prstGeom>
          <a:noFill/>
        </p:spPr>
      </p:pic>
      <p:pic>
        <p:nvPicPr>
          <p:cNvPr id="28677" name="Picture 5" descr="697958623.jpg"/>
          <p:cNvPicPr>
            <a:picLocks noChangeAspect="1" noChangeArrowheads="1"/>
          </p:cNvPicPr>
          <p:nvPr/>
        </p:nvPicPr>
        <p:blipFill>
          <a:blip r:embed="rId4" cstate="print"/>
          <a:srcRect l="4429" t="7749" r="9596" b="8856"/>
          <a:stretch>
            <a:fillRect/>
          </a:stretch>
        </p:blipFill>
        <p:spPr bwMode="auto">
          <a:xfrm>
            <a:off x="5004048" y="3645024"/>
            <a:ext cx="3811705" cy="2685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99592" y="260648"/>
            <a:ext cx="7272808" cy="19389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Действие транквилизаторов на организм начинается через 30 минут после приема препарата. Чувство эйфории и удовольствия длится в течение 5-6 часов. При этом человек ощущает изменения психологического и физиологического состояния.</a:t>
            </a:r>
            <a:endParaRPr lang="ru-RU" sz="2400" dirty="0"/>
          </a:p>
        </p:txBody>
      </p:sp>
      <p:pic>
        <p:nvPicPr>
          <p:cNvPr id="29698" name="Picture 2" descr="20201207213138adf2af0a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564904"/>
            <a:ext cx="7265673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 useBgFill="1">
        <p:nvSpPr>
          <p:cNvPr id="10" name="Блок-схема: узел 9"/>
          <p:cNvSpPr/>
          <p:nvPr/>
        </p:nvSpPr>
        <p:spPr>
          <a:xfrm>
            <a:off x="3419872" y="2420888"/>
            <a:ext cx="2304256" cy="1296144"/>
          </a:xfrm>
          <a:prstGeom prst="flowChartConnector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563888" y="285293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Транквилизатор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99792" y="260648"/>
            <a:ext cx="360040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Терапевтические эффекты</a:t>
            </a:r>
            <a:endParaRPr lang="ru-RU" sz="2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652120" y="2204864"/>
            <a:ext cx="576064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2160" y="1772816"/>
            <a:ext cx="223224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/>
              <a:t>анксиолитический</a:t>
            </a:r>
            <a:endParaRPr lang="ru-RU" sz="2000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580112" y="3429000"/>
            <a:ext cx="936104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88224" y="3573016"/>
            <a:ext cx="151216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снотворный</a:t>
            </a:r>
            <a:endParaRPr lang="ru-RU" sz="2000" dirty="0"/>
          </a:p>
        </p:txBody>
      </p:sp>
      <p:cxnSp>
        <p:nvCxnSpPr>
          <p:cNvPr id="26" name="Прямая со стрелкой 25"/>
          <p:cNvCxnSpPr>
            <a:stCxn id="10" idx="1"/>
          </p:cNvCxnSpPr>
          <p:nvPr/>
        </p:nvCxnSpPr>
        <p:spPr>
          <a:xfrm flipH="1" flipV="1">
            <a:off x="2915816" y="2132856"/>
            <a:ext cx="841507" cy="4778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835696" y="1700808"/>
            <a:ext cx="151216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седативный</a:t>
            </a:r>
            <a:endParaRPr lang="ru-RU" sz="2000" dirty="0"/>
          </a:p>
        </p:txBody>
      </p:sp>
      <p:cxnSp>
        <p:nvCxnSpPr>
          <p:cNvPr id="29" name="Прямая со стрелкой 28"/>
          <p:cNvCxnSpPr>
            <a:stCxn id="10" idx="2"/>
          </p:cNvCxnSpPr>
          <p:nvPr/>
        </p:nvCxnSpPr>
        <p:spPr>
          <a:xfrm flipH="1">
            <a:off x="2555776" y="3068960"/>
            <a:ext cx="864096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7584" y="3501008"/>
            <a:ext cx="244827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/>
              <a:t>миорелаксирующий</a:t>
            </a:r>
            <a:endParaRPr lang="ru-RU" sz="20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3491880" y="3717032"/>
            <a:ext cx="504056" cy="9361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979712" y="4725144"/>
            <a:ext cx="28803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/>
              <a:t>вегетостабилизирующий</a:t>
            </a:r>
            <a:endParaRPr lang="ru-RU" sz="20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5004048" y="3789040"/>
            <a:ext cx="1080120" cy="10801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508104" y="4941168"/>
            <a:ext cx="252028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противосудорожный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pills-seamless-pattern-medical-pills-and-capsules-seamless-pattern-grey-pharmacy-background_562720-23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AutoShape 16" descr="Таблетки бесшовные модели. медицинские таблетки и капсулы бесшовные модели. серый  фон аптеки. | Премиум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2" name="Picture 18" descr="https://sun9-23.userapi.com/impg/b4gD7R-vRGAnjUMNuM-LIVrDAYz5mFCyNeAE0A/Wh9eeWpXtns.jpg?size=1080x1048&amp;quality=95&amp;sign=da67ccea205bff99b6a0acdde603459e&amp;type=album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27584" y="404664"/>
            <a:ext cx="756084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Виды и стадии зависимости от </a:t>
            </a:r>
            <a:r>
              <a:rPr lang="ru-RU" sz="3200" b="1" dirty="0" smtClean="0"/>
              <a:t>наркотика</a:t>
            </a:r>
            <a:endParaRPr lang="ru-RU" sz="3200" dirty="0" smtClean="0"/>
          </a:p>
        </p:txBody>
      </p:sp>
      <p:sp>
        <p:nvSpPr>
          <p:cNvPr id="31746" name="AutoShape 2" descr="po-kakoj-sxeme-prinimat-tabletki-wnlui8k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po-kakoj-sxeme-prinimat-tabletki-wnlui8k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Врачи поддержали применение схемы «одна таблетка один раз в день» при  лечении пациентов с ВИЧ - ИНФЕКЦИИ. События и новости"/>
          <p:cNvPicPr>
            <a:picLocks noChangeAspect="1" noChangeArrowheads="1"/>
          </p:cNvPicPr>
          <p:nvPr/>
        </p:nvPicPr>
        <p:blipFill>
          <a:blip r:embed="rId3" cstate="print"/>
          <a:srcRect l="16873" r="16873" b="7587"/>
          <a:stretch>
            <a:fillRect/>
          </a:stretch>
        </p:blipFill>
        <p:spPr bwMode="auto">
          <a:xfrm>
            <a:off x="0" y="1484784"/>
            <a:ext cx="3017908" cy="2808312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27584" y="4365104"/>
            <a:ext cx="1368152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1 стадия</a:t>
            </a:r>
            <a:endParaRPr lang="ru-RU" sz="2400" b="1" dirty="0"/>
          </a:p>
        </p:txBody>
      </p:sp>
      <p:sp>
        <p:nvSpPr>
          <p:cNvPr id="31752" name="AutoShape 8" descr="scale_1200_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4" name="AutoShape 10" descr="scale_1200_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6" name="AutoShape 12" descr="scale_1200_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8" name="Picture 14" descr="Как правильно принимать таблетки :: Новостной портал города Пушкино и  Пушкинского городского окру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276872"/>
            <a:ext cx="3024336" cy="2791197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923928" y="5085184"/>
            <a:ext cx="1368152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2 стадия</a:t>
            </a:r>
            <a:endParaRPr lang="ru-RU" sz="2400" b="1" dirty="0"/>
          </a:p>
        </p:txBody>
      </p:sp>
      <p:pic>
        <p:nvPicPr>
          <p:cNvPr id="31760" name="Picture 16" descr="tild3765-6263-4034-a432-643135323930_polypharmacydrugscreen1970x675-615x428-1.jpg"/>
          <p:cNvPicPr>
            <a:picLocks noChangeAspect="1" noChangeArrowheads="1"/>
          </p:cNvPicPr>
          <p:nvPr/>
        </p:nvPicPr>
        <p:blipFill>
          <a:blip r:embed="rId5" cstate="print"/>
          <a:srcRect l="8270" r="17781"/>
          <a:stretch>
            <a:fillRect/>
          </a:stretch>
        </p:blipFill>
        <p:spPr bwMode="auto">
          <a:xfrm>
            <a:off x="6119664" y="3140968"/>
            <a:ext cx="3024336" cy="280831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020272" y="6021288"/>
            <a:ext cx="1368152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3 стадия</a:t>
            </a:r>
            <a:endParaRPr lang="ru-RU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269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15</cp:revision>
  <dcterms:created xsi:type="dcterms:W3CDTF">2023-09-16T17:51:14Z</dcterms:created>
  <dcterms:modified xsi:type="dcterms:W3CDTF">2023-09-16T20:22:38Z</dcterms:modified>
</cp:coreProperties>
</file>