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81" r:id="rId5"/>
    <p:sldId id="269" r:id="rId6"/>
    <p:sldId id="277" r:id="rId7"/>
    <p:sldId id="266" r:id="rId8"/>
    <p:sldId id="264" r:id="rId9"/>
    <p:sldId id="271" r:id="rId10"/>
    <p:sldId id="278" r:id="rId11"/>
    <p:sldId id="272" r:id="rId12"/>
    <p:sldId id="275" r:id="rId13"/>
    <p:sldId id="283" r:id="rId14"/>
    <p:sldId id="265" r:id="rId15"/>
    <p:sldId id="267" r:id="rId16"/>
    <p:sldId id="260" r:id="rId17"/>
    <p:sldId id="279" r:id="rId18"/>
    <p:sldId id="284" r:id="rId19"/>
    <p:sldId id="261" r:id="rId20"/>
    <p:sldId id="259" r:id="rId21"/>
    <p:sldId id="282" r:id="rId22"/>
    <p:sldId id="268" r:id="rId23"/>
    <p:sldId id="285" r:id="rId24"/>
    <p:sldId id="286" r:id="rId25"/>
    <p:sldId id="287" r:id="rId26"/>
    <p:sldId id="280" r:id="rId27"/>
    <p:sldId id="273" r:id="rId28"/>
    <p:sldId id="276" r:id="rId29"/>
    <p:sldId id="270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5079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373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136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2118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940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1861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802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15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702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6241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6360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78ED2-87E7-4643-AEA1-71ACBF7FC7F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24B42-C86F-4AE5-8F22-0A5CD92EFF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655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biographe.ru/politiki/veshiy-ole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9541" y="1459523"/>
            <a:ext cx="89400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Пушкин. «Песнь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вещем Олеге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произведения  </a:t>
            </a:r>
            <a:endParaRPr lang="ru-RU" sz="4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7245" y="3428860"/>
            <a:ext cx="83119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Автор-составитель: учитель русского языка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литературы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62 города Тюмени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Кучергина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  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иколаевна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54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8856" y="0"/>
            <a:ext cx="3449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волхвы?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828" y="411491"/>
            <a:ext cx="4734259" cy="60914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8408" y="550269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Волхвы́ (др.-рус.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вълхвъ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«кудесник, волшебник, гадатель») — в древнерусской традиции служители дохристианских языческих культов(языческие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жрецы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звездочёты, чародеи и предсказатели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осуществлявшие богослужения и жертвоприношения, которым приписывались умения заклинать стихии и прорицать будущее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00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96571" y="1320800"/>
            <a:ext cx="904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темного леса навстречу ему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Идет вдохновенный кудесник,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Покорный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Перуну старик одному,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Заветов грядущего вестник,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мольбах и гаданьях проведший весь век.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 мудрому старцу подъехал Олег.</a:t>
            </a:r>
          </a:p>
        </p:txBody>
      </p:sp>
    </p:spTree>
    <p:extLst>
      <p:ext uri="{BB962C8B-B14F-4D97-AF65-F5344CB8AC3E}">
        <p14:creationId xmlns="" xmlns:p14="http://schemas.microsoft.com/office/powerpoint/2010/main" val="356022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371" y="543464"/>
            <a:ext cx="4758981" cy="57264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6429" y="0"/>
            <a:ext cx="652882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«Повести временных лет» (начало XII века), князь Олег до похода на греков спросил «волхвов и кудесников», отчего он умрет, и один из них ответил: от любимого коня. Олег зарёкся садиться на коня и лишь на пятый год после похода вспомнил о нём. Тогда князь узнал, что конь умер, и сказал: «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неправо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глаголють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волсьви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 конь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умерлъ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есть, а я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живъ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Он нашёл череп коня и попрал его ногой. Из черепа вышла змея, ужалила князя в ногу, и тот умер.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0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592" y="621101"/>
            <a:ext cx="7849178" cy="55295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75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857" y="909123"/>
            <a:ext cx="1114697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 темного леса навстречу ему идет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вдохновленный кудесник». </a:t>
            </a:r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2857" y="2100008"/>
            <a:ext cx="104793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профессий Пушкин мог охарактеризовать таким эпитетом?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4115" y="3208004"/>
            <a:ext cx="8108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Поэта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 Певца... Художника... Композитора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515" y="224637"/>
            <a:ext cx="3037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 волхва 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6755" y="3843544"/>
            <a:ext cx="82441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“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Волхвы не боятся могучих владык,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княжеский дар им не нужен;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 и свободен их вещий язык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 волей небесною дружен...”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31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4343" y="729918"/>
            <a:ext cx="8534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Грядущие годы таятся во мгле;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вижу твой жребий на светлом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челе.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апомни же ныне ты слово мое: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Воителю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слава — отрада;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Победой прославлено имя твое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Твой щит на вратах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Цареграда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волны и суша покорны тебе;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Завидует недруг столь дивной судьбе.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64343" y="145143"/>
            <a:ext cx="7995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Проанализируем отношение волхва к Олегу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795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0943" y="555394"/>
            <a:ext cx="7213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Твой конь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боится опасных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трудов; Он, чуя господскую волю,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смирный стоит под стрелами врагов,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мчится по бранному полю.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холод и сеча ему ничего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примешь ты смерть от коня своего»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8344" y="232229"/>
            <a:ext cx="2493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коня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344" y="3872567"/>
            <a:ext cx="1174205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коня-товарища проходит через всю «Песнь о вещем Олеге».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риём символического изображения вещего Олега через отношение его к коню …говорит об уклоне пушкинского   стиля в сторону  бытового простодушия и просторечия, в сторону «народности». 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 Виноградов, «О стиле Пушкина», 1934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814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868" y="0"/>
            <a:ext cx="9506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решение принимает Олег? Почему?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371" y="584775"/>
            <a:ext cx="8539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хочет избежать предсказанной  участи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2078" y="2148115"/>
            <a:ext cx="82024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Отношению к коню осталось уважительным.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Докажем это цитатой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1787"/>
            <a:ext cx="11205029" cy="55562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109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3084" y="595085"/>
            <a:ext cx="1030514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«Прощай,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мой товарищ, мой верный слуга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Расстаться настало нам время;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отдыхай! уж не ступит нога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твое позлащенное стремя.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Прощай, утешайся — да помни меня.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Вы, отроки-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возьмите коня,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Покройте попоной, мохнатым ковром;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мой луг под уздцы отведите;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Купайте; кормите отборным зерном;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Водой ключевою поите».</a:t>
            </a:r>
          </a:p>
        </p:txBody>
      </p:sp>
    </p:spTree>
    <p:extLst>
      <p:ext uri="{BB962C8B-B14F-4D97-AF65-F5344CB8AC3E}">
        <p14:creationId xmlns="" xmlns:p14="http://schemas.microsoft.com/office/powerpoint/2010/main" val="51573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9257" y="1970038"/>
            <a:ext cx="79683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Пирует с дружиною вещий Олег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звоне веселом стакана.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кудри их белы, как утренний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славной главою кургана...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поминают минувшие дни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битвы, где вместе рубились они...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9257" y="841829"/>
            <a:ext cx="5306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Сбылось ли пророчество?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34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46738"/>
          <a:stretch/>
        </p:blipFill>
        <p:spPr>
          <a:xfrm>
            <a:off x="7446554" y="299819"/>
            <a:ext cx="3969657" cy="45650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5760" y="990361"/>
            <a:ext cx="65365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«Песнь о вещем Олеге» —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баллада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(стихотворение, стихотворная повесть), написанная Александром Пушкиным в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1822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опубликована в альманахе «Северные Цветы на 1825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год, собранные бароном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Дельвигом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307" y="5243392"/>
            <a:ext cx="115098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средний лирический жанр. Он содержит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фабулу. В основе «песни» лежит легенда о князе Олеге, что сближает его с эпосом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227" y="405586"/>
            <a:ext cx="4199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произведения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45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73" y="370935"/>
            <a:ext cx="9817174" cy="60130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2686" y="798285"/>
            <a:ext cx="5125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где мой товарищ? — промолвил Олег, 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56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8857" y="551543"/>
            <a:ext cx="96665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Могучий Олег головою поник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думает: «Что же гаданье?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Кудесник, ты лживый, безумный старик!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Презреть бы твое предсказанье!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конь и доныне носил бы меня».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хочет увидеть он кости коня.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едет могучий Олег со двора,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ним Игорь и старые гости,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видят — на холме, у брега Днепра,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Лежат благородные кости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45607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1" y="0"/>
            <a:ext cx="5081134" cy="68654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63772" y="207167"/>
            <a:ext cx="6096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 время князь оказался очень недальновидным, усомнился в очевидной верности друга. Но позже пришло покаяние. Он опять произносит “вещие” слова, но направленные не на предвиденье будущего, а на прозрение прошлого. И словно за предательство дружбы князь наказан роковой смертью: не в бою, а бесславной - от укуса змеи.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наказан за предательство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222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8228" y="188970"/>
            <a:ext cx="933268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вот где таилась погибель моя!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смертию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кость угрожала!»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мертвой главы гробовая змия,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Шипя, между тем выползала;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черная лента, вкруг ног обвилась,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вскрикнул внезапно ужаленный князь.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Ковши круговые,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запенясь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шипят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тризне плачевной Олега;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Игорь и Ольга на холме сидят;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Дружина пирует у брега;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Бойцы поминают минувшие дни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битвы, где вместе рубились они.</a:t>
            </a:r>
          </a:p>
        </p:txBody>
      </p:sp>
    </p:spTree>
    <p:extLst>
      <p:ext uri="{BB962C8B-B14F-4D97-AF65-F5344CB8AC3E}">
        <p14:creationId xmlns="" xmlns:p14="http://schemas.microsoft.com/office/powerpoint/2010/main" val="318536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70" y="-810"/>
            <a:ext cx="9444144" cy="68588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10676" y="3244334"/>
            <a:ext cx="49702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Игорь и Ольга на холме сидят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65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576"/>
            <a:ext cx="9216571" cy="68404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114" y="682171"/>
            <a:ext cx="6375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Бойцы вспоминают минувшие дни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32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43" y="1094991"/>
            <a:ext cx="11277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тема произведения «Песнь о вещем Олеге» — судьба. Александр Сергеевич обращается к 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рока и неизбежности судьбы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2457" y="566057"/>
            <a:ext cx="8487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основные темы произведения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343" y="3273074"/>
            <a:ext cx="1179053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произведении можно увидеть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поэта-пророка.</a:t>
            </a:r>
          </a:p>
          <a:p>
            <a:r>
              <a:rPr lang="ru-RU" sz="3600" dirty="0" smtClean="0"/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Вольнолюбие и стремление к правде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становятся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чертами его характера. </a:t>
            </a:r>
          </a:p>
        </p:txBody>
      </p:sp>
    </p:spTree>
    <p:extLst>
      <p:ext uri="{BB962C8B-B14F-4D97-AF65-F5344CB8AC3E}">
        <p14:creationId xmlns="" xmlns:p14="http://schemas.microsoft.com/office/powerpoint/2010/main" val="348756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599" y="745422"/>
            <a:ext cx="1139371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вопросы поднимает автор произведения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23" y="4482700"/>
            <a:ext cx="5901439" cy="8535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475" y="3629186"/>
            <a:ext cx="9760542" cy="8535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164" y="2775672"/>
            <a:ext cx="6273328" cy="8535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578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64" y="882667"/>
            <a:ext cx="117130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балладе показано соотношение 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земной и власти высших сил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столкновении неизменно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побеждают высшие силы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человек, который берёт на себя слишком много, обязательно будет наказан.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Поэт, как волхв, должен быть верен правде. Его не испугать наказаниями и не задобрить подарками, 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должен быть смелым и независимым от земной власти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ведь его дар дан ему властью высшей.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7543" y="667657"/>
            <a:ext cx="8697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Точка зрения автора. Нравственный смысл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048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0515" y="1639892"/>
            <a:ext cx="8563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Источник: </a:t>
            </a:r>
            <a:r>
              <a:rPr lang="en-US" sz="2800" dirty="0" smtClean="0">
                <a:hlinkClick r:id="rId2"/>
              </a:rPr>
              <a:t>https://biographe.ru/politiki/veshiy-oleg</a:t>
            </a:r>
            <a:endParaRPr lang="ru-RU" sz="2800" dirty="0" smtClean="0"/>
          </a:p>
          <a:p>
            <a:endParaRPr lang="ru-RU" sz="2800" dirty="0"/>
          </a:p>
          <a:p>
            <a:r>
              <a:rPr lang="en-US" sz="2800" dirty="0" smtClean="0"/>
              <a:t>https://ru.wikipedia.org/wiki/</a:t>
            </a:r>
            <a:r>
              <a:rPr lang="ru-RU" sz="2800" dirty="0" smtClean="0"/>
              <a:t>Волхвы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69006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2817" y="1225689"/>
            <a:ext cx="102470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древнерусского колорита автор прибегает к использованию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постоянных эпитетов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характерных для фольклора: тёмный лес, буйный набег, верный конь, светлое чело, бранное поле и др. 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Встречаются 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архаизмы  и историзмы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создающие образы древности (почил, секира, сеча, тризна),  церковнославянизмов, придающих тексту торжественное звучание (волхв, позлащённое стремя, пращ, врата).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6320" y="670560"/>
            <a:ext cx="6544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Языковые особенности баллады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484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212" y="1043795"/>
            <a:ext cx="11085285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«вещий Олег», «Буйный набег», «верный конь», «тёмный лес», «вдохновенный кудесник», «мудрый старец», «могучий владыка», «роковая непогода», «гробовая змия», «жаркое кровью». 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«Не ведаешь ран», «годы таятся во мгле ». 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«гробовая змия, … как чёрная лента.», «И кудри их белы, как утренний снег.» 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Олицетворения: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«лукавый кинжал», «ковши круговые,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заленясь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шипеть», «обманчивый вал».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6968" y="226814"/>
            <a:ext cx="9469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Образные средства выразительности </a:t>
            </a:r>
          </a:p>
        </p:txBody>
      </p:sp>
    </p:spTree>
    <p:extLst>
      <p:ext uri="{BB962C8B-B14F-4D97-AF65-F5344CB8AC3E}">
        <p14:creationId xmlns="" xmlns:p14="http://schemas.microsoft.com/office/powerpoint/2010/main" val="273976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715" y="802489"/>
            <a:ext cx="5384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Князь Рюрик (первый русский князь) был  при смерти, он назначил  Олега регентом при своём малолетнем сыне.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 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расширяет  территории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Киева  и подчинить себе племена: кривичи,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ильмены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финно-угорские племена, в числе которых были чуди и веси,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объединяет земли.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400" y="217714"/>
            <a:ext cx="471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 Олег?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0"/>
            <a:ext cx="5443305" cy="68041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77424" y="362857"/>
            <a:ext cx="22533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Илья Глазунов.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Олег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Игорь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524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547" y="500332"/>
            <a:ext cx="5028179" cy="57969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9656" y="229552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покорил города Смоленск 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Любич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присоединены и угорские племена, которые ранее были вытеснены половцами.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вновь захваченных землях были назначены наместники князя. Но ежегодно Олег сам объезжал владения. Это стало своеобразным сбором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115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142" y="391884"/>
            <a:ext cx="88246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ныне сбирается вещий Олег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Отмстить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неразумным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хозарам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нивы за буйный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набег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Обрек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мечам и пожарам;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дружиной своей, в цареградской броне,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по полю едет на верном коне.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990" y="3935678"/>
            <a:ext cx="9171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Хозары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(хазары) —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тюркоязычный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кочевой народ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6617" y="4665044"/>
            <a:ext cx="104938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«вещий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в современном русском литературном языке означает «предвидящий будущее», в древнерусском же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вѣштии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означало «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мудрый».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62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114" y="111218"/>
            <a:ext cx="1207588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«…Твой щит на вратах </a:t>
            </a:r>
            <a:r>
              <a:rPr lang="ru-RU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Цареграда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Константинополь (Царьград, впоследствии - Стамбул), столица Византии, в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907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впервые признал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варваров. Это был победоносный поход Киевского князя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Олега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Город не был разрушен, а храмы не были осквернены. Князь был истинным рыцарем, чего не скажешь о "рыцарях" Запада, осквернивших святую Софию в 1204 году. Олег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прибивает свой щит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Золотые Врата Царьграда. В то время это означало триумф победителя и право собственности на добычу в городе, взятом "на щит". Но князь Олег,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объявляя город своим трофеем, избавляет Царьград от разграбления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07" y="638353"/>
            <a:ext cx="10068391" cy="59781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570" y="5459152"/>
            <a:ext cx="88281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 на Константинополь. Олег  велел прикрепить </a:t>
            </a:r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колеса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ладьям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169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1392</Words>
  <Application>Microsoft Office PowerPoint</Application>
  <PresentationFormat>Произвольный</PresentationFormat>
  <Paragraphs>143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elenakuchergina@yandex.ru</dc:creator>
  <cp:lastModifiedBy>Учитель</cp:lastModifiedBy>
  <cp:revision>34</cp:revision>
  <dcterms:created xsi:type="dcterms:W3CDTF">2023-07-12T03:08:11Z</dcterms:created>
  <dcterms:modified xsi:type="dcterms:W3CDTF">2023-10-02T11:32:55Z</dcterms:modified>
</cp:coreProperties>
</file>