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1" r:id="rId4"/>
    <p:sldId id="257" r:id="rId5"/>
    <p:sldId id="263" r:id="rId6"/>
    <p:sldId id="272" r:id="rId7"/>
    <p:sldId id="260" r:id="rId8"/>
    <p:sldId id="270" r:id="rId9"/>
    <p:sldId id="261" r:id="rId10"/>
    <p:sldId id="268" r:id="rId11"/>
    <p:sldId id="273" r:id="rId12"/>
    <p:sldId id="262" r:id="rId13"/>
    <p:sldId id="265" r:id="rId14"/>
    <p:sldId id="264" r:id="rId15"/>
    <p:sldId id="258" r:id="rId16"/>
    <p:sldId id="266" r:id="rId17"/>
    <p:sldId id="267" r:id="rId18"/>
    <p:sldId id="26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267E"/>
    <a:srgbClr val="9751CB"/>
    <a:srgbClr val="A86E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D515E7-39BB-F086-E428-67243F6DBF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BB685F2-5F7B-EAD9-11E0-56B791266B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7DE37A-C8E0-8018-DDFF-82257ED28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A8BA8-5860-439B-876C-52B973A49E9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232B83-C7EB-4AD2-4160-DF0E75231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1EBECB-1CF5-B3EB-E6BB-602594C4D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A423-ADE1-4E69-97FE-26B1386998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013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266BD4-D6D0-DBFC-6417-C56B083E0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5594A44-75E3-4D30-4289-9095502EF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9D8CE1-5B52-738B-7218-AD80D213A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A8BA8-5860-439B-876C-52B973A49E9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E051D5-7623-9D50-28E4-1D08AA65C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493934-6216-0504-85F2-91020574C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A423-ADE1-4E69-97FE-26B1386998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530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637661E-1340-369A-AB4A-CCD8276882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96C0877-CF04-53C7-867E-A1D493E3F1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54C8EC-619D-6E09-2F3C-DA4AFD83B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A8BA8-5860-439B-876C-52B973A49E9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228BAA-3694-B406-BD3C-271FEEDFA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6B416E-99D8-894C-581A-628FA86F5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A423-ADE1-4E69-97FE-26B1386998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628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04F8BB-A08E-058D-4354-CBC47B338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0CDEF6-EC66-20EC-A9DF-34DDA83816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E2FB70-3AFB-52C8-7BA3-C4DDA536C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A8BA8-5860-439B-876C-52B973A49E9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0D0326-D54C-020D-B7DF-FD55BEC82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5BD232-1F99-B04A-5854-09FF044EF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A423-ADE1-4E69-97FE-26B1386998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655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E00CF-BAD4-9B3D-3987-88059E918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AC5B48-895E-21FB-647E-08F6691C42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CDBCA6-4194-5845-2676-2B4B31E16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A8BA8-5860-439B-876C-52B973A49E9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F9CAE3-DD06-E208-5CF2-D57EDD2A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DE4D79-4ED8-BF0A-58DD-75819F5D4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A423-ADE1-4E69-97FE-26B1386998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255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7C0433-6ABD-F51B-908B-6CE9B5C6D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D5B492-7A92-191D-B0AF-F2216BAB8B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46CD439-1319-C31E-5F2E-FB6A2D6AA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2F4E214-D70C-76FC-C98F-1455CCA7F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A8BA8-5860-439B-876C-52B973A49E9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1DE45D-7103-EFA4-9779-E90E44B2C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EA1ACFE-B78C-CB3F-E657-B9360C574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A423-ADE1-4E69-97FE-26B1386998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9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4221AF-3E2D-5715-47D6-ACBF788C0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9448DE5-2B50-068D-0AC9-8C6680EC3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276437F-4F72-9423-640F-B173F63987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51BA442-0921-8500-16F2-6AD5370D54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BF045B6-BC7E-DE66-44B7-452E0FE9A8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1323DC3-75B1-F43A-B8EE-3F8CBE21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A8BA8-5860-439B-876C-52B973A49E9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0373EB8-2ACB-54D5-DC93-59DDB137C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7B293A2-83C2-E629-0357-F75BB8F2C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A423-ADE1-4E69-97FE-26B1386998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099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F59E33-CB4D-E7BC-2F6D-5BC63E595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E64BD13-E484-8D7B-CD6D-BCAFD62F0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A8BA8-5860-439B-876C-52B973A49E9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8E14DD4-0CB8-D9CB-08DC-4CF46D378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2C30ED0-628E-1846-769C-AC3C0AC4C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A423-ADE1-4E69-97FE-26B1386998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868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9FD80AA-2948-0E5D-0DAF-C7F097392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A8BA8-5860-439B-876C-52B973A49E9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D3C6E3A-10B6-C17D-D593-B582A511F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CFC9ACE-7157-D58A-E9C7-A0FCEA6F2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A423-ADE1-4E69-97FE-26B1386998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991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C59CA0-88D0-3482-C1A1-48E4218C1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F32437-CB9B-7B1B-9D72-CFEF2D39D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FD8AD42-ADCA-1BA9-9EB2-03529C5BE3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D5143B-19B1-2010-21AF-C1A755007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A8BA8-5860-439B-876C-52B973A49E9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636BFC-32BC-1769-6259-625400269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8142FBA-37FE-3DF8-EE80-38BEA45E0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A423-ADE1-4E69-97FE-26B1386998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791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4A8413-8DD6-FC16-9FF4-2E14E1E86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8010446-2AC4-E91C-8D7B-8D3B5F71DE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51551E6-87F2-A8EB-9CC9-71DB1D4E6B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A7891B9-2C0D-4C0F-3AE1-A74117C83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A8BA8-5860-439B-876C-52B973A49E9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1FC221-0AD3-FED0-71C6-8D558FD22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FB27D2-C771-EB09-145D-43387A21C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DA423-ADE1-4E69-97FE-26B1386998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677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747723-52E0-F045-9751-BD6D6E518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34E355F-E59A-6AAE-1DED-1B71A6DECC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4B6783-47D9-21EF-07C0-829A38CD9E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A8BA8-5860-439B-876C-52B973A49E9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53AF06-8601-2CAB-8704-5D63CA9C08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23595B-615F-DAC9-929A-BBA46829DA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DA423-ADE1-4E69-97FE-26B1386998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0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0ADC33E3-7B51-B221-FA85-4B7E77A93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>
            <a:extLst>
              <a:ext uri="{FF2B5EF4-FFF2-40B4-BE49-F238E27FC236}">
                <a16:creationId xmlns:a16="http://schemas.microsoft.com/office/drawing/2014/main" id="{8931DD3C-FAE9-E565-52EC-0BEE0BDBC5F5}"/>
              </a:ext>
            </a:extLst>
          </p:cNvPr>
          <p:cNvSpPr/>
          <p:nvPr/>
        </p:nvSpPr>
        <p:spPr>
          <a:xfrm>
            <a:off x="2231160" y="2961432"/>
            <a:ext cx="2905246" cy="290524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40B2FAE-76EC-86A6-4215-E34E6C2E3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6303" y="1865176"/>
            <a:ext cx="7611746" cy="499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id="{93774CF4-7B6E-5C66-80E3-AE9EDB32F10A}"/>
              </a:ext>
            </a:extLst>
          </p:cNvPr>
          <p:cNvSpPr/>
          <p:nvPr/>
        </p:nvSpPr>
        <p:spPr>
          <a:xfrm>
            <a:off x="7267392" y="699121"/>
            <a:ext cx="5706319" cy="5706319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1613606B-2BDE-164D-24AA-8C38B9DD8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81989" y="-238626"/>
            <a:ext cx="7469529" cy="709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98597D-4DEC-FB39-F9E9-C480F8C32795}"/>
              </a:ext>
            </a:extLst>
          </p:cNvPr>
          <p:cNvSpPr txBox="1"/>
          <p:nvPr/>
        </p:nvSpPr>
        <p:spPr>
          <a:xfrm>
            <a:off x="468217" y="699122"/>
            <a:ext cx="77729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FF00"/>
                </a:solidFill>
                <a:latin typeface="Montserrat" panose="00000500000000000000" pitchFamily="2" charset="-52"/>
              </a:rPr>
              <a:t>Сравнение «Памятников»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AC5928-F4C2-62A3-5E88-330292F5A725}"/>
              </a:ext>
            </a:extLst>
          </p:cNvPr>
          <p:cNvSpPr txBox="1"/>
          <p:nvPr/>
        </p:nvSpPr>
        <p:spPr>
          <a:xfrm>
            <a:off x="468217" y="1407008"/>
            <a:ext cx="93363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  <a:latin typeface="Montserrat" panose="00000500000000000000" pitchFamily="2" charset="-52"/>
              </a:rPr>
              <a:t>Гораций, Ломоносов М.В., </a:t>
            </a:r>
          </a:p>
          <a:p>
            <a:r>
              <a:rPr lang="ru-RU" sz="3000" b="1" dirty="0">
                <a:solidFill>
                  <a:schemeClr val="bg1"/>
                </a:solidFill>
                <a:latin typeface="Montserrat" panose="00000500000000000000" pitchFamily="2" charset="-52"/>
              </a:rPr>
              <a:t>Державин Г.Р., Пушкин А.С.</a:t>
            </a:r>
          </a:p>
        </p:txBody>
      </p:sp>
    </p:spTree>
    <p:extLst>
      <p:ext uri="{BB962C8B-B14F-4D97-AF65-F5344CB8AC3E}">
        <p14:creationId xmlns:p14="http://schemas.microsoft.com/office/powerpoint/2010/main" val="931125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6F4B60-B881-E0AB-97BB-30F064937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D919D8E-75C3-8169-7A3E-7F17F19E6DFB}"/>
              </a:ext>
            </a:extLst>
          </p:cNvPr>
          <p:cNvSpPr/>
          <p:nvPr/>
        </p:nvSpPr>
        <p:spPr>
          <a:xfrm>
            <a:off x="0" y="594686"/>
            <a:ext cx="12207239" cy="6263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D4BEFA-CC95-07D2-FFAD-C34D74A8CFFE}"/>
              </a:ext>
            </a:extLst>
          </p:cNvPr>
          <p:cNvSpPr txBox="1"/>
          <p:nvPr/>
        </p:nvSpPr>
        <p:spPr>
          <a:xfrm>
            <a:off x="334848" y="1525739"/>
            <a:ext cx="9955044" cy="440120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l"/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Тлен - гниение, распад.</a:t>
            </a:r>
          </a:p>
          <a:p>
            <a:pPr algn="l"/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Доколь – до тех пор, пока.</a:t>
            </a:r>
          </a:p>
          <a:p>
            <a:pPr algn="l"/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Славянов род – имеются в виду русские люди.</a:t>
            </a:r>
          </a:p>
          <a:p>
            <a:pPr algn="l"/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Рифей – Уральские горы.</a:t>
            </a:r>
          </a:p>
          <a:p>
            <a:pPr algn="l"/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В народах </a:t>
            </a:r>
            <a:r>
              <a:rPr lang="ru-RU" sz="28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неисчётных</a:t>
            </a:r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 – нельзя перечесть, их много.</a:t>
            </a:r>
          </a:p>
          <a:p>
            <a:pPr algn="l"/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Добродетели – положительные качества человека.</a:t>
            </a:r>
          </a:p>
          <a:p>
            <a:pPr algn="l"/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Возгласить – рассказать.</a:t>
            </a:r>
          </a:p>
          <a:p>
            <a:pPr algn="l"/>
            <a:r>
              <a:rPr lang="ru-RU" sz="28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Фелица</a:t>
            </a:r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 – здесь: Екатерина II.</a:t>
            </a:r>
          </a:p>
          <a:p>
            <a:pPr algn="l"/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Муза – вдохновительница поэта.</a:t>
            </a:r>
          </a:p>
          <a:p>
            <a:pPr algn="l"/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Чело – лоб.</a:t>
            </a:r>
          </a:p>
        </p:txBody>
      </p:sp>
    </p:spTree>
    <p:extLst>
      <p:ext uri="{BB962C8B-B14F-4D97-AF65-F5344CB8AC3E}">
        <p14:creationId xmlns:p14="http://schemas.microsoft.com/office/powerpoint/2010/main" val="2113181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0ADC33E3-7B51-B221-FA85-4B7E77A93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AC5928-F4C2-62A3-5E88-330292F5A725}"/>
              </a:ext>
            </a:extLst>
          </p:cNvPr>
          <p:cNvSpPr txBox="1"/>
          <p:nvPr/>
        </p:nvSpPr>
        <p:spPr>
          <a:xfrm>
            <a:off x="224377" y="1447648"/>
            <a:ext cx="93363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Montserrat" panose="00000500000000000000" pitchFamily="2" charset="-52"/>
              </a:rPr>
              <a:t>Пушкин А.С.</a:t>
            </a:r>
          </a:p>
          <a:p>
            <a:r>
              <a:rPr lang="ru-RU" sz="3200" b="1" dirty="0">
                <a:solidFill>
                  <a:schemeClr val="bg1"/>
                </a:solidFill>
                <a:latin typeface="Montserrat" panose="00000500000000000000" pitchFamily="2" charset="-52"/>
              </a:rPr>
              <a:t>«Я памятник воздвиг</a:t>
            </a:r>
          </a:p>
          <a:p>
            <a:r>
              <a:rPr lang="ru-RU" sz="3200" b="1" dirty="0">
                <a:solidFill>
                  <a:schemeClr val="bg1"/>
                </a:solidFill>
                <a:latin typeface="Montserrat" panose="00000500000000000000" pitchFamily="2" charset="-52"/>
              </a:rPr>
              <a:t>себе нерукотворный»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7F96F15-D2AF-469C-8651-1BF1C6284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240" y="-14186"/>
            <a:ext cx="6460172" cy="687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917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6F4B60-B881-E0AB-97BB-30F064937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D919D8E-75C3-8169-7A3E-7F17F19E6DFB}"/>
              </a:ext>
            </a:extLst>
          </p:cNvPr>
          <p:cNvSpPr/>
          <p:nvPr/>
        </p:nvSpPr>
        <p:spPr>
          <a:xfrm>
            <a:off x="0" y="594686"/>
            <a:ext cx="12207239" cy="6263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1EFC7D-9952-9B6E-134B-8E24E0FD444E}"/>
              </a:ext>
            </a:extLst>
          </p:cNvPr>
          <p:cNvSpPr txBox="1"/>
          <p:nvPr/>
        </p:nvSpPr>
        <p:spPr>
          <a:xfrm>
            <a:off x="1509403" y="637203"/>
            <a:ext cx="9173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58267E"/>
                </a:solidFill>
                <a:latin typeface="Montserrat" panose="00000500000000000000" pitchFamily="2" charset="-52"/>
              </a:rPr>
              <a:t>«Памятник» А.С. Пушкина</a:t>
            </a:r>
          </a:p>
          <a:p>
            <a:pPr algn="ctr"/>
            <a:r>
              <a:rPr lang="ru-RU" sz="4000" b="1" dirty="0">
                <a:solidFill>
                  <a:srgbClr val="58267E"/>
                </a:solidFill>
                <a:latin typeface="Montserrat" panose="00000500000000000000" pitchFamily="2" charset="-52"/>
              </a:rPr>
              <a:t>1836г.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D4BEFA-CC95-07D2-FFAD-C34D74A8CFFE}"/>
              </a:ext>
            </a:extLst>
          </p:cNvPr>
          <p:cNvSpPr txBox="1"/>
          <p:nvPr/>
        </p:nvSpPr>
        <p:spPr>
          <a:xfrm>
            <a:off x="287972" y="2133600"/>
            <a:ext cx="12207240" cy="827919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Я памятник себе воздвиг нерукотворный,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К нему не зарастет народная тропа,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Вознесся выше он главою непокорной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Александрийского столпа.</a:t>
            </a: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Нет, весь я не умру — душа в заветной лире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Мой прах переживет и тленья убежит —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славен буду я, доколь в подлунном мире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Жив будет хоть один пиит.</a:t>
            </a: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Слух обо мне пройдет по всей Руси великой,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назовет меня всяк сущий в ней язык,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гордый внук славян, и финн, и ныне дикой</a:t>
            </a:r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Тунгус, и друг степей калмык.</a:t>
            </a: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долго буду тем любезен я народу,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Что чувства добрые я лирой пробуждал,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Что в мой жестокий век восславил я Свободу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милость к падшим призывал.</a:t>
            </a: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Веленью божию, о муза, будь послушна,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Обиды не страшась, не требуя венца,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Хвалу и клевету приемли равнодушно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не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оспоривай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глупца.</a:t>
            </a:r>
          </a:p>
        </p:txBody>
      </p:sp>
    </p:spTree>
    <p:extLst>
      <p:ext uri="{BB962C8B-B14F-4D97-AF65-F5344CB8AC3E}">
        <p14:creationId xmlns:p14="http://schemas.microsoft.com/office/powerpoint/2010/main" val="348137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6F4B60-B881-E0AB-97BB-30F064937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D919D8E-75C3-8169-7A3E-7F17F19E6DFB}"/>
              </a:ext>
            </a:extLst>
          </p:cNvPr>
          <p:cNvSpPr/>
          <p:nvPr/>
        </p:nvSpPr>
        <p:spPr>
          <a:xfrm>
            <a:off x="0" y="594686"/>
            <a:ext cx="12207239" cy="6263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D4BEFA-CC95-07D2-FFAD-C34D74A8CFFE}"/>
              </a:ext>
            </a:extLst>
          </p:cNvPr>
          <p:cNvSpPr txBox="1"/>
          <p:nvPr/>
        </p:nvSpPr>
        <p:spPr>
          <a:xfrm>
            <a:off x="300125" y="1090556"/>
            <a:ext cx="9955044" cy="473975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457200" algn="just"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Александрийский столп – </a:t>
            </a:r>
          </a:p>
          <a:p>
            <a:pPr marL="457200" algn="just"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Александрийская колонна на площади перед Зимним дворцом в Петербурге в честь Александра I за победу в войне с Наполеоном. </a:t>
            </a:r>
          </a:p>
          <a:p>
            <a:pPr marL="457200" algn="just"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Маяк Фарос Александрийский – чудо света, гордость Александра Македонского.</a:t>
            </a:r>
            <a:endParaRPr lang="ru-RU" sz="2800" dirty="0">
              <a:effectLst/>
              <a:latin typeface="Bahnschrift SemiLight Condensed" panose="020B05020402040202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пиит – поэт.</a:t>
            </a:r>
            <a:endParaRPr lang="ru-RU" sz="2800" dirty="0">
              <a:effectLst/>
              <a:latin typeface="Bahnschrift SemiLight Condensed" panose="020B05020402040202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«всяк сущий» - существующий.</a:t>
            </a:r>
            <a:endParaRPr lang="ru-RU" sz="2800" dirty="0">
              <a:effectLst/>
              <a:latin typeface="Bahnschrift SemiLight Condensed" panose="020B05020402040202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тунгус – народность Восточной Сибири.</a:t>
            </a:r>
            <a:endParaRPr lang="ru-RU" sz="2800" dirty="0">
              <a:effectLst/>
              <a:latin typeface="Bahnschrift SemiLight Condensed" panose="020B05020402040202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муза – богиня поэзии, вдохновение.</a:t>
            </a:r>
            <a:endParaRPr lang="ru-RU" sz="2800" dirty="0">
              <a:effectLst/>
              <a:latin typeface="Bahnschrift SemiLight Condensed" panose="020B0502040204020203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065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6E1000-4C85-FEBB-E40A-361D66BAD12A}"/>
              </a:ext>
            </a:extLst>
          </p:cNvPr>
          <p:cNvSpPr txBox="1"/>
          <p:nvPr/>
        </p:nvSpPr>
        <p:spPr>
          <a:xfrm>
            <a:off x="1868521" y="214216"/>
            <a:ext cx="1164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Гораций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92A10A-9258-65B8-3A40-C6C7E2478D90}"/>
              </a:ext>
            </a:extLst>
          </p:cNvPr>
          <p:cNvSpPr txBox="1"/>
          <p:nvPr/>
        </p:nvSpPr>
        <p:spPr>
          <a:xfrm>
            <a:off x="4345200" y="208513"/>
            <a:ext cx="20088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М.В. Ломоносов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06A141-9341-8898-434E-680F919DCAF5}"/>
              </a:ext>
            </a:extLst>
          </p:cNvPr>
          <p:cNvSpPr txBox="1"/>
          <p:nvPr/>
        </p:nvSpPr>
        <p:spPr>
          <a:xfrm>
            <a:off x="7220525" y="208512"/>
            <a:ext cx="18742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Г.Р. Державин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B9AA0C-EAE4-37A1-78D7-1023C70B4316}"/>
              </a:ext>
            </a:extLst>
          </p:cNvPr>
          <p:cNvSpPr txBox="1"/>
          <p:nvPr/>
        </p:nvSpPr>
        <p:spPr>
          <a:xfrm>
            <a:off x="10160646" y="208680"/>
            <a:ext cx="1574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А.С. Пушкин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B035D80-3DDB-A918-EFF5-7CCFD58E0086}"/>
              </a:ext>
            </a:extLst>
          </p:cNvPr>
          <p:cNvCxnSpPr>
            <a:cxnSpLocks/>
          </p:cNvCxnSpPr>
          <p:nvPr/>
        </p:nvCxnSpPr>
        <p:spPr>
          <a:xfrm>
            <a:off x="3727048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0BDDED22-9F81-2EA2-5A31-5008F2DDFAFC}"/>
              </a:ext>
            </a:extLst>
          </p:cNvPr>
          <p:cNvCxnSpPr>
            <a:cxnSpLocks/>
          </p:cNvCxnSpPr>
          <p:nvPr/>
        </p:nvCxnSpPr>
        <p:spPr>
          <a:xfrm>
            <a:off x="6749970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49AED1CC-B8B7-FB9B-2F23-9E573063C78C}"/>
              </a:ext>
            </a:extLst>
          </p:cNvPr>
          <p:cNvCxnSpPr>
            <a:cxnSpLocks/>
          </p:cNvCxnSpPr>
          <p:nvPr/>
        </p:nvCxnSpPr>
        <p:spPr>
          <a:xfrm>
            <a:off x="9506674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5EEFA719-8D4B-CB9E-ED63-79F265E67BAB}"/>
              </a:ext>
            </a:extLst>
          </p:cNvPr>
          <p:cNvCxnSpPr>
            <a:cxnSpLocks/>
          </p:cNvCxnSpPr>
          <p:nvPr/>
        </p:nvCxnSpPr>
        <p:spPr>
          <a:xfrm>
            <a:off x="0" y="2647864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71C8502A-13FE-D0D6-B410-AED198FF7594}"/>
              </a:ext>
            </a:extLst>
          </p:cNvPr>
          <p:cNvCxnSpPr>
            <a:cxnSpLocks/>
          </p:cNvCxnSpPr>
          <p:nvPr/>
        </p:nvCxnSpPr>
        <p:spPr>
          <a:xfrm>
            <a:off x="0" y="916329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4283E839-89AA-54AC-DDFD-814A2328B46E}"/>
              </a:ext>
            </a:extLst>
          </p:cNvPr>
          <p:cNvCxnSpPr>
            <a:cxnSpLocks/>
          </p:cNvCxnSpPr>
          <p:nvPr/>
        </p:nvCxnSpPr>
        <p:spPr>
          <a:xfrm>
            <a:off x="1111701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FB8D768C-7E2E-EA5A-CEF7-4E918AD94517}"/>
              </a:ext>
            </a:extLst>
          </p:cNvPr>
          <p:cNvSpPr txBox="1"/>
          <p:nvPr/>
        </p:nvSpPr>
        <p:spPr>
          <a:xfrm>
            <a:off x="3191" y="1124238"/>
            <a:ext cx="11528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Bahnschrift SemiLight Condensed" panose="020B0502040204020203" pitchFamily="34" charset="0"/>
              </a:rPr>
              <a:t>Название</a:t>
            </a:r>
          </a:p>
          <a:p>
            <a:r>
              <a:rPr lang="ru-RU" sz="2400" dirty="0">
                <a:latin typeface="Bahnschrift SemiLight Condensed" panose="020B0502040204020203" pitchFamily="34" charset="0"/>
              </a:rPr>
              <a:t>оды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16A4BA4-8D16-6216-BEC5-6D4FDBCD62C8}"/>
              </a:ext>
            </a:extLst>
          </p:cNvPr>
          <p:cNvSpPr txBox="1"/>
          <p:nvPr/>
        </p:nvSpPr>
        <p:spPr>
          <a:xfrm>
            <a:off x="1203016" y="955562"/>
            <a:ext cx="26628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0" i="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«К Мельпомене»</a:t>
            </a:r>
            <a:endParaRPr lang="ru-RU" sz="2100" dirty="0">
              <a:latin typeface="Bahnschrift SemiLight Condensed" panose="020B0502040204020203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8EC9263-927D-EC62-4855-4206BFAD3AF8}"/>
              </a:ext>
            </a:extLst>
          </p:cNvPr>
          <p:cNvSpPr txBox="1"/>
          <p:nvPr/>
        </p:nvSpPr>
        <p:spPr>
          <a:xfrm>
            <a:off x="3833541" y="985806"/>
            <a:ext cx="28939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0" i="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«Я знак бессмертия себе воздвигнул»</a:t>
            </a:r>
            <a:endParaRPr lang="ru-RU" sz="2100" dirty="0">
              <a:latin typeface="Bahnschrift SemiLight Condensed" panose="020B0502040204020203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B5ECE4C-8C85-EDD7-96BC-0AD5E02508DD}"/>
              </a:ext>
            </a:extLst>
          </p:cNvPr>
          <p:cNvSpPr txBox="1"/>
          <p:nvPr/>
        </p:nvSpPr>
        <p:spPr>
          <a:xfrm>
            <a:off x="6759880" y="985806"/>
            <a:ext cx="26403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«Памятник»</a:t>
            </a:r>
            <a:endParaRPr lang="ru-RU" sz="2100" dirty="0">
              <a:latin typeface="Bahnschrift SemiLight Condensed" panose="020B0502040204020203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F376C2B-6334-F9A9-ED22-EB33A3E6F6D9}"/>
              </a:ext>
            </a:extLst>
          </p:cNvPr>
          <p:cNvSpPr txBox="1"/>
          <p:nvPr/>
        </p:nvSpPr>
        <p:spPr>
          <a:xfrm>
            <a:off x="9529186" y="939704"/>
            <a:ext cx="26403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0000"/>
                </a:solidFill>
                <a:latin typeface="Bahnschrift SemiLight Condensed" panose="020B0502040204020203" pitchFamily="34" charset="0"/>
              </a:rPr>
              <a:t>«Я памятник воздвиг себе нерукотворный»</a:t>
            </a:r>
            <a:endParaRPr lang="ru-RU" sz="2100" dirty="0">
              <a:latin typeface="Bahnschrift SemiLight Condensed" panose="020B0502040204020203" pitchFamily="34" charset="0"/>
            </a:endParaRP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7E73D6FA-8EEC-CCF6-C321-517107BE0940}"/>
              </a:ext>
            </a:extLst>
          </p:cNvPr>
          <p:cNvCxnSpPr>
            <a:cxnSpLocks/>
          </p:cNvCxnSpPr>
          <p:nvPr/>
        </p:nvCxnSpPr>
        <p:spPr>
          <a:xfrm>
            <a:off x="0" y="4385582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804CE1D-8E50-7882-23ED-789B1B99BDDA}"/>
              </a:ext>
            </a:extLst>
          </p:cNvPr>
          <p:cNvSpPr txBox="1"/>
          <p:nvPr/>
        </p:nvSpPr>
        <p:spPr>
          <a:xfrm>
            <a:off x="3191" y="2861956"/>
            <a:ext cx="704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Bahnschrift SemiLight Condensed" panose="020B0502040204020203" pitchFamily="34" charset="0"/>
              </a:rPr>
              <a:t>Идея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F15F12-E1EC-1D7B-A39B-D2B8D3510314}"/>
              </a:ext>
            </a:extLst>
          </p:cNvPr>
          <p:cNvSpPr txBox="1"/>
          <p:nvPr/>
        </p:nvSpPr>
        <p:spPr>
          <a:xfrm>
            <a:off x="1038332" y="3064485"/>
            <a:ext cx="26628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0" i="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Созданное поэтом делает его бессмертным.</a:t>
            </a:r>
            <a:endParaRPr lang="ru-RU" sz="2100" dirty="0">
              <a:latin typeface="Bahnschrift SemiLight Condensed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B9A85E-CA66-3F1A-2D94-2003C9825BEE}"/>
              </a:ext>
            </a:extLst>
          </p:cNvPr>
          <p:cNvSpPr txBox="1"/>
          <p:nvPr/>
        </p:nvSpPr>
        <p:spPr>
          <a:xfrm>
            <a:off x="3830150" y="3094728"/>
            <a:ext cx="28939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0" i="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</a:rPr>
              <a:t>Созданное поэтом делает его бессмертным.</a:t>
            </a:r>
            <a:endParaRPr lang="ru-RU" sz="2100" dirty="0">
              <a:latin typeface="Bahnschrift SemiLight Condensed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6ECB15-B16E-413C-1813-E00C2880A85F}"/>
              </a:ext>
            </a:extLst>
          </p:cNvPr>
          <p:cNvSpPr txBox="1"/>
          <p:nvPr/>
        </p:nvSpPr>
        <p:spPr>
          <a:xfrm>
            <a:off x="6759880" y="2723524"/>
            <a:ext cx="26403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Лучший памятник поэту — его творчество, его произведения, в которых он «истину царям с улыбкой» говорит. </a:t>
            </a:r>
            <a:endParaRPr lang="ru-RU" sz="2000" dirty="0">
              <a:latin typeface="Bahnschrift SemiLight Condensed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CBC4EA-FFA1-2A00-FB18-49376810526E}"/>
              </a:ext>
            </a:extLst>
          </p:cNvPr>
          <p:cNvSpPr txBox="1"/>
          <p:nvPr/>
        </p:nvSpPr>
        <p:spPr>
          <a:xfrm>
            <a:off x="9529186" y="2677422"/>
            <a:ext cx="264030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признание божественного происхождения поэзии и ее высокого гуманистического значения.</a:t>
            </a:r>
            <a:endParaRPr lang="ru-RU" sz="2100" dirty="0">
              <a:latin typeface="Bahnschrift SemiLight Condensed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822F48-F078-2171-398D-3C82E9F58C08}"/>
              </a:ext>
            </a:extLst>
          </p:cNvPr>
          <p:cNvSpPr txBox="1"/>
          <p:nvPr/>
        </p:nvSpPr>
        <p:spPr>
          <a:xfrm>
            <a:off x="0" y="4563247"/>
            <a:ext cx="671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Bahnschrift SemiLight Condensed" panose="020B0502040204020203" pitchFamily="34" charset="0"/>
              </a:rPr>
              <a:t>Тема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052ED6-8F85-1391-648E-9482D74AF7B7}"/>
              </a:ext>
            </a:extLst>
          </p:cNvPr>
          <p:cNvSpPr txBox="1"/>
          <p:nvPr/>
        </p:nvSpPr>
        <p:spPr>
          <a:xfrm>
            <a:off x="9627730" y="4658886"/>
            <a:ext cx="26403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Тема  поэтического  бессмертия.</a:t>
            </a:r>
          </a:p>
          <a:p>
            <a:r>
              <a:rPr lang="ru-RU" sz="2000" dirty="0"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ема  поэта  и  поэзии.</a:t>
            </a:r>
            <a:endParaRPr lang="ru-RU" sz="2000" dirty="0">
              <a:latin typeface="Bahnschrift SemiLight Condensed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DA41C4-EE16-E116-C89E-6DFE1B27D62B}"/>
              </a:ext>
            </a:extLst>
          </p:cNvPr>
          <p:cNvSpPr txBox="1"/>
          <p:nvPr/>
        </p:nvSpPr>
        <p:spPr>
          <a:xfrm>
            <a:off x="3833541" y="4728396"/>
            <a:ext cx="26403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Тема  поэтического  бессмертия.</a:t>
            </a:r>
          </a:p>
          <a:p>
            <a:r>
              <a:rPr lang="ru-RU" sz="2000" dirty="0"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ема  поэта  и  поэзии.</a:t>
            </a:r>
            <a:endParaRPr lang="ru-RU" sz="2000" dirty="0">
              <a:latin typeface="Bahnschrift SemiLight Condensed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BC2D6F-CB62-9D65-232A-0825A0C8455D}"/>
              </a:ext>
            </a:extLst>
          </p:cNvPr>
          <p:cNvSpPr txBox="1"/>
          <p:nvPr/>
        </p:nvSpPr>
        <p:spPr>
          <a:xfrm>
            <a:off x="6923287" y="4811286"/>
            <a:ext cx="26403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Тема  поэтического  бессмертия.</a:t>
            </a:r>
          </a:p>
          <a:p>
            <a:r>
              <a:rPr lang="ru-RU" sz="2000" dirty="0"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ема  поэта  и  поэзии.</a:t>
            </a:r>
            <a:endParaRPr lang="ru-RU" sz="2000" dirty="0">
              <a:latin typeface="Bahnschrift SemiLight Condensed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9B8369-08B0-75B9-FD17-1FC7D930BFC8}"/>
              </a:ext>
            </a:extLst>
          </p:cNvPr>
          <p:cNvSpPr txBox="1"/>
          <p:nvPr/>
        </p:nvSpPr>
        <p:spPr>
          <a:xfrm>
            <a:off x="1199430" y="4692889"/>
            <a:ext cx="26403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Тема  поэтического  бессмертия.</a:t>
            </a:r>
          </a:p>
          <a:p>
            <a:r>
              <a:rPr lang="ru-RU" sz="2000" dirty="0"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ема  поэта  и  поэзии.</a:t>
            </a:r>
            <a:endParaRPr lang="ru-RU" sz="2000" dirty="0">
              <a:latin typeface="Bahnschrift Semi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73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9" grpId="0"/>
      <p:bldP spid="10" grpId="0"/>
      <p:bldP spid="11" grpId="0"/>
      <p:bldP spid="12" grpId="0"/>
      <p:bldP spid="19" grpId="0"/>
      <p:bldP spid="20" grpId="0"/>
      <p:bldP spid="21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6E1000-4C85-FEBB-E40A-361D66BAD12A}"/>
              </a:ext>
            </a:extLst>
          </p:cNvPr>
          <p:cNvSpPr txBox="1"/>
          <p:nvPr/>
        </p:nvSpPr>
        <p:spPr>
          <a:xfrm>
            <a:off x="1868521" y="214216"/>
            <a:ext cx="1164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Гораций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92A10A-9258-65B8-3A40-C6C7E2478D90}"/>
              </a:ext>
            </a:extLst>
          </p:cNvPr>
          <p:cNvSpPr txBox="1"/>
          <p:nvPr/>
        </p:nvSpPr>
        <p:spPr>
          <a:xfrm>
            <a:off x="4345200" y="208513"/>
            <a:ext cx="20088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М.В. Ломоносов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06A141-9341-8898-434E-680F919DCAF5}"/>
              </a:ext>
            </a:extLst>
          </p:cNvPr>
          <p:cNvSpPr txBox="1"/>
          <p:nvPr/>
        </p:nvSpPr>
        <p:spPr>
          <a:xfrm>
            <a:off x="7220525" y="208512"/>
            <a:ext cx="18742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Г.Р. Державин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B9AA0C-EAE4-37A1-78D7-1023C70B4316}"/>
              </a:ext>
            </a:extLst>
          </p:cNvPr>
          <p:cNvSpPr txBox="1"/>
          <p:nvPr/>
        </p:nvSpPr>
        <p:spPr>
          <a:xfrm>
            <a:off x="10160646" y="208680"/>
            <a:ext cx="1574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А.С. Пушкин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B035D80-3DDB-A918-EFF5-7CCFD58E0086}"/>
              </a:ext>
            </a:extLst>
          </p:cNvPr>
          <p:cNvCxnSpPr>
            <a:cxnSpLocks/>
          </p:cNvCxnSpPr>
          <p:nvPr/>
        </p:nvCxnSpPr>
        <p:spPr>
          <a:xfrm>
            <a:off x="3727048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0BDDED22-9F81-2EA2-5A31-5008F2DDFAFC}"/>
              </a:ext>
            </a:extLst>
          </p:cNvPr>
          <p:cNvCxnSpPr>
            <a:cxnSpLocks/>
          </p:cNvCxnSpPr>
          <p:nvPr/>
        </p:nvCxnSpPr>
        <p:spPr>
          <a:xfrm>
            <a:off x="6749970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49AED1CC-B8B7-FB9B-2F23-9E573063C78C}"/>
              </a:ext>
            </a:extLst>
          </p:cNvPr>
          <p:cNvCxnSpPr>
            <a:cxnSpLocks/>
          </p:cNvCxnSpPr>
          <p:nvPr/>
        </p:nvCxnSpPr>
        <p:spPr>
          <a:xfrm>
            <a:off x="9506674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71C8502A-13FE-D0D6-B410-AED198FF7594}"/>
              </a:ext>
            </a:extLst>
          </p:cNvPr>
          <p:cNvCxnSpPr>
            <a:cxnSpLocks/>
          </p:cNvCxnSpPr>
          <p:nvPr/>
        </p:nvCxnSpPr>
        <p:spPr>
          <a:xfrm>
            <a:off x="0" y="916329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4283E839-89AA-54AC-DDFD-814A2328B46E}"/>
              </a:ext>
            </a:extLst>
          </p:cNvPr>
          <p:cNvCxnSpPr>
            <a:cxnSpLocks/>
          </p:cNvCxnSpPr>
          <p:nvPr/>
        </p:nvCxnSpPr>
        <p:spPr>
          <a:xfrm>
            <a:off x="1103524" y="0"/>
            <a:ext cx="0" cy="68668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FB8D768C-7E2E-EA5A-CEF7-4E918AD94517}"/>
              </a:ext>
            </a:extLst>
          </p:cNvPr>
          <p:cNvSpPr txBox="1"/>
          <p:nvPr/>
        </p:nvSpPr>
        <p:spPr>
          <a:xfrm>
            <a:off x="0" y="1832659"/>
            <a:ext cx="112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Bahnschrift SemiLight Condensed" panose="020B0502040204020203" pitchFamily="34" charset="0"/>
              </a:rPr>
              <a:t>Черты </a:t>
            </a:r>
          </a:p>
          <a:p>
            <a:r>
              <a:rPr lang="ru-RU" sz="2000" dirty="0">
                <a:latin typeface="Bahnschrift SemiLight Condensed" panose="020B0502040204020203" pitchFamily="34" charset="0"/>
              </a:rPr>
              <a:t>биографии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16A4BA4-8D16-6216-BEC5-6D4FDBCD62C8}"/>
              </a:ext>
            </a:extLst>
          </p:cNvPr>
          <p:cNvSpPr txBox="1"/>
          <p:nvPr/>
        </p:nvSpPr>
        <p:spPr>
          <a:xfrm>
            <a:off x="3907103" y="922295"/>
            <a:ext cx="26628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«…мне </a:t>
            </a:r>
            <a:r>
              <a:rPr lang="ru-RU" sz="24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беззнатный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род </a:t>
            </a:r>
            <a:r>
              <a:rPr lang="ru-RU" sz="24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препятством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не был…»</a:t>
            </a:r>
            <a:endParaRPr lang="ru-RU" sz="2100" dirty="0">
              <a:latin typeface="Bahnschrift SemiLight Condensed" panose="020B0502040204020203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8EC9263-927D-EC62-4855-4206BFAD3AF8}"/>
              </a:ext>
            </a:extLst>
          </p:cNvPr>
          <p:cNvSpPr txBox="1"/>
          <p:nvPr/>
        </p:nvSpPr>
        <p:spPr>
          <a:xfrm>
            <a:off x="6710682" y="954864"/>
            <a:ext cx="28939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dirty="0">
                <a:solidFill>
                  <a:srgbClr val="333333"/>
                </a:solidFill>
                <a:latin typeface="Bahnschrift SemiLight Condensed" panose="020B0502040204020203" pitchFamily="34" charset="0"/>
              </a:rPr>
              <a:t>«П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ервый я дерзнул в забавном русском слоге</a:t>
            </a:r>
            <a:b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О добродетелях </a:t>
            </a:r>
            <a:r>
              <a:rPr lang="ru-RU" sz="20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Фелицы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возгласить,</a:t>
            </a:r>
            <a:b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В сердечной простоте беседовать о Боге</a:t>
            </a:r>
            <a:b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истину царям с улыбкой говорить.»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F376C2B-6334-F9A9-ED22-EB33A3E6F6D9}"/>
              </a:ext>
            </a:extLst>
          </p:cNvPr>
          <p:cNvSpPr txBox="1"/>
          <p:nvPr/>
        </p:nvSpPr>
        <p:spPr>
          <a:xfrm>
            <a:off x="9529186" y="939704"/>
            <a:ext cx="26403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«…Что чувства добрые я лирой пробуждал,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Что в мой жестокий век восславил я Свободу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милость к падшим призывал…»</a:t>
            </a:r>
            <a:endParaRPr lang="ru-RU" sz="2100" dirty="0">
              <a:latin typeface="Bahnschrift SemiLight Condensed" panose="020B0502040204020203" pitchFamily="34" charset="0"/>
            </a:endParaRPr>
          </a:p>
        </p:txBody>
      </p: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942DD6AF-3AA3-C20D-243D-A95967B6409B}"/>
              </a:ext>
            </a:extLst>
          </p:cNvPr>
          <p:cNvCxnSpPr>
            <a:cxnSpLocks/>
          </p:cNvCxnSpPr>
          <p:nvPr/>
        </p:nvCxnSpPr>
        <p:spPr>
          <a:xfrm>
            <a:off x="0" y="3677824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A1641733-CC57-219C-86F7-7C1523C565B3}"/>
              </a:ext>
            </a:extLst>
          </p:cNvPr>
          <p:cNvSpPr txBox="1"/>
          <p:nvPr/>
        </p:nvSpPr>
        <p:spPr>
          <a:xfrm>
            <a:off x="3907103" y="3706108"/>
            <a:ext cx="266281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Поэт жив, пока живо</a:t>
            </a:r>
            <a:br>
              <a:rPr lang="ru-RU" sz="21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1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его отечество</a:t>
            </a:r>
            <a:r>
              <a:rPr lang="ru-RU" sz="2100" dirty="0">
                <a:solidFill>
                  <a:srgbClr val="333333"/>
                </a:solidFill>
                <a:latin typeface="Bahnschrift SemiLight Condensed" panose="020B0502040204020203" pitchFamily="34" charset="0"/>
              </a:rPr>
              <a:t>.</a:t>
            </a:r>
          </a:p>
          <a:p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«…Я буду возрастать повсюду славой,</a:t>
            </a:r>
            <a:br>
              <a:rPr lang="ru-RU" sz="2400" dirty="0"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Пока великий Рим владеет светом...»</a:t>
            </a:r>
            <a:br>
              <a:rPr lang="ru-RU" sz="2400" dirty="0">
                <a:latin typeface="Bahnschrift SemiLight Condensed" panose="020B0502040204020203" pitchFamily="34" charset="0"/>
              </a:rPr>
            </a:br>
            <a:endParaRPr lang="ru-RU" sz="21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4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F89F2FD-A79C-75E8-F67F-F9A1642BB0DB}"/>
              </a:ext>
            </a:extLst>
          </p:cNvPr>
          <p:cNvSpPr txBox="1"/>
          <p:nvPr/>
        </p:nvSpPr>
        <p:spPr>
          <a:xfrm>
            <a:off x="6710682" y="3723517"/>
            <a:ext cx="2893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dirty="0">
                <a:solidFill>
                  <a:srgbClr val="333333"/>
                </a:solidFill>
                <a:latin typeface="Bahnschrift SemiLight Condensed" panose="020B0502040204020203" pitchFamily="34" charset="0"/>
              </a:rPr>
              <a:t>«Доколь </a:t>
            </a:r>
            <a:r>
              <a:rPr lang="ru-RU" sz="2400" dirty="0" err="1">
                <a:solidFill>
                  <a:srgbClr val="333333"/>
                </a:solidFill>
                <a:latin typeface="Bahnschrift SemiLight Condensed" panose="020B0502040204020203" pitchFamily="34" charset="0"/>
              </a:rPr>
              <a:t>славянов</a:t>
            </a:r>
            <a:r>
              <a:rPr lang="ru-RU" sz="2400" dirty="0">
                <a:solidFill>
                  <a:srgbClr val="333333"/>
                </a:solidFill>
                <a:latin typeface="Bahnschrift SemiLight Condensed" panose="020B0502040204020203" pitchFamily="34" charset="0"/>
              </a:rPr>
              <a:t> род </a:t>
            </a:r>
            <a:r>
              <a:rPr lang="ru-RU" sz="2400" dirty="0" err="1">
                <a:solidFill>
                  <a:srgbClr val="333333"/>
                </a:solidFill>
                <a:latin typeface="Bahnschrift SemiLight Condensed" panose="020B0502040204020203" pitchFamily="34" charset="0"/>
              </a:rPr>
              <a:t>вселенна</a:t>
            </a:r>
            <a:r>
              <a:rPr lang="ru-RU" sz="2400" dirty="0">
                <a:solidFill>
                  <a:srgbClr val="333333"/>
                </a:solidFill>
                <a:latin typeface="Bahnschrift SemiLight Condensed" panose="020B0502040204020203" pitchFamily="34" charset="0"/>
              </a:rPr>
              <a:t> будет чтить»</a:t>
            </a:r>
            <a:endParaRPr lang="ru-RU" sz="24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4FC0E28-CD68-D079-EAC4-0EC40A8A7B93}"/>
              </a:ext>
            </a:extLst>
          </p:cNvPr>
          <p:cNvSpPr txBox="1"/>
          <p:nvPr/>
        </p:nvSpPr>
        <p:spPr>
          <a:xfrm>
            <a:off x="9529186" y="3723517"/>
            <a:ext cx="2640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«…доколь в подлунном мире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Жив будет хоть один пиит...»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8780E64-FA65-4D07-F173-5EC80FDF2B88}"/>
              </a:ext>
            </a:extLst>
          </p:cNvPr>
          <p:cNvSpPr txBox="1"/>
          <p:nvPr/>
        </p:nvSpPr>
        <p:spPr>
          <a:xfrm>
            <a:off x="1103524" y="3649541"/>
            <a:ext cx="266281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Поэт жив, пока живо</a:t>
            </a:r>
            <a:b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его отечество</a:t>
            </a:r>
            <a:r>
              <a:rPr lang="ru-RU" sz="2000" dirty="0">
                <a:solidFill>
                  <a:srgbClr val="333333"/>
                </a:solidFill>
                <a:latin typeface="Bahnschrift SemiLight Condensed" panose="020B0502040204020203" pitchFamily="34" charset="0"/>
              </a:rPr>
              <a:t>.</a:t>
            </a:r>
          </a:p>
          <a:p>
            <a:pPr algn="l"/>
            <a: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Не весь умру, большая часть меня</a:t>
            </a:r>
            <a:b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Переживёт </a:t>
            </a:r>
            <a:r>
              <a:rPr lang="ru-RU" sz="20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Либитину</a:t>
            </a:r>
            <a: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*: до тех пор я буду</a:t>
            </a:r>
            <a:b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Разрастаться неувядающей славой, пока на Капитолий*</a:t>
            </a:r>
            <a:b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Всходит с молчаливой девой верховный жрец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»</a:t>
            </a:r>
            <a:br>
              <a:rPr lang="ru-RU" sz="2000" dirty="0">
                <a:latin typeface="Bahnschrift SemiLight Condensed" panose="020B0502040204020203" pitchFamily="34" charset="0"/>
              </a:rPr>
            </a:br>
            <a:endParaRPr lang="ru-RU" sz="20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0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948D2FD-71C6-7689-9AFD-355E9AC35B63}"/>
              </a:ext>
            </a:extLst>
          </p:cNvPr>
          <p:cNvSpPr txBox="1"/>
          <p:nvPr/>
        </p:nvSpPr>
        <p:spPr>
          <a:xfrm>
            <a:off x="-20502" y="4662006"/>
            <a:ext cx="11801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Bahnschrift SemiLight Condensed" panose="020B0502040204020203" pitchFamily="34" charset="0"/>
              </a:rPr>
              <a:t>Границы</a:t>
            </a:r>
          </a:p>
          <a:p>
            <a:r>
              <a:rPr lang="ru-RU" sz="2000" dirty="0">
                <a:latin typeface="Bahnschrift SemiLight Condensed" panose="020B0502040204020203" pitchFamily="34" charset="0"/>
              </a:rPr>
              <a:t>бессмертия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7E80175-8C61-F5E8-13F8-874908D1E197}"/>
              </a:ext>
            </a:extLst>
          </p:cNvPr>
          <p:cNvSpPr txBox="1"/>
          <p:nvPr/>
        </p:nvSpPr>
        <p:spPr>
          <a:xfrm>
            <a:off x="1159629" y="1041722"/>
            <a:ext cx="23873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«…И где бедный водой </a:t>
            </a:r>
            <a:r>
              <a:rPr lang="ru-RU" sz="18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Давн</a:t>
            </a:r>
            <a:r>
              <a:rPr lang="ru-RU" sz="1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* дикими</a:t>
            </a:r>
            <a:br>
              <a:rPr lang="ru-RU" sz="1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Правил народами, я, из низкого рода, смог</a:t>
            </a:r>
            <a:br>
              <a:rPr lang="ru-RU" sz="1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Первым эолийскую песнь на италийские</a:t>
            </a:r>
            <a:br>
              <a:rPr lang="ru-RU" sz="1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перевести лады...»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156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9" grpId="0"/>
      <p:bldP spid="65" grpId="0"/>
      <p:bldP spid="66" grpId="0"/>
      <p:bldP spid="67" grpId="0"/>
      <p:bldP spid="68" grpId="0"/>
      <p:bldP spid="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6E1000-4C85-FEBB-E40A-361D66BAD12A}"/>
              </a:ext>
            </a:extLst>
          </p:cNvPr>
          <p:cNvSpPr txBox="1"/>
          <p:nvPr/>
        </p:nvSpPr>
        <p:spPr>
          <a:xfrm>
            <a:off x="1868521" y="214216"/>
            <a:ext cx="1164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Гораций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92A10A-9258-65B8-3A40-C6C7E2478D90}"/>
              </a:ext>
            </a:extLst>
          </p:cNvPr>
          <p:cNvSpPr txBox="1"/>
          <p:nvPr/>
        </p:nvSpPr>
        <p:spPr>
          <a:xfrm>
            <a:off x="4345200" y="208513"/>
            <a:ext cx="20088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М.В. Ломоносов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06A141-9341-8898-434E-680F919DCAF5}"/>
              </a:ext>
            </a:extLst>
          </p:cNvPr>
          <p:cNvSpPr txBox="1"/>
          <p:nvPr/>
        </p:nvSpPr>
        <p:spPr>
          <a:xfrm>
            <a:off x="7220525" y="208512"/>
            <a:ext cx="18742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Г.Р. Державин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B9AA0C-EAE4-37A1-78D7-1023C70B4316}"/>
              </a:ext>
            </a:extLst>
          </p:cNvPr>
          <p:cNvSpPr txBox="1"/>
          <p:nvPr/>
        </p:nvSpPr>
        <p:spPr>
          <a:xfrm>
            <a:off x="10160646" y="208680"/>
            <a:ext cx="1574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А.С. Пушкин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B035D80-3DDB-A918-EFF5-7CCFD58E0086}"/>
              </a:ext>
            </a:extLst>
          </p:cNvPr>
          <p:cNvCxnSpPr>
            <a:cxnSpLocks/>
          </p:cNvCxnSpPr>
          <p:nvPr/>
        </p:nvCxnSpPr>
        <p:spPr>
          <a:xfrm>
            <a:off x="3727048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0BDDED22-9F81-2EA2-5A31-5008F2DDFAFC}"/>
              </a:ext>
            </a:extLst>
          </p:cNvPr>
          <p:cNvCxnSpPr>
            <a:cxnSpLocks/>
          </p:cNvCxnSpPr>
          <p:nvPr/>
        </p:nvCxnSpPr>
        <p:spPr>
          <a:xfrm>
            <a:off x="6749970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49AED1CC-B8B7-FB9B-2F23-9E573063C78C}"/>
              </a:ext>
            </a:extLst>
          </p:cNvPr>
          <p:cNvCxnSpPr>
            <a:cxnSpLocks/>
          </p:cNvCxnSpPr>
          <p:nvPr/>
        </p:nvCxnSpPr>
        <p:spPr>
          <a:xfrm>
            <a:off x="9506674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71C8502A-13FE-D0D6-B410-AED198FF7594}"/>
              </a:ext>
            </a:extLst>
          </p:cNvPr>
          <p:cNvCxnSpPr>
            <a:cxnSpLocks/>
          </p:cNvCxnSpPr>
          <p:nvPr/>
        </p:nvCxnSpPr>
        <p:spPr>
          <a:xfrm>
            <a:off x="0" y="916329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4283E839-89AA-54AC-DDFD-814A2328B46E}"/>
              </a:ext>
            </a:extLst>
          </p:cNvPr>
          <p:cNvCxnSpPr>
            <a:cxnSpLocks/>
          </p:cNvCxnSpPr>
          <p:nvPr/>
        </p:nvCxnSpPr>
        <p:spPr>
          <a:xfrm>
            <a:off x="1103524" y="0"/>
            <a:ext cx="0" cy="68668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FB8D768C-7E2E-EA5A-CEF7-4E918AD94517}"/>
              </a:ext>
            </a:extLst>
          </p:cNvPr>
          <p:cNvSpPr txBox="1"/>
          <p:nvPr/>
        </p:nvSpPr>
        <p:spPr>
          <a:xfrm>
            <a:off x="0" y="1080928"/>
            <a:ext cx="11673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Bahnschrift SemiLight Condensed" panose="020B0502040204020203" pitchFamily="34" charset="0"/>
              </a:rPr>
              <a:t>Отношения </a:t>
            </a:r>
          </a:p>
          <a:p>
            <a:r>
              <a:rPr lang="ru-RU" sz="2000" dirty="0">
                <a:latin typeface="Bahnschrift SemiLight Condensed" panose="020B0502040204020203" pitchFamily="34" charset="0"/>
              </a:rPr>
              <a:t>с музой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16A4BA4-8D16-6216-BEC5-6D4FDBCD62C8}"/>
              </a:ext>
            </a:extLst>
          </p:cNvPr>
          <p:cNvSpPr txBox="1"/>
          <p:nvPr/>
        </p:nvSpPr>
        <p:spPr>
          <a:xfrm>
            <a:off x="1224646" y="984253"/>
            <a:ext cx="2662813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Муза – высокая покровительница</a:t>
            </a:r>
          </a:p>
          <a:p>
            <a:endParaRPr lang="ru-RU" sz="24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100" dirty="0">
              <a:latin typeface="Bahnschrift SemiLight Condensed" panose="020B0502040204020203" pitchFamily="34" charset="0"/>
            </a:endParaRPr>
          </a:p>
        </p:txBody>
      </p: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942DD6AF-3AA3-C20D-243D-A95967B6409B}"/>
              </a:ext>
            </a:extLst>
          </p:cNvPr>
          <p:cNvCxnSpPr>
            <a:cxnSpLocks/>
          </p:cNvCxnSpPr>
          <p:nvPr/>
        </p:nvCxnSpPr>
        <p:spPr>
          <a:xfrm>
            <a:off x="0" y="2240641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A1641733-CC57-219C-86F7-7C1523C565B3}"/>
              </a:ext>
            </a:extLst>
          </p:cNvPr>
          <p:cNvSpPr txBox="1"/>
          <p:nvPr/>
        </p:nvSpPr>
        <p:spPr>
          <a:xfrm>
            <a:off x="3907103" y="2268925"/>
            <a:ext cx="26628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«…Превыше пирамид и крепче меди,</a:t>
            </a:r>
            <a:br>
              <a:rPr lang="ru-RU" sz="2400" dirty="0"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Что бурный аквилон </a:t>
            </a:r>
            <a:r>
              <a:rPr lang="ru-RU" sz="24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сотреть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не может,</a:t>
            </a:r>
            <a:br>
              <a:rPr lang="ru-RU" sz="2400" dirty="0"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Ни множество веков, ни едка древность…»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F89F2FD-A79C-75E8-F67F-F9A1642BB0DB}"/>
              </a:ext>
            </a:extLst>
          </p:cNvPr>
          <p:cNvSpPr txBox="1"/>
          <p:nvPr/>
        </p:nvSpPr>
        <p:spPr>
          <a:xfrm>
            <a:off x="6710682" y="2301494"/>
            <a:ext cx="28939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«…Металлов тверже он и выше пирамид;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Ни вихрь его, ни гром не сломит быстротечный,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времени полет его не сокрушит...</a:t>
            </a:r>
            <a:r>
              <a:rPr lang="ru-RU" sz="2400" dirty="0">
                <a:solidFill>
                  <a:srgbClr val="333333"/>
                </a:solidFill>
                <a:latin typeface="Bahnschrift SemiLight Condensed" panose="020B0502040204020203" pitchFamily="34" charset="0"/>
              </a:rPr>
              <a:t>»</a:t>
            </a:r>
            <a:endParaRPr lang="ru-RU" sz="24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4FC0E28-CD68-D079-EAC4-0EC40A8A7B93}"/>
              </a:ext>
            </a:extLst>
          </p:cNvPr>
          <p:cNvSpPr txBox="1"/>
          <p:nvPr/>
        </p:nvSpPr>
        <p:spPr>
          <a:xfrm>
            <a:off x="9529186" y="2286334"/>
            <a:ext cx="26403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«…К нему не зарастет народная тропа,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Вознесся выше он главою непокорной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Александрийского столпа…»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8780E64-FA65-4D07-F173-5EC80FDF2B88}"/>
              </a:ext>
            </a:extLst>
          </p:cNvPr>
          <p:cNvSpPr txBox="1"/>
          <p:nvPr/>
        </p:nvSpPr>
        <p:spPr>
          <a:xfrm>
            <a:off x="1103524" y="2212358"/>
            <a:ext cx="26628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«…Долговечнее меди,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Царственной стати пирамид выше…»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br>
              <a:rPr lang="ru-RU" sz="2400" dirty="0">
                <a:latin typeface="Bahnschrift SemiLight Condensed" panose="020B0502040204020203" pitchFamily="34" charset="0"/>
              </a:rPr>
            </a:br>
            <a:endParaRPr lang="ru-RU" sz="24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4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948D2FD-71C6-7689-9AFD-355E9AC35B63}"/>
              </a:ext>
            </a:extLst>
          </p:cNvPr>
          <p:cNvSpPr txBox="1"/>
          <p:nvPr/>
        </p:nvSpPr>
        <p:spPr>
          <a:xfrm>
            <a:off x="-22473" y="2268925"/>
            <a:ext cx="10967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Bahnschrift SemiLight Condensed" panose="020B0502040204020203" pitchFamily="34" charset="0"/>
              </a:rPr>
              <a:t>Прочность</a:t>
            </a:r>
          </a:p>
          <a:p>
            <a:r>
              <a:rPr lang="ru-RU" sz="2000" dirty="0">
                <a:latin typeface="Bahnschrift SemiLight Condensed" panose="020B0502040204020203" pitchFamily="34" charset="0"/>
              </a:rPr>
              <a:t>памятника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3B12AE-6A28-3B03-7784-06C059939AA0}"/>
              </a:ext>
            </a:extLst>
          </p:cNvPr>
          <p:cNvSpPr txBox="1"/>
          <p:nvPr/>
        </p:nvSpPr>
        <p:spPr>
          <a:xfrm>
            <a:off x="3907103" y="1017051"/>
            <a:ext cx="2662813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Муза – высокая покровительница</a:t>
            </a:r>
          </a:p>
          <a:p>
            <a:endParaRPr lang="ru-RU" sz="24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100" dirty="0">
              <a:latin typeface="Bahnschrift SemiLight Condensed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C4C0DB-64CF-C317-7F5F-E9BDC6F22754}"/>
              </a:ext>
            </a:extLst>
          </p:cNvPr>
          <p:cNvSpPr txBox="1"/>
          <p:nvPr/>
        </p:nvSpPr>
        <p:spPr>
          <a:xfrm>
            <a:off x="6890736" y="984253"/>
            <a:ext cx="2662813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Муза – верная подруга</a:t>
            </a:r>
          </a:p>
          <a:p>
            <a:r>
              <a:rPr lang="ru-RU" sz="2400" dirty="0">
                <a:solidFill>
                  <a:srgbClr val="333333"/>
                </a:solidFill>
                <a:latin typeface="Bahnschrift SemiLight Condensed" panose="020B0502040204020203" pitchFamily="34" charset="0"/>
              </a:rPr>
              <a:t>поэта</a:t>
            </a:r>
            <a:endParaRPr lang="ru-RU" sz="24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endParaRPr lang="ru-RU" sz="24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100" dirty="0">
              <a:latin typeface="Bahnschrift SemiLight Condensed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2CD118-0018-C4ED-C46E-895B4AEACCE8}"/>
              </a:ext>
            </a:extLst>
          </p:cNvPr>
          <p:cNvSpPr txBox="1"/>
          <p:nvPr/>
        </p:nvSpPr>
        <p:spPr>
          <a:xfrm>
            <a:off x="9592837" y="984385"/>
            <a:ext cx="2662813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Муза – соратник на великом поприще поэзии</a:t>
            </a:r>
            <a:endParaRPr lang="ru-RU" sz="24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100" dirty="0">
              <a:latin typeface="Bahnschrift SemiLight Condensed" panose="020B0502040204020203" pitchFamily="34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09318C74-78AD-7B4A-FF87-6FC45E747F35}"/>
              </a:ext>
            </a:extLst>
          </p:cNvPr>
          <p:cNvCxnSpPr>
            <a:cxnSpLocks/>
          </p:cNvCxnSpPr>
          <p:nvPr/>
        </p:nvCxnSpPr>
        <p:spPr>
          <a:xfrm>
            <a:off x="0" y="4792757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11A14C1-596C-7B0C-E80B-0A17984456B6}"/>
              </a:ext>
            </a:extLst>
          </p:cNvPr>
          <p:cNvSpPr txBox="1"/>
          <p:nvPr/>
        </p:nvSpPr>
        <p:spPr>
          <a:xfrm>
            <a:off x="35265" y="4866334"/>
            <a:ext cx="11320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Bahnschrift SemiLight Condensed" panose="020B0502040204020203" pitchFamily="34" charset="0"/>
              </a:rPr>
              <a:t>Как широко </a:t>
            </a:r>
            <a:r>
              <a:rPr lang="ru-RU" sz="2000" dirty="0" err="1">
                <a:latin typeface="Bahnschrift SemiLight Condensed" panose="020B0502040204020203" pitchFamily="34" charset="0"/>
              </a:rPr>
              <a:t>распрот</a:t>
            </a:r>
            <a:r>
              <a:rPr lang="ru-RU" sz="2000" dirty="0">
                <a:latin typeface="Bahnschrift SemiLight Condensed" panose="020B0502040204020203" pitchFamily="34" charset="0"/>
              </a:rPr>
              <a:t>-</a:t>
            </a:r>
          </a:p>
          <a:p>
            <a:r>
              <a:rPr lang="ru-RU" sz="2000" dirty="0">
                <a:latin typeface="Bahnschrift SemiLight Condensed" panose="020B0502040204020203" pitchFamily="34" charset="0"/>
              </a:rPr>
              <a:t>ранится</a:t>
            </a:r>
          </a:p>
          <a:p>
            <a:r>
              <a:rPr lang="ru-RU" sz="2000" dirty="0">
                <a:latin typeface="Bahnschrift SemiLight Condensed" panose="020B0502040204020203" pitchFamily="34" charset="0"/>
              </a:rPr>
              <a:t>слава</a:t>
            </a:r>
          </a:p>
          <a:p>
            <a:r>
              <a:rPr lang="ru-RU" sz="2000" dirty="0">
                <a:latin typeface="Bahnschrift SemiLight Condensed" panose="020B0502040204020203" pitchFamily="34" charset="0"/>
              </a:rPr>
              <a:t>о поэте?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51DED9-09B1-D208-0655-3652089D2238}"/>
              </a:ext>
            </a:extLst>
          </p:cNvPr>
          <p:cNvSpPr txBox="1"/>
          <p:nvPr/>
        </p:nvSpPr>
        <p:spPr>
          <a:xfrm>
            <a:off x="3970886" y="4773508"/>
            <a:ext cx="2662813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«…Где быстрыми шумит струями </a:t>
            </a:r>
            <a:r>
              <a:rPr lang="ru-RU" sz="24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Авфид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,</a:t>
            </a:r>
            <a:br>
              <a:rPr lang="ru-RU" sz="2400" dirty="0"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Где </a:t>
            </a:r>
            <a:r>
              <a:rPr lang="ru-RU" sz="24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Давнус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царствовал в простом народе…»</a:t>
            </a:r>
            <a:br>
              <a:rPr lang="ru-RU" sz="2400" dirty="0">
                <a:latin typeface="Bahnschrift SemiLight Condensed" panose="020B0502040204020203" pitchFamily="34" charset="0"/>
              </a:rPr>
            </a:br>
            <a:endParaRPr lang="ru-RU" sz="21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4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D6BF2B-4119-2445-31A6-2ADBC102A1DF}"/>
              </a:ext>
            </a:extLst>
          </p:cNvPr>
          <p:cNvSpPr txBox="1"/>
          <p:nvPr/>
        </p:nvSpPr>
        <p:spPr>
          <a:xfrm>
            <a:off x="6774465" y="4806077"/>
            <a:ext cx="28939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 Слух пройдет обо мне от Белых вод до Черных,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Где Волга, Дон, Нева, с Рифея льет Урал...</a:t>
            </a:r>
            <a:r>
              <a:rPr lang="ru-RU" sz="2400" dirty="0">
                <a:solidFill>
                  <a:srgbClr val="333333"/>
                </a:solidFill>
                <a:latin typeface="Bahnschrift SemiLight Condensed" panose="020B0502040204020203" pitchFamily="34" charset="0"/>
              </a:rPr>
              <a:t>»</a:t>
            </a:r>
            <a:endParaRPr lang="ru-RU" sz="24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CBBAB2-15FD-3202-BCEA-BC2565E1463F}"/>
              </a:ext>
            </a:extLst>
          </p:cNvPr>
          <p:cNvSpPr txBox="1"/>
          <p:nvPr/>
        </p:nvSpPr>
        <p:spPr>
          <a:xfrm>
            <a:off x="9592969" y="4790917"/>
            <a:ext cx="26403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«…Слух обо мне пройдет по всей Руси великой,</a:t>
            </a:r>
            <a:br>
              <a:rPr lang="ru-RU" sz="16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16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назовет меня всяк сущий в ней язык,</a:t>
            </a:r>
          </a:p>
          <a:p>
            <a:pPr algn="l"/>
            <a:r>
              <a:rPr lang="ru-RU" sz="16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гордый внук славян, и финн, и ныне дикой</a:t>
            </a:r>
            <a:endParaRPr lang="ru-RU" sz="16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r>
              <a:rPr lang="ru-RU" sz="16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Тунгус, и друг степей калмык.…»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D5B440-51BB-3452-374E-6A392DDC89BF}"/>
              </a:ext>
            </a:extLst>
          </p:cNvPr>
          <p:cNvSpPr txBox="1"/>
          <p:nvPr/>
        </p:nvSpPr>
        <p:spPr>
          <a:xfrm>
            <a:off x="1167307" y="4716941"/>
            <a:ext cx="266281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«… где неистовый завывает </a:t>
            </a:r>
            <a:r>
              <a:rPr lang="ru-RU" sz="24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Авфид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И где бедный водой </a:t>
            </a:r>
            <a:r>
              <a:rPr lang="ru-RU" sz="24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Давн</a:t>
            </a: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 дикими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Правил народами…»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br>
              <a:rPr lang="ru-RU" sz="2400" dirty="0">
                <a:latin typeface="Bahnschrift SemiLight Condensed" panose="020B0502040204020203" pitchFamily="34" charset="0"/>
              </a:rPr>
            </a:br>
            <a:endParaRPr lang="ru-RU" sz="24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4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48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5" grpId="0"/>
      <p:bldP spid="66" grpId="0"/>
      <p:bldP spid="67" grpId="0"/>
      <p:bldP spid="68" grpId="0"/>
      <p:bldP spid="2" grpId="0"/>
      <p:bldP spid="3" grpId="0"/>
      <p:bldP spid="8" grpId="0"/>
      <p:bldP spid="11" grpId="0"/>
      <p:bldP spid="12" grpId="0"/>
      <p:bldP spid="13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6E1000-4C85-FEBB-E40A-361D66BAD12A}"/>
              </a:ext>
            </a:extLst>
          </p:cNvPr>
          <p:cNvSpPr txBox="1"/>
          <p:nvPr/>
        </p:nvSpPr>
        <p:spPr>
          <a:xfrm>
            <a:off x="1868521" y="214216"/>
            <a:ext cx="1164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Гораций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92A10A-9258-65B8-3A40-C6C7E2478D90}"/>
              </a:ext>
            </a:extLst>
          </p:cNvPr>
          <p:cNvSpPr txBox="1"/>
          <p:nvPr/>
        </p:nvSpPr>
        <p:spPr>
          <a:xfrm>
            <a:off x="4345200" y="208513"/>
            <a:ext cx="20088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М.В. Ломоносов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06A141-9341-8898-434E-680F919DCAF5}"/>
              </a:ext>
            </a:extLst>
          </p:cNvPr>
          <p:cNvSpPr txBox="1"/>
          <p:nvPr/>
        </p:nvSpPr>
        <p:spPr>
          <a:xfrm>
            <a:off x="7220525" y="208512"/>
            <a:ext cx="18742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Г.Р. Державин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B9AA0C-EAE4-37A1-78D7-1023C70B4316}"/>
              </a:ext>
            </a:extLst>
          </p:cNvPr>
          <p:cNvSpPr txBox="1"/>
          <p:nvPr/>
        </p:nvSpPr>
        <p:spPr>
          <a:xfrm>
            <a:off x="10160646" y="208680"/>
            <a:ext cx="1574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Bahnschrift SemiLight Condensed" panose="020B0502040204020203" pitchFamily="34" charset="0"/>
              </a:rPr>
              <a:t>А.С. Пушкин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B035D80-3DDB-A918-EFF5-7CCFD58E0086}"/>
              </a:ext>
            </a:extLst>
          </p:cNvPr>
          <p:cNvCxnSpPr>
            <a:cxnSpLocks/>
          </p:cNvCxnSpPr>
          <p:nvPr/>
        </p:nvCxnSpPr>
        <p:spPr>
          <a:xfrm>
            <a:off x="3727048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0BDDED22-9F81-2EA2-5A31-5008F2DDFAFC}"/>
              </a:ext>
            </a:extLst>
          </p:cNvPr>
          <p:cNvCxnSpPr>
            <a:cxnSpLocks/>
          </p:cNvCxnSpPr>
          <p:nvPr/>
        </p:nvCxnSpPr>
        <p:spPr>
          <a:xfrm>
            <a:off x="6749970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49AED1CC-B8B7-FB9B-2F23-9E573063C78C}"/>
              </a:ext>
            </a:extLst>
          </p:cNvPr>
          <p:cNvCxnSpPr>
            <a:cxnSpLocks/>
          </p:cNvCxnSpPr>
          <p:nvPr/>
        </p:nvCxnSpPr>
        <p:spPr>
          <a:xfrm>
            <a:off x="9506674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71C8502A-13FE-D0D6-B410-AED198FF7594}"/>
              </a:ext>
            </a:extLst>
          </p:cNvPr>
          <p:cNvCxnSpPr>
            <a:cxnSpLocks/>
          </p:cNvCxnSpPr>
          <p:nvPr/>
        </p:nvCxnSpPr>
        <p:spPr>
          <a:xfrm>
            <a:off x="0" y="916329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4283E839-89AA-54AC-DDFD-814A2328B46E}"/>
              </a:ext>
            </a:extLst>
          </p:cNvPr>
          <p:cNvCxnSpPr>
            <a:cxnSpLocks/>
          </p:cNvCxnSpPr>
          <p:nvPr/>
        </p:nvCxnSpPr>
        <p:spPr>
          <a:xfrm>
            <a:off x="1103524" y="0"/>
            <a:ext cx="0" cy="68668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FB8D768C-7E2E-EA5A-CEF7-4E918AD94517}"/>
              </a:ext>
            </a:extLst>
          </p:cNvPr>
          <p:cNvSpPr txBox="1"/>
          <p:nvPr/>
        </p:nvSpPr>
        <p:spPr>
          <a:xfrm>
            <a:off x="0" y="1080928"/>
            <a:ext cx="10642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Bahnschrift SemiLight Condensed" panose="020B0502040204020203" pitchFamily="34" charset="0"/>
              </a:rPr>
              <a:t>В чем поэт видит свои заслуги?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16A4BA4-8D16-6216-BEC5-6D4FDBCD62C8}"/>
              </a:ext>
            </a:extLst>
          </p:cNvPr>
          <p:cNvSpPr txBox="1"/>
          <p:nvPr/>
        </p:nvSpPr>
        <p:spPr>
          <a:xfrm>
            <a:off x="1224646" y="984253"/>
            <a:ext cx="2662813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«…Правил народами, я, из низкого рода, смог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Первым эолийскую песнь на италийские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перевести лады…»</a:t>
            </a:r>
            <a:endParaRPr lang="ru-RU" sz="24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100" dirty="0">
              <a:latin typeface="Bahnschrift SemiLight Condensed" panose="020B0502040204020203" pitchFamily="34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09318C74-78AD-7B4A-FF87-6FC45E747F35}"/>
              </a:ext>
            </a:extLst>
          </p:cNvPr>
          <p:cNvCxnSpPr>
            <a:cxnSpLocks/>
          </p:cNvCxnSpPr>
          <p:nvPr/>
        </p:nvCxnSpPr>
        <p:spPr>
          <a:xfrm>
            <a:off x="0" y="4792757"/>
            <a:ext cx="1219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11A14C1-596C-7B0C-E80B-0A17984456B6}"/>
              </a:ext>
            </a:extLst>
          </p:cNvPr>
          <p:cNvSpPr txBox="1"/>
          <p:nvPr/>
        </p:nvSpPr>
        <p:spPr>
          <a:xfrm>
            <a:off x="35265" y="4866334"/>
            <a:ext cx="11320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Bahnschrift SemiLight Condensed" panose="020B0502040204020203" pitchFamily="34" charset="0"/>
              </a:rPr>
              <a:t>О чем поэт</a:t>
            </a:r>
          </a:p>
          <a:p>
            <a:r>
              <a:rPr lang="ru-RU" sz="2000" dirty="0">
                <a:latin typeface="Bahnschrift SemiLight Condensed" panose="020B0502040204020203" pitchFamily="34" charset="0"/>
              </a:rPr>
              <a:t>просит музу?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51DED9-09B1-D208-0655-3652089D2238}"/>
              </a:ext>
            </a:extLst>
          </p:cNvPr>
          <p:cNvSpPr txBox="1"/>
          <p:nvPr/>
        </p:nvSpPr>
        <p:spPr>
          <a:xfrm>
            <a:off x="3970886" y="4773508"/>
            <a:ext cx="266281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</a:t>
            </a:r>
            <a:r>
              <a:rPr lang="ru-RU" sz="24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Взгордися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праведной заслугой, муза,</a:t>
            </a:r>
            <a:br>
              <a:rPr lang="ru-RU" sz="2400" dirty="0"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увенчай главу дельфийским лавром…»</a:t>
            </a:r>
            <a:br>
              <a:rPr lang="ru-RU" sz="2400" dirty="0">
                <a:latin typeface="Bahnschrift SemiLight Condensed" panose="020B0502040204020203" pitchFamily="34" charset="0"/>
              </a:rPr>
            </a:br>
            <a:endParaRPr lang="ru-RU" sz="21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4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D6BF2B-4119-2445-31A6-2ADBC102A1DF}"/>
              </a:ext>
            </a:extLst>
          </p:cNvPr>
          <p:cNvSpPr txBox="1"/>
          <p:nvPr/>
        </p:nvSpPr>
        <p:spPr>
          <a:xfrm>
            <a:off x="6774465" y="4806077"/>
            <a:ext cx="25220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«…О муза! возгордись заслугой справедливой,</a:t>
            </a:r>
            <a:br>
              <a:rPr lang="ru-RU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презрит кто тебя, сама тех презирай; Непринужденною рукой неторопливой Чело твое зарей бессмертия венчай...</a:t>
            </a:r>
            <a:r>
              <a:rPr lang="ru-RU" dirty="0">
                <a:solidFill>
                  <a:srgbClr val="333333"/>
                </a:solidFill>
                <a:latin typeface="Bahnschrift SemiLight Condensed" panose="020B0502040204020203" pitchFamily="34" charset="0"/>
              </a:rPr>
              <a:t>»</a:t>
            </a:r>
            <a:endParaRPr lang="ru-RU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CBBAB2-15FD-3202-BCEA-BC2565E1463F}"/>
              </a:ext>
            </a:extLst>
          </p:cNvPr>
          <p:cNvSpPr txBox="1"/>
          <p:nvPr/>
        </p:nvSpPr>
        <p:spPr>
          <a:xfrm>
            <a:off x="9592969" y="4790917"/>
            <a:ext cx="26403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«…</a:t>
            </a:r>
            <a:r>
              <a:rPr lang="ru-RU" sz="2000" dirty="0">
                <a:solidFill>
                  <a:srgbClr val="333333"/>
                </a:solidFill>
                <a:latin typeface="Bahnschrift SemiLight Condensed" panose="020B0502040204020203" pitchFamily="34" charset="0"/>
              </a:rPr>
              <a:t>О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муза, будь послушна,</a:t>
            </a:r>
            <a:b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Обиды не страшась, не требуя венца,</a:t>
            </a:r>
            <a:b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Хвалу и клевету приемли равнодушно</a:t>
            </a:r>
            <a:b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не </a:t>
            </a:r>
            <a:r>
              <a:rPr lang="ru-RU" sz="20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оспоривай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глупца…»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D5B440-51BB-3452-374E-6A392DDC89BF}"/>
              </a:ext>
            </a:extLst>
          </p:cNvPr>
          <p:cNvSpPr txBox="1"/>
          <p:nvPr/>
        </p:nvSpPr>
        <p:spPr>
          <a:xfrm>
            <a:off x="1167307" y="4716941"/>
            <a:ext cx="266281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«… Прими гордыню</a:t>
            </a:r>
            <a:b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Заслуженную и мне дельфийским</a:t>
            </a:r>
            <a:b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Лавром благосклонно увей, Мельпомена, голову…»</a:t>
            </a:r>
            <a:br>
              <a:rPr lang="ru-RU" sz="20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br>
              <a:rPr lang="ru-RU" sz="2000" dirty="0">
                <a:latin typeface="Bahnschrift SemiLight Condensed" panose="020B0502040204020203" pitchFamily="34" charset="0"/>
              </a:rPr>
            </a:br>
            <a:endParaRPr lang="ru-RU" sz="20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0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27A0564-EF93-3275-E7B6-41E104748764}"/>
              </a:ext>
            </a:extLst>
          </p:cNvPr>
          <p:cNvSpPr txBox="1"/>
          <p:nvPr/>
        </p:nvSpPr>
        <p:spPr>
          <a:xfrm>
            <a:off x="3848169" y="1033509"/>
            <a:ext cx="266281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«…</a:t>
            </a:r>
            <a:r>
              <a:rPr lang="ru-RU" sz="2400" b="0" i="0" dirty="0">
                <a:effectLst/>
                <a:latin typeface="Bahnschrift SemiLight Condensed" panose="020B0502040204020203" pitchFamily="34" charset="0"/>
              </a:rPr>
              <a:t>Что мне </a:t>
            </a:r>
            <a:r>
              <a:rPr lang="ru-RU" sz="2400" b="0" i="0" dirty="0" err="1">
                <a:effectLst/>
                <a:latin typeface="Bahnschrift SemiLight Condensed" panose="020B0502040204020203" pitchFamily="34" charset="0"/>
              </a:rPr>
              <a:t>беззнатный</a:t>
            </a:r>
            <a:r>
              <a:rPr lang="ru-RU" sz="2400" b="0" i="0" dirty="0">
                <a:effectLst/>
                <a:latin typeface="Bahnschrift SemiLight Condensed" panose="020B0502040204020203" pitchFamily="34" charset="0"/>
              </a:rPr>
              <a:t> род </a:t>
            </a:r>
            <a:r>
              <a:rPr lang="ru-RU" sz="2400" b="0" i="0" dirty="0" err="1">
                <a:effectLst/>
                <a:latin typeface="Bahnschrift SemiLight Condensed" panose="020B0502040204020203" pitchFamily="34" charset="0"/>
              </a:rPr>
              <a:t>препятством</a:t>
            </a:r>
            <a:r>
              <a:rPr lang="ru-RU" sz="2400" b="0" i="0" dirty="0">
                <a:effectLst/>
                <a:latin typeface="Bahnschrift SemiLight Condensed" panose="020B0502040204020203" pitchFamily="34" charset="0"/>
              </a:rPr>
              <a:t> не был, Чтоб </a:t>
            </a:r>
            <a:r>
              <a:rPr lang="ru-RU" sz="2400" b="0" i="0" dirty="0" err="1">
                <a:effectLst/>
                <a:latin typeface="Bahnschrift SemiLight Condensed" panose="020B0502040204020203" pitchFamily="34" charset="0"/>
              </a:rPr>
              <a:t>внесть</a:t>
            </a:r>
            <a:r>
              <a:rPr lang="ru-RU" sz="2400" b="0" i="0" dirty="0">
                <a:effectLst/>
                <a:latin typeface="Bahnschrift SemiLight Condensed" panose="020B0502040204020203" pitchFamily="34" charset="0"/>
              </a:rPr>
              <a:t> в Италию стихи </a:t>
            </a:r>
            <a:r>
              <a:rPr lang="ru-RU" sz="2400" b="0" i="0" dirty="0" err="1">
                <a:effectLst/>
                <a:latin typeface="Bahnschrift SemiLight Condensed" panose="020B0502040204020203" pitchFamily="34" charset="0"/>
              </a:rPr>
              <a:t>эольски</a:t>
            </a:r>
            <a:br>
              <a:rPr lang="ru-RU" sz="2400" dirty="0">
                <a:latin typeface="Bahnschrift SemiLight Condensed" panose="020B0502040204020203" pitchFamily="34" charset="0"/>
              </a:rPr>
            </a:br>
            <a:r>
              <a:rPr lang="ru-RU" sz="2400" b="0" i="0" dirty="0">
                <a:effectLst/>
                <a:latin typeface="Bahnschrift SemiLight Condensed" panose="020B0502040204020203" pitchFamily="34" charset="0"/>
              </a:rPr>
              <a:t>И первому звенеть </a:t>
            </a:r>
            <a:r>
              <a:rPr lang="ru-RU" sz="2400" b="0" i="0" dirty="0" err="1">
                <a:effectLst/>
                <a:latin typeface="Bahnschrift SemiLight Condensed" panose="020B0502040204020203" pitchFamily="34" charset="0"/>
              </a:rPr>
              <a:t>Алцейской</a:t>
            </a:r>
            <a:r>
              <a:rPr lang="ru-RU" sz="2400" b="0" i="0" dirty="0">
                <a:effectLst/>
                <a:latin typeface="Bahnschrift SemiLight Condensed" panose="020B0502040204020203" pitchFamily="34" charset="0"/>
              </a:rPr>
              <a:t> лирой</a:t>
            </a:r>
            <a:r>
              <a:rPr lang="ru-RU" sz="2400" dirty="0"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…»</a:t>
            </a:r>
            <a:endParaRPr lang="ru-RU" sz="2400" dirty="0">
              <a:latin typeface="Bahnschrift SemiLight Condensed" panose="020B0502040204020203" pitchFamily="34" charset="0"/>
            </a:endParaRPr>
          </a:p>
          <a:p>
            <a:endParaRPr lang="ru-RU" sz="2100" dirty="0">
              <a:latin typeface="Bahnschrift SemiLight Condensed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7336C9-E7D8-D086-C717-4EA237FE1ACE}"/>
              </a:ext>
            </a:extLst>
          </p:cNvPr>
          <p:cNvSpPr txBox="1"/>
          <p:nvPr/>
        </p:nvSpPr>
        <p:spPr>
          <a:xfrm>
            <a:off x="6843861" y="992146"/>
            <a:ext cx="266281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«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Что первый я дерзнул в забавном русском слоге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О добродетелях </a:t>
            </a:r>
            <a:r>
              <a:rPr lang="ru-RU" sz="24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Фелицы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возгласить,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В сердечной простоте беседовать о Боге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истину царям с улыбкой говорить…</a:t>
            </a:r>
            <a:r>
              <a:rPr lang="ru-RU" sz="21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»</a:t>
            </a:r>
            <a:endParaRPr lang="ru-RU" sz="24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3C01723-6FA8-A879-FE12-8F4C8E345D31}"/>
              </a:ext>
            </a:extLst>
          </p:cNvPr>
          <p:cNvSpPr txBox="1"/>
          <p:nvPr/>
        </p:nvSpPr>
        <p:spPr>
          <a:xfrm>
            <a:off x="9533903" y="1028321"/>
            <a:ext cx="266281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«…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Что чувства добрые я лирой пробуждал,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Что в мой жестокий век восславил я Свободу</a:t>
            </a:r>
            <a:b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милость к падшим призывал</a:t>
            </a: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…»</a:t>
            </a:r>
            <a:endParaRPr lang="ru-RU" sz="24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endParaRPr lang="ru-RU" sz="2100" dirty="0">
              <a:latin typeface="Bahnschrift Semi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79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11" grpId="0"/>
      <p:bldP spid="12" grpId="0"/>
      <p:bldP spid="13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0ADC33E3-7B51-B221-FA85-4B7E77A93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AC5928-F4C2-62A3-5E88-330292F5A725}"/>
              </a:ext>
            </a:extLst>
          </p:cNvPr>
          <p:cNvSpPr txBox="1"/>
          <p:nvPr/>
        </p:nvSpPr>
        <p:spPr>
          <a:xfrm>
            <a:off x="502941" y="1413063"/>
            <a:ext cx="1053930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  <a:t>C</a:t>
            </a:r>
            <a:r>
              <a:rPr lang="ru-RU" sz="3200" b="1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  <a:t>делайте вывод, как развивалась тема поэта и поэзии в творчестве </a:t>
            </a:r>
            <a:br>
              <a:rPr lang="en-US" sz="3200" b="1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</a:br>
            <a:r>
              <a:rPr lang="ru-RU" sz="3200" b="1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  <a:t>Горация, </a:t>
            </a:r>
          </a:p>
          <a:p>
            <a:r>
              <a:rPr lang="ru-RU" sz="3200" b="1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  <a:t>М.В. Ломоносова, </a:t>
            </a:r>
            <a:br>
              <a:rPr lang="ru-RU" sz="3200" b="1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</a:br>
            <a:r>
              <a:rPr lang="ru-RU" sz="3200" b="1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  <a:t>Г.Р. Державина, </a:t>
            </a:r>
            <a:br>
              <a:rPr lang="en-US" sz="3200" b="1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</a:br>
            <a:r>
              <a:rPr lang="ru-RU" sz="3200" b="1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  <a:t>А.С. Пушкина </a:t>
            </a:r>
          </a:p>
          <a:p>
            <a:r>
              <a:rPr lang="ru-RU" sz="3200" b="1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  <a:t>и чем различается позиция авторов в понимании этой темы.</a:t>
            </a:r>
            <a:endParaRPr lang="ru-RU" sz="3000" b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630899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0ADC33E3-7B51-B221-FA85-4B7E77A93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AC5928-F4C2-62A3-5E88-330292F5A725}"/>
              </a:ext>
            </a:extLst>
          </p:cNvPr>
          <p:cNvSpPr txBox="1"/>
          <p:nvPr/>
        </p:nvSpPr>
        <p:spPr>
          <a:xfrm>
            <a:off x="458057" y="1213968"/>
            <a:ext cx="1093130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Монолог поэта о самом себе встречается еще в античной поэзии. </a:t>
            </a:r>
            <a:endParaRPr lang="en-US" sz="2800" b="1" dirty="0">
              <a:solidFill>
                <a:schemeClr val="bg1"/>
              </a:solidFill>
              <a:effectLst/>
              <a:latin typeface="Montserrat" panose="000005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bg1"/>
              </a:solidFill>
              <a:effectLst/>
              <a:latin typeface="Montserrat" panose="000005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bg1"/>
                </a:solidFill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Ода Горация “К Мельпомене” в переводе М.В. Ломоносова послужила основой для стихотворений Г.Р. Державина и А.С. Пушкина о “памятнике”. </a:t>
            </a:r>
            <a:endParaRPr lang="en-US" sz="2800" b="1" dirty="0">
              <a:solidFill>
                <a:schemeClr val="bg1"/>
              </a:solidFill>
              <a:effectLst/>
              <a:latin typeface="Montserrat" panose="000005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solidFill>
                <a:schemeClr val="bg1"/>
              </a:solidFill>
              <a:effectLst/>
              <a:latin typeface="Montserrat" panose="000005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bg1"/>
                </a:solidFill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ее аспекты – процесс творчества, его цель и смысл, взаимоотношения поэта с читателем, с властью, с самим собой. </a:t>
            </a:r>
            <a:endParaRPr lang="en-US" sz="2800" b="1" dirty="0">
              <a:solidFill>
                <a:schemeClr val="bg1"/>
              </a:solidFill>
              <a:effectLst/>
              <a:latin typeface="Montserrat" panose="000005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solidFill>
                <a:schemeClr val="bg1"/>
              </a:solidFill>
              <a:latin typeface="Montserrat" panose="000005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181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0ADC33E3-7B51-B221-FA85-4B7E77A93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AC5928-F4C2-62A3-5E88-330292F5A725}"/>
              </a:ext>
            </a:extLst>
          </p:cNvPr>
          <p:cNvSpPr txBox="1"/>
          <p:nvPr/>
        </p:nvSpPr>
        <p:spPr>
          <a:xfrm>
            <a:off x="468217" y="1407008"/>
            <a:ext cx="93363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Montserrat" panose="00000500000000000000" pitchFamily="2" charset="-52"/>
              </a:rPr>
              <a:t>Гораций</a:t>
            </a:r>
          </a:p>
          <a:p>
            <a:r>
              <a:rPr lang="ru-RU" sz="3600" b="1" dirty="0">
                <a:solidFill>
                  <a:schemeClr val="bg1"/>
                </a:solidFill>
                <a:latin typeface="Montserrat" panose="00000500000000000000" pitchFamily="2" charset="-52"/>
              </a:rPr>
              <a:t>«К Мельпомене»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C2C0BD83-FBB3-1B06-1E9E-079AF4C36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840" y="-8572"/>
            <a:ext cx="6866572" cy="686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907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6F4B60-B881-E0AB-97BB-30F064937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D919D8E-75C3-8169-7A3E-7F17F19E6DFB}"/>
              </a:ext>
            </a:extLst>
          </p:cNvPr>
          <p:cNvSpPr/>
          <p:nvPr/>
        </p:nvSpPr>
        <p:spPr>
          <a:xfrm>
            <a:off x="0" y="594686"/>
            <a:ext cx="12207239" cy="6263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1EFC7D-9952-9B6E-134B-8E24E0FD444E}"/>
              </a:ext>
            </a:extLst>
          </p:cNvPr>
          <p:cNvSpPr txBox="1"/>
          <p:nvPr/>
        </p:nvSpPr>
        <p:spPr>
          <a:xfrm>
            <a:off x="2209522" y="637203"/>
            <a:ext cx="77729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58267E"/>
                </a:solidFill>
                <a:latin typeface="Montserrat" panose="00000500000000000000" pitchFamily="2" charset="-52"/>
              </a:rPr>
              <a:t>«Памятник» Гораций </a:t>
            </a:r>
          </a:p>
          <a:p>
            <a:pPr algn="ctr"/>
            <a:r>
              <a:rPr lang="ru-RU" sz="4000" b="1" dirty="0">
                <a:solidFill>
                  <a:srgbClr val="58267E"/>
                </a:solidFill>
                <a:latin typeface="Montserrat" panose="00000500000000000000" pitchFamily="2" charset="-52"/>
              </a:rPr>
              <a:t>(23 г н.э.)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D4BEFA-CC95-07D2-FFAD-C34D74A8CFFE}"/>
              </a:ext>
            </a:extLst>
          </p:cNvPr>
          <p:cNvSpPr txBox="1"/>
          <p:nvPr/>
        </p:nvSpPr>
        <p:spPr>
          <a:xfrm>
            <a:off x="242252" y="1569720"/>
            <a:ext cx="12207240" cy="4893647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l"/>
            <a:r>
              <a:rPr lang="ru-RU" sz="24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Подстрочник</a:t>
            </a:r>
          </a:p>
          <a:p>
            <a:pPr algn="l"/>
            <a:endParaRPr lang="ru-RU" sz="24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Я воздвиг памятник долговечнее меди,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Царственной стати пирамид выше,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Который ни едкий ливень, ни Аквилон*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Не в силах разрушить и даже бесчисленная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Лет череда и бегство времён.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Не весь умру, большая часть меня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Переживёт </a:t>
            </a:r>
            <a:r>
              <a:rPr lang="ru-RU" sz="24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Либитину</a:t>
            </a: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*: до тех пор я буду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Разрастаться неувядающей славой, пока на Капитолий*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endParaRPr lang="ru-RU" sz="2400" dirty="0">
              <a:solidFill>
                <a:srgbClr val="000000"/>
              </a:solidFill>
              <a:effectLst/>
              <a:latin typeface="Bahnschrift SemiLight Condensed" panose="020B0502040204020203" pitchFamily="34" charset="0"/>
              <a:ea typeface="Times New Roman" panose="02020603050405020304" pitchFamily="18" charset="0"/>
            </a:endParaRPr>
          </a:p>
          <a:p>
            <a:pPr algn="l"/>
            <a:endParaRPr lang="ru-RU" sz="2400" dirty="0">
              <a:solidFill>
                <a:srgbClr val="000000"/>
              </a:solidFill>
              <a:latin typeface="Bahnschrift SemiLight Condensed" panose="020B0502040204020203" pitchFamily="34" charset="0"/>
              <a:ea typeface="Times New Roman" panose="02020603050405020304" pitchFamily="18" charset="0"/>
            </a:endParaRPr>
          </a:p>
          <a:p>
            <a:pPr algn="l"/>
            <a:endParaRPr lang="ru-RU" sz="2400" dirty="0">
              <a:solidFill>
                <a:srgbClr val="000000"/>
              </a:solidFill>
              <a:effectLst/>
              <a:latin typeface="Bahnschrift SemiLight Condensed" panose="020B0502040204020203" pitchFamily="34" charset="0"/>
              <a:ea typeface="Times New Roman" panose="02020603050405020304" pitchFamily="18" charset="0"/>
            </a:endParaRPr>
          </a:p>
          <a:p>
            <a:pPr algn="l"/>
            <a:endParaRPr lang="ru-RU" sz="2400" dirty="0">
              <a:solidFill>
                <a:srgbClr val="000000"/>
              </a:solidFill>
              <a:latin typeface="Bahnschrift SemiLight Condensed" panose="020B0502040204020203" pitchFamily="34" charset="0"/>
              <a:ea typeface="Times New Roman" panose="02020603050405020304" pitchFamily="18" charset="0"/>
            </a:endParaRPr>
          </a:p>
          <a:p>
            <a:pPr algn="l"/>
            <a:endParaRPr lang="ru-RU" sz="2400" dirty="0">
              <a:solidFill>
                <a:srgbClr val="000000"/>
              </a:solidFill>
              <a:effectLst/>
              <a:latin typeface="Bahnschrift SemiLight Condensed" panose="020B0502040204020203" pitchFamily="34" charset="0"/>
              <a:ea typeface="Times New Roman" panose="02020603050405020304" pitchFamily="18" charset="0"/>
            </a:endParaRPr>
          </a:p>
          <a:p>
            <a:pPr algn="l"/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Всходит с молчаливой девой верховный жрец*.</a:t>
            </a:r>
          </a:p>
          <a:p>
            <a:pPr algn="l"/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Обо мне скажут: там, где неистовый завывает </a:t>
            </a:r>
            <a:r>
              <a:rPr lang="ru-RU" sz="24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Авфид</a:t>
            </a: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*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И где бедный водой </a:t>
            </a:r>
            <a:r>
              <a:rPr lang="ru-RU" sz="24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Давн</a:t>
            </a: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* дикими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Правил народами, я, из низкого рода, смог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Первым эолийскую песнь на италийские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перевести лады. Прими гордыню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Заслуженную и мне дельфийским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Лавром благосклонно увей, Мельпомена, голову.</a:t>
            </a:r>
            <a:br>
              <a:rPr lang="ru-RU" sz="24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endParaRPr lang="ru-RU" sz="2400" dirty="0">
              <a:latin typeface="Bahnschrift Semi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414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6F4B60-B881-E0AB-97BB-30F064937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D919D8E-75C3-8169-7A3E-7F17F19E6DFB}"/>
              </a:ext>
            </a:extLst>
          </p:cNvPr>
          <p:cNvSpPr/>
          <p:nvPr/>
        </p:nvSpPr>
        <p:spPr>
          <a:xfrm>
            <a:off x="0" y="594686"/>
            <a:ext cx="12207239" cy="6263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D4BEFA-CC95-07D2-FFAD-C34D74A8CFFE}"/>
              </a:ext>
            </a:extLst>
          </p:cNvPr>
          <p:cNvSpPr txBox="1"/>
          <p:nvPr/>
        </p:nvSpPr>
        <p:spPr>
          <a:xfrm>
            <a:off x="207528" y="1144898"/>
            <a:ext cx="12207240" cy="516288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Мельпомена - муза трагедии и лирической поэзии.</a:t>
            </a:r>
            <a:b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Аквилон - северный ветер.</a:t>
            </a:r>
            <a:b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32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Либитина</a:t>
            </a:r>
            <a: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 - богиня смерти и похорон; здесь - сама смерть.</a:t>
            </a:r>
            <a:b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Капитолий - в Риме холм с расположенными на нём священными храмами.</a:t>
            </a:r>
            <a:b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верховный жрец (</a:t>
            </a:r>
            <a:r>
              <a:rPr lang="ru-RU" sz="32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pontifex</a:t>
            </a:r>
            <a: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) - главный религиозный служитель в Др. Риме</a:t>
            </a:r>
            <a:b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32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Авфид</a:t>
            </a:r>
            <a: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 - главная река в Апулии.</a:t>
            </a:r>
            <a:b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</a:br>
            <a:r>
              <a:rPr lang="ru-RU" sz="3200" dirty="0" err="1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Давн</a:t>
            </a:r>
            <a:r>
              <a:rPr lang="ru-RU" sz="3200" dirty="0">
                <a:solidFill>
                  <a:srgbClr val="000000"/>
                </a:solidFill>
                <a:effectLst/>
                <a:latin typeface="Bahnschrift SemiLight Condensed" panose="020B0502040204020203" pitchFamily="34" charset="0"/>
                <a:ea typeface="Times New Roman" panose="02020603050405020304" pitchFamily="18" charset="0"/>
              </a:rPr>
              <a:t> - мифологический царь Апулии.</a:t>
            </a:r>
            <a:endParaRPr lang="ru-RU" sz="3200" dirty="0">
              <a:latin typeface="Bahnschrift Semi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983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0ADC33E3-7B51-B221-FA85-4B7E77A93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AC5928-F4C2-62A3-5E88-330292F5A725}"/>
              </a:ext>
            </a:extLst>
          </p:cNvPr>
          <p:cNvSpPr txBox="1"/>
          <p:nvPr/>
        </p:nvSpPr>
        <p:spPr>
          <a:xfrm>
            <a:off x="468217" y="1407008"/>
            <a:ext cx="93363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Montserrat" panose="00000500000000000000" pitchFamily="2" charset="-52"/>
              </a:rPr>
              <a:t>Ломоносов М.В.</a:t>
            </a:r>
          </a:p>
          <a:p>
            <a:r>
              <a:rPr lang="ru-RU" sz="3600" b="1" dirty="0">
                <a:solidFill>
                  <a:schemeClr val="bg1"/>
                </a:solidFill>
                <a:latin typeface="Montserrat" panose="00000500000000000000" pitchFamily="2" charset="-52"/>
              </a:rPr>
              <a:t>«Я знак бессмертия</a:t>
            </a:r>
          </a:p>
          <a:p>
            <a:r>
              <a:rPr lang="ru-RU" sz="3600" b="1" dirty="0">
                <a:solidFill>
                  <a:schemeClr val="bg1"/>
                </a:solidFill>
                <a:latin typeface="Montserrat" panose="00000500000000000000" pitchFamily="2" charset="-52"/>
              </a:rPr>
              <a:t>себе воздвигнул…»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54F07840-C41A-C29E-F683-7C910E139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146" y="0"/>
            <a:ext cx="61928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36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6F4B60-B881-E0AB-97BB-30F064937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D919D8E-75C3-8169-7A3E-7F17F19E6DFB}"/>
              </a:ext>
            </a:extLst>
          </p:cNvPr>
          <p:cNvSpPr/>
          <p:nvPr/>
        </p:nvSpPr>
        <p:spPr>
          <a:xfrm>
            <a:off x="0" y="594686"/>
            <a:ext cx="12207239" cy="6263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1EFC7D-9952-9B6E-134B-8E24E0FD444E}"/>
              </a:ext>
            </a:extLst>
          </p:cNvPr>
          <p:cNvSpPr txBox="1"/>
          <p:nvPr/>
        </p:nvSpPr>
        <p:spPr>
          <a:xfrm>
            <a:off x="1509403" y="637203"/>
            <a:ext cx="91731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58267E"/>
                </a:solidFill>
                <a:latin typeface="Montserrat" panose="00000500000000000000" pitchFamily="2" charset="-52"/>
              </a:rPr>
              <a:t>«Я знак бессмертия себе воздвигнул…» М.В. Ломоносова</a:t>
            </a:r>
          </a:p>
          <a:p>
            <a:pPr algn="ctr"/>
            <a:r>
              <a:rPr lang="ru-RU" sz="3200" b="1" dirty="0">
                <a:solidFill>
                  <a:srgbClr val="58267E"/>
                </a:solidFill>
                <a:latin typeface="Montserrat" panose="00000500000000000000" pitchFamily="2" charset="-52"/>
              </a:rPr>
              <a:t>1747 г.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D4BEFA-CC95-07D2-FFAD-C34D74A8CFFE}"/>
              </a:ext>
            </a:extLst>
          </p:cNvPr>
          <p:cNvSpPr txBox="1"/>
          <p:nvPr/>
        </p:nvSpPr>
        <p:spPr>
          <a:xfrm>
            <a:off x="287972" y="2133600"/>
            <a:ext cx="12207240" cy="698652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Я знак бессмертия себе воздвигнул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Превыше пирамид и крепче меди,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Что бурный аквилон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сотреть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не может,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Ни множество веков, ни едка древность.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Не вовсе я умру; но смерть оставит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Велику часть мою, как жизнь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скончаю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.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Я буду возрастать повсюду славой,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Пока великий Рим владеет светом.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endParaRPr lang="ru-RU" sz="2800" dirty="0">
              <a:latin typeface="Bahnschrift SemiLight Condensed" panose="020B0502040204020203" pitchFamily="34" charset="0"/>
            </a:endParaRP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Где быстрыми шумит струями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Авфид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,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Где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Давнус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царствовал в простом народе,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Отечество мое молчать не будет,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Что мне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беззнатный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род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препятством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не был,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Чтоб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внесть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в Италию стихи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эольски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первому звенеть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Алцейской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лирой.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Взгордися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праведной заслугой, муза,</a:t>
            </a:r>
            <a:br>
              <a:rPr lang="ru-RU" sz="2800" dirty="0"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увенчай главу дельфийским лавром.</a:t>
            </a:r>
            <a:endParaRPr lang="ru-RU" sz="2800" dirty="0">
              <a:latin typeface="Bahnschrift Semi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768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0ADC33E3-7B51-B221-FA85-4B7E77A93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AC5928-F4C2-62A3-5E88-330292F5A725}"/>
              </a:ext>
            </a:extLst>
          </p:cNvPr>
          <p:cNvSpPr txBox="1"/>
          <p:nvPr/>
        </p:nvSpPr>
        <p:spPr>
          <a:xfrm>
            <a:off x="468217" y="1407008"/>
            <a:ext cx="93363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Montserrat" panose="00000500000000000000" pitchFamily="2" charset="-52"/>
              </a:rPr>
              <a:t>Державин Г.Р.</a:t>
            </a:r>
          </a:p>
          <a:p>
            <a:r>
              <a:rPr lang="ru-RU" sz="4000" b="1" dirty="0">
                <a:solidFill>
                  <a:schemeClr val="bg1"/>
                </a:solidFill>
                <a:latin typeface="Montserrat" panose="00000500000000000000" pitchFamily="2" charset="-52"/>
              </a:rPr>
              <a:t>«Памятник»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8EB37F82-8ADC-E7AF-F1C6-36218EDE6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149" y="0"/>
            <a:ext cx="54022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180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6F4B60-B881-E0AB-97BB-30F064937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90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D919D8E-75C3-8169-7A3E-7F17F19E6DFB}"/>
              </a:ext>
            </a:extLst>
          </p:cNvPr>
          <p:cNvSpPr/>
          <p:nvPr/>
        </p:nvSpPr>
        <p:spPr>
          <a:xfrm>
            <a:off x="0" y="594686"/>
            <a:ext cx="12207239" cy="6263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1EFC7D-9952-9B6E-134B-8E24E0FD444E}"/>
              </a:ext>
            </a:extLst>
          </p:cNvPr>
          <p:cNvSpPr txBox="1"/>
          <p:nvPr/>
        </p:nvSpPr>
        <p:spPr>
          <a:xfrm>
            <a:off x="1509403" y="637203"/>
            <a:ext cx="9173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58267E"/>
                </a:solidFill>
                <a:latin typeface="Montserrat" panose="00000500000000000000" pitchFamily="2" charset="-52"/>
              </a:rPr>
              <a:t>«Памятник» Г.Р. Державина</a:t>
            </a:r>
          </a:p>
          <a:p>
            <a:pPr algn="ctr"/>
            <a:r>
              <a:rPr lang="ru-RU" sz="4000" b="1" dirty="0">
                <a:solidFill>
                  <a:srgbClr val="58267E"/>
                </a:solidFill>
                <a:latin typeface="Montserrat" panose="00000500000000000000" pitchFamily="2" charset="-52"/>
              </a:rPr>
              <a:t>1795 г.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D4BEFA-CC95-07D2-FFAD-C34D74A8CFFE}"/>
              </a:ext>
            </a:extLst>
          </p:cNvPr>
          <p:cNvSpPr txBox="1"/>
          <p:nvPr/>
        </p:nvSpPr>
        <p:spPr>
          <a:xfrm>
            <a:off x="287972" y="2133600"/>
            <a:ext cx="12207240" cy="827919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Я памятник себе воздвиг чудесный, вечный,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Металлов тверже он и выше пирамид;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Ни вихрь его, ни гром не сломит быстротечный,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времени полет его не сокрушит.</a:t>
            </a: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Так!— весь я не умру, но часть меня большая,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От тлена убежав, по смерти станет жить,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слава возрастет моя, не увядая,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Доколь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славянов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род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вселенна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будет чтить.</a:t>
            </a: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Слух пройдет обо мне от Белых вод до Черных,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Где Волга, Дон, Нева, с Рифея льет Урал;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endParaRPr lang="ru-RU" sz="2800" b="0" i="0" dirty="0">
              <a:solidFill>
                <a:srgbClr val="333333"/>
              </a:solidFill>
              <a:effectLst/>
              <a:latin typeface="Bahnschrift SemiLight Condensed" panose="020B0502040204020203" pitchFamily="34" charset="0"/>
            </a:endParaRP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Всяк будет помнить то в народах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неисчетных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,</a:t>
            </a:r>
            <a:endParaRPr lang="ru-RU" sz="2800" dirty="0">
              <a:solidFill>
                <a:srgbClr val="333333"/>
              </a:solidFill>
              <a:latin typeface="Bahnschrift SemiLight Condensed" panose="020B0502040204020203" pitchFamily="34" charset="0"/>
            </a:endParaRP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Как из безвестности я тем известен стал,</a:t>
            </a: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Что первый я дерзнул в забавном русском слоге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О добродетелях </a:t>
            </a:r>
            <a:r>
              <a:rPr lang="ru-RU" sz="2800" b="0" i="0" dirty="0" err="1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Фелицы</a:t>
            </a: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 возгласить,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В сердечной простоте беседовать о Боге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истину царям с улыбкой говорить.</a:t>
            </a:r>
          </a:p>
          <a:p>
            <a:pPr algn="l"/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О муза! возгордись заслугой справедливой,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И презрит кто тебя, сама тех презирай;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Непринужденною рукой неторопливой</a:t>
            </a:r>
            <a:b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</a:br>
            <a:r>
              <a:rPr lang="ru-RU" sz="2800" b="0" i="0" dirty="0">
                <a:solidFill>
                  <a:srgbClr val="333333"/>
                </a:solidFill>
                <a:effectLst/>
                <a:latin typeface="Bahnschrift SemiLight Condensed" panose="020B0502040204020203" pitchFamily="34" charset="0"/>
              </a:rPr>
              <a:t>Чело твое зарей бессмертия венчай.</a:t>
            </a:r>
          </a:p>
        </p:txBody>
      </p:sp>
    </p:spTree>
    <p:extLst>
      <p:ext uri="{BB962C8B-B14F-4D97-AF65-F5344CB8AC3E}">
        <p14:creationId xmlns:p14="http://schemas.microsoft.com/office/powerpoint/2010/main" val="41510576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1748</Words>
  <Application>Microsoft Office PowerPoint</Application>
  <PresentationFormat>Широкоэкранный</PresentationFormat>
  <Paragraphs>179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Bahnschrift SemiLight Condensed</vt:lpstr>
      <vt:lpstr>Calibri</vt:lpstr>
      <vt:lpstr>Calibri Light</vt:lpstr>
      <vt:lpstr>Montserrat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Victory</dc:creator>
  <cp:lastModifiedBy>Victory</cp:lastModifiedBy>
  <cp:revision>7</cp:revision>
  <dcterms:created xsi:type="dcterms:W3CDTF">2023-10-02T09:15:43Z</dcterms:created>
  <dcterms:modified xsi:type="dcterms:W3CDTF">2023-10-02T11:43:02Z</dcterms:modified>
</cp:coreProperties>
</file>