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68" r:id="rId2"/>
    <p:sldId id="267" r:id="rId3"/>
    <p:sldId id="264" r:id="rId4"/>
    <p:sldId id="269" r:id="rId5"/>
    <p:sldId id="270" r:id="rId6"/>
    <p:sldId id="271" r:id="rId7"/>
    <p:sldId id="272" r:id="rId8"/>
    <p:sldId id="273" r:id="rId9"/>
    <p:sldId id="274" r:id="rId10"/>
    <p:sldId id="276" r:id="rId11"/>
    <p:sldId id="275" r:id="rId12"/>
    <p:sldId id="277" r:id="rId13"/>
    <p:sldId id="278" r:id="rId14"/>
    <p:sldId id="279" r:id="rId15"/>
    <p:sldId id="280" r:id="rId16"/>
    <p:sldId id="283" r:id="rId17"/>
    <p:sldId id="284" r:id="rId18"/>
    <p:sldId id="287" r:id="rId19"/>
    <p:sldId id="288" r:id="rId20"/>
    <p:sldId id="281" r:id="rId21"/>
    <p:sldId id="282" r:id="rId22"/>
    <p:sldId id="285" r:id="rId23"/>
    <p:sldId id="286" r:id="rId24"/>
    <p:sldId id="265" r:id="rId25"/>
    <p:sldId id="289" r:id="rId26"/>
  </p:sldIdLst>
  <p:sldSz cx="9144000" cy="6858000" type="screen4x3"/>
  <p:notesSz cx="6858000" cy="9144000"/>
  <p:custDataLst>
    <p:tags r:id="rId2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666699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604" autoAdjust="0"/>
  </p:normalViewPr>
  <p:slideViewPr>
    <p:cSldViewPr>
      <p:cViewPr varScale="1">
        <p:scale>
          <a:sx n="78" d="100"/>
          <a:sy n="78" d="100"/>
        </p:scale>
        <p:origin x="-133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528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5073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742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813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513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3711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8023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469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869161"/>
            <a:ext cx="6480720" cy="1224136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51521" y="45856"/>
            <a:ext cx="6120680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179512" y="1340768"/>
            <a:ext cx="7416824" cy="4968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1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801" y="2906714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90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1"/>
            <a:ext cx="1649592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513623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9" y="1916833"/>
            <a:ext cx="5111751" cy="4353347"/>
          </a:xfrm>
        </p:spPr>
        <p:txBody>
          <a:bodyPr/>
          <a:lstStyle>
            <a:lvl1pPr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8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4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45856"/>
            <a:ext cx="6120680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340768"/>
            <a:ext cx="7416824" cy="4968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3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2" y="45856"/>
            <a:ext cx="6264695" cy="2014993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70C0"/>
                </a:solidFill>
                <a:effectLst/>
                <a:latin typeface="Monotype Corsiva" pitchFamily="66" charset="0"/>
              </a:rPr>
              <a:t>Нет победителя сильнее того, кто сумел победить самого себя. </a:t>
            </a:r>
            <a:br>
              <a:rPr lang="ru-RU" sz="3200" dirty="0">
                <a:solidFill>
                  <a:srgbClr val="0070C0"/>
                </a:solidFill>
                <a:effectLst/>
                <a:latin typeface="Monotype Corsiva" pitchFamily="66" charset="0"/>
              </a:rPr>
            </a:br>
            <a:r>
              <a:rPr lang="ru-RU" sz="3200" dirty="0">
                <a:solidFill>
                  <a:srgbClr val="0070C0"/>
                </a:solidFill>
                <a:effectLst/>
                <a:latin typeface="Monotype Corsiva" pitchFamily="66" charset="0"/>
              </a:rPr>
              <a:t>(Генри </a:t>
            </a:r>
            <a:r>
              <a:rPr lang="ru-RU" sz="3200" dirty="0" err="1">
                <a:solidFill>
                  <a:srgbClr val="0070C0"/>
                </a:solidFill>
                <a:effectLst/>
                <a:latin typeface="Monotype Corsiva" pitchFamily="66" charset="0"/>
              </a:rPr>
              <a:t>Бичер</a:t>
            </a:r>
            <a:r>
              <a:rPr lang="ru-RU" sz="3200" dirty="0">
                <a:solidFill>
                  <a:srgbClr val="0070C0"/>
                </a:solidFill>
                <a:effectLst/>
                <a:latin typeface="Monotype Corsiva" pitchFamily="66" charset="0"/>
              </a:rPr>
              <a:t>)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645025"/>
            <a:ext cx="7416824" cy="2664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>
                <a:latin typeface="Arial Black" pitchFamily="34" charset="0"/>
              </a:rPr>
              <a:t>Юному тяжелоатлету</a:t>
            </a:r>
            <a:endParaRPr lang="ru-RU" sz="6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90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2" y="620688"/>
            <a:ext cx="5256583" cy="610390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effectLst/>
              </a:rPr>
              <a:t>ОСОБЕННОСТИ ПИТАНИЯ В ТЯЖЕЛОЙ АТЛЕТИКЕ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В день количество потребляемых калорий не должно превышать 7000. Причем это в случаях спортсменов, которым скоро выступать. Обычный режим для средней весовой категории находится на отметке в 6000.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89041"/>
            <a:ext cx="4200128" cy="2789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75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45856"/>
            <a:ext cx="6120680" cy="2087000"/>
          </a:xfrm>
        </p:spPr>
        <p:txBody>
          <a:bodyPr>
            <a:noAutofit/>
          </a:bodyPr>
          <a:lstStyle/>
          <a:p>
            <a:r>
              <a:rPr lang="ru-RU" sz="3200" dirty="0"/>
              <a:t>Пример дневного рациона спортсмена, занимающегося тяжелой атлетикой.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7416824" cy="316835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ЗАВТРАК</a:t>
            </a:r>
            <a:r>
              <a:rPr lang="ru-RU" dirty="0"/>
              <a:t>: Стакан молока с коржиками или булочками, масло, сок или чай.</a:t>
            </a:r>
          </a:p>
          <a:p>
            <a:r>
              <a:rPr lang="ru-RU" dirty="0"/>
              <a:t>ВТОРОЙ ЗАВТРАК: 2 яйца, 180 грамм рыбы, хлеб с маслом, фруктовое желе.</a:t>
            </a:r>
          </a:p>
          <a:p>
            <a:r>
              <a:rPr lang="ru-RU" dirty="0"/>
              <a:t>ОБЕД: Тарелка супа, 100-150 грамм мяса с овощами, сок.</a:t>
            </a:r>
          </a:p>
          <a:p>
            <a:r>
              <a:rPr lang="ru-RU" dirty="0"/>
              <a:t>ПОЛДНИК: Хлеб с маслом и медом, молоко.</a:t>
            </a:r>
          </a:p>
          <a:p>
            <a:r>
              <a:rPr lang="ru-RU" dirty="0"/>
              <a:t>УЖИН: Цыплятина или индейка с гарниром, сыр, булочки с отрубями.</a:t>
            </a:r>
          </a:p>
          <a:p>
            <a:r>
              <a:rPr lang="ru-RU" dirty="0"/>
              <a:t>ПЕРЕД СНОМ: Молоко с булочкой. </a:t>
            </a:r>
          </a:p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459344"/>
            <a:ext cx="3312368" cy="21043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64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ffectLst/>
              </a:rPr>
              <a:t>История тяжелой атлетики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64704"/>
            <a:ext cx="8496944" cy="554461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Впервые предпосылки силового занятия, похожего на тяжелую атлетику, были упомянуты в древнем Китае (около одной тысячи лет до нашего времени). Для того, чтобы попасть в ряды армии, солдаты изнуряли себя физическими нагрузками (поднятием тяжестей).</a:t>
            </a:r>
            <a:br>
              <a:rPr lang="ru-RU" dirty="0"/>
            </a:br>
            <a:r>
              <a:rPr lang="ru-RU" dirty="0"/>
              <a:t>В Древнем Египте силачи соревновались в поднятии балки и мешков, наполненных песком и камнями. Об этом свидетельствуют, дошедшие до нас рисунки.</a:t>
            </a:r>
            <a:br>
              <a:rPr lang="ru-RU" dirty="0"/>
            </a:br>
            <a:r>
              <a:rPr lang="ru-RU" dirty="0"/>
              <a:t>В шестом столетии до нашей эры в древнегреческом храме был найден камень, названный «Камень </a:t>
            </a:r>
            <a:r>
              <a:rPr lang="ru-RU" dirty="0" err="1"/>
              <a:t>Бибона</a:t>
            </a:r>
            <a:r>
              <a:rPr lang="ru-RU" dirty="0"/>
              <a:t>» весом 143 кг. Эта находка потрясла археологов сохранившейся на нем надписью о том, что некий </a:t>
            </a:r>
            <a:r>
              <a:rPr lang="ru-RU" dirty="0" err="1"/>
              <a:t>Бибон</a:t>
            </a:r>
            <a:r>
              <a:rPr lang="ru-RU" dirty="0"/>
              <a:t> мог поднять его над головой одной рукой. В это же время появились первые снаряды, напоминающие современную штангу.</a:t>
            </a:r>
          </a:p>
        </p:txBody>
      </p:sp>
    </p:spTree>
    <p:extLst>
      <p:ext uri="{BB962C8B-B14F-4D97-AF65-F5344CB8AC3E}">
        <p14:creationId xmlns:p14="http://schemas.microsoft.com/office/powerpoint/2010/main" val="96396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7416824" cy="6192688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В </a:t>
            </a:r>
            <a:r>
              <a:rPr lang="ru-RU" sz="2800" dirty="0"/>
              <a:t>XIV – XV веках в Британии снарядом для военных и солдат была балка из сплавов железа</a:t>
            </a:r>
            <a:r>
              <a:rPr lang="ru-RU" sz="2800" dirty="0" smtClean="0"/>
              <a:t>.</a:t>
            </a:r>
            <a:r>
              <a:rPr lang="ru-RU" sz="2800" dirty="0"/>
              <a:t> В конце XVI века при Елизавете, упражнения с тяжестями, являлись самыми эффективными и приоритетными. Все остальное (танцы, бег и другое) относилось к категории «пустые забавы». Появилась первая примитивная штанга состоящая из палки с двумя грузилами по бокам.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3145532" cy="2209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260648"/>
            <a:ext cx="3672409" cy="216672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186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352928" cy="439248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Отечественным основателем и отцом всех тяжелоатлетов страны признано считать Краевского В.Ф., который в городе Санкт-Петербург в августе 1885 года создал объединение неравнодушных людей к тяжёлой атлетике (так называемый кружок). Участники не имели возрастного ограничения. Они могли выступать не только в соревнованиях по тяжелой атлетике, но и как бегуны, боксеры, гимнасты. Спортсмены придерживались здорового питания и отказа от вредных привычек. Тренировки были умеренными.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078629"/>
            <a:ext cx="1872208" cy="26428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496" y="4222836"/>
            <a:ext cx="3312368" cy="23544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63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963488"/>
            <a:ext cx="6120680" cy="118522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568952" cy="43924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dirty="0"/>
              <a:t>Первый чемпионат тяжелоатлетов состоялся в городе Вена в 1898 году</a:t>
            </a:r>
            <a:r>
              <a:rPr lang="ru-RU" sz="2800" dirty="0" smtClean="0"/>
              <a:t>.</a:t>
            </a:r>
            <a:r>
              <a:rPr lang="ru-RU" sz="2800" dirty="0"/>
              <a:t> Программа выступления включала 14 упражнений. В качестве снарядов использовались штанги (на них можно было навешивать дополнительный груз) и чугунные </a:t>
            </a:r>
            <a:r>
              <a:rPr lang="ru-RU" sz="2800" dirty="0" smtClean="0"/>
              <a:t>«бульдоги».</a:t>
            </a:r>
            <a:endParaRPr lang="ru-RU" sz="2800" dirty="0"/>
          </a:p>
          <a:p>
            <a:pPr marL="0" indent="0">
              <a:buNone/>
            </a:pPr>
            <a:r>
              <a:rPr lang="ru-RU" sz="2800" dirty="0"/>
              <a:t>Советский Союз в течение длительного периода не входил в Международную федерацию тяжелой атлетики и физической культуры, в связи с чем установленные рекорды атлетов не учитывались. К 1941 году в Советском союзе было установлено 35 лучших результатов, в том числе 27 мировых.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365104"/>
            <a:ext cx="2857500" cy="18192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12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Техника рывка штанги</a:t>
            </a:r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09310"/>
            <a:ext cx="5256584" cy="5130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02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Техника толчка </a:t>
            </a:r>
            <a:endParaRPr lang="ru-RU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6673924" cy="4449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847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45857"/>
            <a:ext cx="6120680" cy="100688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Советы юному тяжелоатлету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7848872" cy="482453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Температура </a:t>
            </a:r>
            <a:r>
              <a:rPr lang="ru-RU" dirty="0"/>
              <a:t>воздуха в тренировочном зале должна быть 18-21°С, а относительная влажность – 30-50 %. </a:t>
            </a:r>
          </a:p>
          <a:p>
            <a:r>
              <a:rPr lang="ru-RU" dirty="0"/>
              <a:t>Сон штангиста-подростка должен быть не менее 9,5 часов в сутки, желателен дневной сон в течение 1-2 часов. </a:t>
            </a:r>
          </a:p>
          <a:p>
            <a:r>
              <a:rPr lang="ru-RU" dirty="0"/>
              <a:t>Нельзя начинать тренировку раньше, чем через 2-3 часа после приема пищи. Перерыв между едой и ночным сном должен быть таким же. </a:t>
            </a:r>
          </a:p>
          <a:p>
            <a:r>
              <a:rPr lang="ru-RU" dirty="0"/>
              <a:t>При образовании мозолей надо хорошо распарить ладони в горячей воде, счистить мозоли пемзой и смазать руки вазелином. </a:t>
            </a:r>
          </a:p>
          <a:p>
            <a:r>
              <a:rPr lang="ru-RU" dirty="0"/>
              <a:t>Подростки теряют до двух (в среднем) литров воды в сутки. </a:t>
            </a:r>
          </a:p>
          <a:p>
            <a:r>
              <a:rPr lang="ru-RU" dirty="0"/>
              <a:t>Самым скоростным упражнением в тяжелой атлетике считается взятие на грудь с плинтов, гриф штанги у колен. На втором месте – взятие на грудь в </a:t>
            </a:r>
            <a:r>
              <a:rPr lang="ru-RU" dirty="0" err="1"/>
              <a:t>полуподсед</a:t>
            </a:r>
            <a:r>
              <a:rPr lang="ru-RU" dirty="0"/>
              <a:t>.  </a:t>
            </a:r>
          </a:p>
          <a:p>
            <a:r>
              <a:rPr lang="ru-RU" dirty="0"/>
              <a:t>Самое медленное упражнение – взятие на грудь в низкий сед с виса, гриф штанги ниже колен. </a:t>
            </a:r>
          </a:p>
        </p:txBody>
      </p:sp>
    </p:spTree>
    <p:extLst>
      <p:ext uri="{BB962C8B-B14F-4D97-AF65-F5344CB8AC3E}">
        <p14:creationId xmlns:p14="http://schemas.microsoft.com/office/powerpoint/2010/main" val="173168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7416824" cy="5256584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Ремень и эластичные бинты на кисти и колени нужно надевать только при подъеме максимального веса. В процессе тренировок лучше ими не пользоваться, чтобы мышцы и связки развивались и укреплялись естественно. </a:t>
            </a:r>
          </a:p>
          <a:p>
            <a:r>
              <a:rPr lang="ru-RU" dirty="0"/>
              <a:t>Наиболее </a:t>
            </a:r>
            <a:r>
              <a:rPr lang="ru-RU" dirty="0" err="1"/>
              <a:t>травмоопасные</a:t>
            </a:r>
            <a:r>
              <a:rPr lang="ru-RU" dirty="0"/>
              <a:t> зоны у штангистов – коленные суставы, на долю которых приходится 36 % всех травм, далее идут: поясница – 16 %, плечевые суставы – 9 %, локти – 6 %. </a:t>
            </a:r>
          </a:p>
          <a:p>
            <a:r>
              <a:rPr lang="ru-RU" dirty="0"/>
              <a:t>Более 15 % травм возникает на фоне общего расслабления либо, напротив, излишне возбужденного состояния, такая зависимость отмечена у 35 % спортсменов.  </a:t>
            </a:r>
          </a:p>
          <a:p>
            <a:r>
              <a:rPr lang="ru-RU" dirty="0"/>
              <a:t>Более 20 % травм приходится на долю тяжелоатлетов, пришедших на тренировку с явным нежеланием тренироваться. </a:t>
            </a:r>
          </a:p>
          <a:p>
            <a:r>
              <a:rPr lang="ru-RU" dirty="0"/>
              <a:t>Из причин возникновения травм в 31 % случаях являются погрешности в технике исполнения </a:t>
            </a:r>
            <a:r>
              <a:rPr lang="ru-RU" dirty="0" smtClean="0"/>
              <a:t>упражнения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232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effectLst/>
              </a:rPr>
              <a:t>5 </a:t>
            </a:r>
            <a:r>
              <a:rPr lang="ru-RU" sz="5400" dirty="0">
                <a:effectLst/>
              </a:rPr>
              <a:t>мифов о занятиях штангой</a:t>
            </a:r>
            <a:endParaRPr lang="ru-RU" sz="5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3312368" cy="36374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95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atin typeface="Sylfaen" pitchFamily="18" charset="0"/>
              </a:rPr>
              <a:t>загадки</a:t>
            </a:r>
            <a:endParaRPr lang="ru-RU" dirty="0">
              <a:latin typeface="Sylfae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4661"/>
            <a:ext cx="7416824" cy="44246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Я смотрю - у чемпиона</a:t>
            </a:r>
            <a:br>
              <a:rPr lang="ru-RU" sz="2400" dirty="0"/>
            </a:br>
            <a:r>
              <a:rPr lang="ru-RU" sz="2400" dirty="0"/>
              <a:t>Штанга весом в четверть тонны.</a:t>
            </a:r>
            <a:br>
              <a:rPr lang="ru-RU" sz="2400" dirty="0"/>
            </a:br>
            <a:r>
              <a:rPr lang="ru-RU" sz="2400" dirty="0"/>
              <a:t>Я хочу таким же стать,</a:t>
            </a:r>
            <a:br>
              <a:rPr lang="ru-RU" sz="2400" dirty="0"/>
            </a:br>
            <a:r>
              <a:rPr lang="ru-RU" sz="2400" dirty="0"/>
              <a:t>Чтоб сестренку защищать!</a:t>
            </a:r>
            <a:br>
              <a:rPr lang="ru-RU" sz="2400" dirty="0"/>
            </a:br>
            <a:r>
              <a:rPr lang="ru-RU" sz="2400" dirty="0"/>
              <a:t>Буду я теперь в квартире</a:t>
            </a:r>
            <a:br>
              <a:rPr lang="ru-RU" sz="2400" dirty="0"/>
            </a:br>
            <a:r>
              <a:rPr lang="ru-RU" sz="2400" dirty="0"/>
              <a:t>Поднимать большие </a:t>
            </a:r>
            <a:r>
              <a:rPr lang="ru-RU" sz="2400" dirty="0" smtClean="0"/>
              <a:t>...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4" y="3781400"/>
            <a:ext cx="3861048" cy="28957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8640"/>
            <a:ext cx="2438401" cy="162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476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0"/>
            <a:ext cx="7704856" cy="623731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Мастер </a:t>
            </a:r>
            <a:r>
              <a:rPr lang="ru-RU" sz="2400" dirty="0"/>
              <a:t>спорта Иванов</a:t>
            </a:r>
            <a:br>
              <a:rPr lang="ru-RU" sz="2400" dirty="0"/>
            </a:br>
            <a:r>
              <a:rPr lang="ru-RU" sz="2400" dirty="0"/>
              <a:t>Поднял сразу шесть блинов.</a:t>
            </a:r>
            <a:br>
              <a:rPr lang="ru-RU" sz="2400" dirty="0"/>
            </a:br>
            <a:r>
              <a:rPr lang="ru-RU" sz="2400" dirty="0"/>
              <a:t>Объясните, для чего,</a:t>
            </a:r>
            <a:br>
              <a:rPr lang="ru-RU" sz="2400" dirty="0"/>
            </a:br>
            <a:r>
              <a:rPr lang="ru-RU" sz="2400" dirty="0"/>
              <a:t>Ведь не съел ни одного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/>
              <a:t>Мастер спорта Иванов</a:t>
            </a:r>
          </a:p>
          <a:p>
            <a:pPr marL="0" indent="0">
              <a:buNone/>
            </a:pPr>
            <a:r>
              <a:rPr lang="ru-RU" sz="2400" dirty="0"/>
              <a:t>Поднял сразу шесть блинов.</a:t>
            </a:r>
          </a:p>
          <a:p>
            <a:pPr marL="0" indent="0">
              <a:buNone/>
            </a:pPr>
            <a:r>
              <a:rPr lang="ru-RU" sz="2400" dirty="0"/>
              <a:t>Объясните, для чего,</a:t>
            </a:r>
          </a:p>
          <a:p>
            <a:pPr marL="0" indent="0">
              <a:buNone/>
            </a:pPr>
            <a:r>
              <a:rPr lang="ru-RU" sz="2400" dirty="0"/>
              <a:t>Ведь не съел ни одного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17032"/>
            <a:ext cx="3532237" cy="26258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8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74" y="224517"/>
            <a:ext cx="3960440" cy="29703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680" y="224517"/>
            <a:ext cx="3960440" cy="29703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20" y="3428999"/>
            <a:ext cx="3894348" cy="29207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472" y="3428998"/>
            <a:ext cx="3988648" cy="29207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60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589239"/>
            <a:ext cx="5486400" cy="93610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Найди 7 отличий</a:t>
            </a:r>
            <a:endParaRPr lang="ru-RU" sz="40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508" y="332656"/>
            <a:ext cx="4257676" cy="5256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613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pp.userapi.com/c845019/v845019121/847a8/Q5WTbFHEa2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4" y="508833"/>
            <a:ext cx="5328591" cy="57998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7387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Ав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6552728" cy="4914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890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2" y="116632"/>
            <a:ext cx="5688631" cy="2016224"/>
          </a:xfrm>
        </p:spPr>
        <p:txBody>
          <a:bodyPr>
            <a:normAutofit/>
          </a:bodyPr>
          <a:lstStyle/>
          <a:p>
            <a:r>
              <a:rPr lang="ru-RU" sz="2800" b="1" dirty="0"/>
              <a:t>Миф первый. </a:t>
            </a:r>
            <a:br>
              <a:rPr lang="ru-RU" sz="2800" b="1" dirty="0"/>
            </a:br>
            <a:r>
              <a:rPr lang="ru-RU" sz="2800" u="sng" dirty="0">
                <a:latin typeface="+mn-lt"/>
              </a:rPr>
              <a:t>Задерживает рост.</a:t>
            </a:r>
            <a:r>
              <a:rPr lang="ru-RU" sz="2800" dirty="0">
                <a:latin typeface="Impact" pitchFamily="34" charset="0"/>
              </a:rPr>
              <a:t/>
            </a:r>
            <a:br>
              <a:rPr lang="ru-RU" sz="2800" dirty="0">
                <a:latin typeface="Impact" pitchFamily="34" charset="0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3"/>
            <a:ext cx="7416824" cy="2448271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Это </a:t>
            </a:r>
            <a:r>
              <a:rPr lang="ru-RU" dirty="0"/>
              <a:t>сущая не правда. Посмотрите на штангистов или </a:t>
            </a:r>
            <a:r>
              <a:rPr lang="ru-RU" dirty="0" smtClean="0"/>
              <a:t>пауэрлифтеров, </a:t>
            </a:r>
            <a:r>
              <a:rPr lang="ru-RU" dirty="0"/>
              <a:t>выступающих в категории начиная где-нибудь с 69. Все ребята достаточно высокие. Рост заложен в наших генах, отягощения ни в коей мере не препятствуют росту, наоборот, даже способствуют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933056"/>
            <a:ext cx="2813298" cy="2802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505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45856"/>
            <a:ext cx="6120680" cy="1654951"/>
          </a:xfrm>
        </p:spPr>
        <p:txBody>
          <a:bodyPr>
            <a:normAutofit/>
          </a:bodyPr>
          <a:lstStyle/>
          <a:p>
            <a:r>
              <a:rPr lang="ru-RU" sz="2800" b="1" dirty="0">
                <a:effectLst/>
              </a:rPr>
              <a:t>Миф второй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</a:rPr>
              <a:t> </a:t>
            </a:r>
            <a:r>
              <a:rPr lang="ru-RU" sz="2800" u="sng" dirty="0">
                <a:effectLst/>
              </a:rPr>
              <a:t>Все штангисты большие и толстые</a:t>
            </a:r>
            <a:endParaRPr lang="ru-RU" sz="2800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00" y="2492896"/>
            <a:ext cx="7416824" cy="172819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При правильно спланированной нагрузке раскачаться в чистом виде до огромных размеров нереально.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437112"/>
            <a:ext cx="3105104" cy="21505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2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2" y="260648"/>
            <a:ext cx="5544615" cy="970430"/>
          </a:xfrm>
        </p:spPr>
        <p:txBody>
          <a:bodyPr>
            <a:noAutofit/>
          </a:bodyPr>
          <a:lstStyle/>
          <a:p>
            <a:r>
              <a:rPr lang="ru-RU" sz="2800" b="1" dirty="0">
                <a:effectLst/>
              </a:rPr>
              <a:t>Миф третий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u="sng" dirty="0">
                <a:effectLst/>
              </a:rPr>
              <a:t>Все штангисты едят химию и запрещённый препараты</a:t>
            </a:r>
            <a:endParaRPr lang="ru-RU" sz="2800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6984776" cy="280831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/>
              <a:t>Нет, это не так. Нельзя забывать, что существует любительский спорт для души. Очень многие тренируются на своих силах. Да, то, что в большом спорте химия есть, этого никто не скрывает. Но в любительском она полностью отсутствует. 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142587"/>
            <a:ext cx="2391916" cy="2695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00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2" y="692697"/>
            <a:ext cx="5760639" cy="538382"/>
          </a:xfrm>
        </p:spPr>
        <p:txBody>
          <a:bodyPr>
            <a:noAutofit/>
          </a:bodyPr>
          <a:lstStyle/>
          <a:p>
            <a:r>
              <a:rPr lang="ru-RU" sz="2800" b="1" dirty="0">
                <a:effectLst/>
              </a:rPr>
              <a:t>Миф четвёртый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</a:rPr>
              <a:t> </a:t>
            </a:r>
            <a:r>
              <a:rPr lang="ru-RU" sz="2800" u="sng" dirty="0">
                <a:effectLst/>
              </a:rPr>
              <a:t>Вредно позвоночнику, суставам. </a:t>
            </a:r>
            <a:endParaRPr lang="ru-RU" sz="2800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72432"/>
            <a:ext cx="6912768" cy="216024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dirty="0"/>
              <a:t>Т</a:t>
            </a:r>
            <a:r>
              <a:rPr lang="ru-RU" dirty="0" smtClean="0"/>
              <a:t>ут </a:t>
            </a:r>
            <a:r>
              <a:rPr lang="ru-RU" dirty="0"/>
              <a:t>всё целиком зависит от тренера. Вообще в первую очередь закачивается спина, создаётся мышечный корсет на спине. А потом начинаются более серьёзные </a:t>
            </a:r>
            <a:r>
              <a:rPr lang="ru-RU" dirty="0" smtClean="0"/>
              <a:t>тренировки.</a:t>
            </a:r>
            <a:r>
              <a:rPr lang="ru-RU" dirty="0"/>
              <a:t> Т</a:t>
            </a:r>
            <a:r>
              <a:rPr lang="ru-RU" dirty="0" smtClean="0"/>
              <a:t>ренировки </a:t>
            </a:r>
            <a:r>
              <a:rPr lang="ru-RU" dirty="0"/>
              <a:t>идут постепенно, так как сила тоже приходит со </a:t>
            </a:r>
            <a:r>
              <a:rPr lang="ru-RU" dirty="0" smtClean="0"/>
              <a:t>временем.</a:t>
            </a: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480" y="3933056"/>
            <a:ext cx="2582416" cy="2582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574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2" y="404664"/>
            <a:ext cx="6120679" cy="82641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/>
              </a:rPr>
              <a:t>Миф пятый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 Штанга девушкам вредна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6398" y="2132857"/>
            <a:ext cx="6840760" cy="201622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По сути, не существует никаких различий, которые ограничивают способность женщин и девочек заниматься тяжелой атлетикой. Более того, женщины по своей природе более гибкие, чем мужчины и поэтому могут выполнять упражнения более эффективно и экономично.</a:t>
            </a:r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149080"/>
            <a:ext cx="3133230" cy="23560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8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Тяжелая атлетика: польза или вред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7416824" cy="52565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i="1" u="sng" dirty="0" smtClean="0"/>
              <a:t>Преимущества правильных </a:t>
            </a:r>
            <a:r>
              <a:rPr lang="ru-RU" i="1" u="sng" dirty="0"/>
              <a:t>силовых </a:t>
            </a:r>
            <a:r>
              <a:rPr lang="ru-RU" i="1" u="sng" dirty="0" smtClean="0"/>
              <a:t>тренировок:</a:t>
            </a:r>
          </a:p>
          <a:p>
            <a:r>
              <a:rPr lang="ru-RU" dirty="0"/>
              <a:t>Увеличение выносливости;</a:t>
            </a:r>
          </a:p>
          <a:p>
            <a:r>
              <a:rPr lang="ru-RU" dirty="0"/>
              <a:t>Наращивание мышц, повышение их силы;</a:t>
            </a:r>
          </a:p>
          <a:p>
            <a:r>
              <a:rPr lang="ru-RU" dirty="0"/>
              <a:t>Укрепление костей, суставов, связок;</a:t>
            </a:r>
          </a:p>
          <a:p>
            <a:r>
              <a:rPr lang="ru-RU" dirty="0"/>
              <a:t>Ускорение обмена веществ;</a:t>
            </a:r>
          </a:p>
          <a:p>
            <a:r>
              <a:rPr lang="ru-RU" dirty="0"/>
              <a:t>Поддержание стабильно нормального уровня веса, давления, холестерина;</a:t>
            </a:r>
          </a:p>
          <a:p>
            <a:r>
              <a:rPr lang="ru-RU" dirty="0"/>
              <a:t>Поднятие самооценки, чувства достоинства.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697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620688"/>
            <a:ext cx="6120680" cy="936104"/>
          </a:xfrm>
        </p:spPr>
        <p:txBody>
          <a:bodyPr>
            <a:normAutofit fontScale="90000"/>
          </a:bodyPr>
          <a:lstStyle/>
          <a:p>
            <a:r>
              <a:rPr lang="ru-RU" sz="4000" i="1" u="sng" dirty="0">
                <a:effectLst/>
              </a:rPr>
              <a:t>Вред тяжёлой </a:t>
            </a:r>
            <a:r>
              <a:rPr lang="ru-RU" sz="4000" i="1" u="sng" dirty="0" smtClean="0">
                <a:effectLst/>
              </a:rPr>
              <a:t>атлетики:</a:t>
            </a:r>
            <a:r>
              <a:rPr lang="ru-RU" b="1" dirty="0">
                <a:effectLst/>
              </a:rPr>
              <a:t/>
            </a:r>
            <a:br>
              <a:rPr lang="ru-RU" b="1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988840"/>
            <a:ext cx="7416824" cy="3816424"/>
          </a:xfrm>
        </p:spPr>
        <p:txBody>
          <a:bodyPr/>
          <a:lstStyle/>
          <a:p>
            <a:r>
              <a:rPr lang="ru-RU" b="1" dirty="0" smtClean="0"/>
              <a:t> </a:t>
            </a:r>
            <a:r>
              <a:rPr lang="ru-RU" dirty="0"/>
              <a:t>Занятия при наличии противопоказаний. 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Слишком большая неадекватная нагрузка без предварительной разминки.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048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86cb2fbedb28db3bbf3c1155e21f09af4f93469"/>
</p:tagLst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</TotalTime>
  <Words>663</Words>
  <Application>Microsoft Office PowerPoint</Application>
  <PresentationFormat>Экран (4:3)</PresentationFormat>
  <Paragraphs>81</Paragraphs>
  <Slides>25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Нет победителя сильнее того, кто сумел победить самого себя.  (Генри Бичер)</vt:lpstr>
      <vt:lpstr>5 мифов о занятиях штангой</vt:lpstr>
      <vt:lpstr>Миф первый.  Задерживает рост. </vt:lpstr>
      <vt:lpstr>Миф второй  Все штангисты большие и толстые</vt:lpstr>
      <vt:lpstr>Миф третий Все штангисты едят химию и запрещённый препараты</vt:lpstr>
      <vt:lpstr>Миф четвёртый  Вредно позвоночнику, суставам. </vt:lpstr>
      <vt:lpstr>Миф пятый  Штанга девушкам вредна</vt:lpstr>
      <vt:lpstr>Тяжелая атлетика: польза или вред</vt:lpstr>
      <vt:lpstr>Вред тяжёлой атлетики: </vt:lpstr>
      <vt:lpstr>ОСОБЕННОСТИ ПИТАНИЯ В ТЯЖЕЛОЙ АТЛЕТИКЕ </vt:lpstr>
      <vt:lpstr>Пример дневного рациона спортсмена, занимающегося тяжелой атлетикой. </vt:lpstr>
      <vt:lpstr>История тяжелой атлетики </vt:lpstr>
      <vt:lpstr>Презентация PowerPoint</vt:lpstr>
      <vt:lpstr>Презентация PowerPoint</vt:lpstr>
      <vt:lpstr>Презентация PowerPoint</vt:lpstr>
      <vt:lpstr>Техника рывка штанги</vt:lpstr>
      <vt:lpstr>Техника толчка </vt:lpstr>
      <vt:lpstr>Советы юному тяжелоатлету</vt:lpstr>
      <vt:lpstr>Презентация PowerPoint</vt:lpstr>
      <vt:lpstr>загадки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Спортивные аксессуары</dc:title>
  <dc:creator>obstinate</dc:creator>
  <dc:description>Шаблон презентации с сайта https://presentation-creation.ru/</dc:description>
  <cp:lastModifiedBy>Алекс</cp:lastModifiedBy>
  <cp:revision>671</cp:revision>
  <dcterms:created xsi:type="dcterms:W3CDTF">2018-02-25T09:09:03Z</dcterms:created>
  <dcterms:modified xsi:type="dcterms:W3CDTF">2023-10-02T10:36:05Z</dcterms:modified>
</cp:coreProperties>
</file>