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6" d="100"/>
          <a:sy n="66" d="100"/>
        </p:scale>
        <p:origin x="588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tags" Target="tags/tag1.xml" /><Relationship Id="rId15" Type="http://schemas.openxmlformats.org/officeDocument/2006/relationships/presProps" Target="presProps.xml" /><Relationship Id="rId16" Type="http://schemas.openxmlformats.org/officeDocument/2006/relationships/viewProps" Target="viewProps.xml" /><Relationship Id="rId17" Type="http://schemas.openxmlformats.org/officeDocument/2006/relationships/theme" Target="theme/theme1.xml" /><Relationship Id="rId18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chart1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6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6000" b="0" i="0" u="none" strike="noStrike" baseline="0" smtClean="0">
                <a:effectLst/>
              </a:rPr>
              <a:t>Соотношение суши и океана</a:t>
            </a:r>
            <a:endParaRPr lang="ru-RU" sz="60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sz="6000" b="1" i="0" u="none" strike="noStrike" kern="1200" baseline="0" smtId="4294967295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sz="6000" b="1" i="0" u="none" strike="noStrike" kern="1200" baseline="0" smtId="4294967295">
            <a:solidFill>
              <a:schemeClr val="dk1">
                <a:lumMod val="75000"/>
                <a:lumOff val="25000"/>
              </a:schemeClr>
            </a:solidFill>
            <a:latin typeface="+mn-lt"/>
            <a:ea typeface="+mn-ea"/>
            <a:cs typeface="+mn-cs"/>
          </a:endParaRPr>
        </a:p>
      </c:txPr>
    </c:title>
    <c:autoTitleDeleted val="0"/>
    <c:plotArea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invertIfNegative val="1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invertIfNegative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dLbl>
              <c:idx val="1"/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sz="4000" b="1" i="0" u="none" strike="noStrike" kern="1200" baseline="0" smtId="4294967295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sz="4000" b="1" i="0" u="none" strike="noStrike" kern="1200" baseline="0" smtId="4294967295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/>
          </c:dLbls>
          <c:cat>
            <c:strRef>
              <c:f>Лист1!$A$2:$A$5</c:f>
              <c:strCache>
                <c:ptCount val="2"/>
                <c:pt idx="0">
                  <c:v>Суша</c:v>
                </c:pt>
                <c:pt idx="1">
                  <c:v>Вода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2"/>
                <c:pt idx="0">
                  <c:v>29</c:v>
                </c:pt>
                <c:pt idx="1">
                  <c:v>71</c:v>
                </c:pt>
              </c:numCache>
            </c:numRef>
          </c:val>
          <c:extLst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  <c:spPr>
        <a:noFill/>
        <a:ln>
          <a:noFill/>
        </a:ln>
        <a:effectLst/>
      </c:spPr>
    </c:plotArea>
    <c:legend>
      <c:legendPos/>
      <c:layout>
        <c:manualLayout>
          <c:xMode val="edge"/>
          <c:yMode val="edge"/>
          <c:x val="0.7790561318397522"/>
          <c:y val="0.37921151518821716"/>
          <c:w val="0.20688140392303467"/>
          <c:h val="0.21545593440532684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sz="3200" b="0" i="0" u="none" strike="noStrike" kern="1200" baseline="0" smtId="4294967295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sz="3200" b="0" i="0" u="none" strike="noStrike" kern="1200" baseline="0" smtId="4294967295">
            <a:solidFill>
              <a:schemeClr val="dk1">
                <a:lumMod val="75000"/>
                <a:lumOff val="25000"/>
              </a:schemeClr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0613E-9969-4CF6-9B37-E00D29FEE0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3E5DE-1E1A-4FE7-9182-627833D8C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72935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0613E-9969-4CF6-9B37-E00D29FEE0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3E5DE-1E1A-4FE7-9182-627833D8C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3622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0613E-9969-4CF6-9B37-E00D29FEE0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3E5DE-1E1A-4FE7-9182-627833D8C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628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chart" Target="../charts/char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6192" y="1561275"/>
            <a:ext cx="9144000" cy="2387600"/>
          </a:xfrm>
          <a:solidFill>
            <a:schemeClr val="accent1">
              <a:lumMod val="75000"/>
              <a:alpha val="55000"/>
            </a:schemeClr>
          </a:solidFill>
          <a:effectLst>
            <a:softEdge rad="127000"/>
          </a:effectLst>
        </p:spPr>
        <p:txBody>
          <a:bodyPr>
            <a:noAutofit/>
          </a:bodyPr>
          <a:lstStyle/>
          <a:p>
            <a:r>
              <a:rPr lang="ru-RU" sz="5400" b="1" smtClean="0">
                <a:solidFill>
                  <a:schemeClr val="bg1"/>
                </a:solidFill>
              </a:rPr>
              <a:t>Воды Мирового океана.</a:t>
            </a:r>
            <a:br>
              <a:rPr lang="ru-RU" sz="5400" b="1" smtClean="0">
                <a:solidFill>
                  <a:schemeClr val="bg1"/>
                </a:solidFill>
              </a:rPr>
            </a:br>
            <a:r>
              <a:rPr lang="ru-RU" sz="5400" b="1" smtClean="0">
                <a:solidFill>
                  <a:schemeClr val="bg1"/>
                </a:solidFill>
              </a:rPr>
              <a:t>Схема поверхностных течений</a:t>
            </a:r>
            <a:endParaRPr lang="ru-RU" sz="5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027151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Прямоугольник 1"/>
          <p:cNvSpPr/>
          <p:nvPr/>
        </p:nvSpPr>
        <p:spPr>
          <a:xfrm>
            <a:off x="536448" y="854238"/>
            <a:ext cx="11106912" cy="4154984"/>
          </a:xfrm>
          <a:prstGeom prst="rect">
            <a:avLst/>
          </a:prstGeom>
          <a:solidFill>
            <a:schemeClr val="tx1">
              <a:alpha val="49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0" i="0" smtClean="0">
                <a:solidFill>
                  <a:schemeClr val="bg1"/>
                </a:solidFill>
                <a:effectLst/>
                <a:latin typeface="Circe"/>
              </a:rPr>
              <a:t>Морская вода — это уникальный водный раствор, в котором содержатся почти все известные на Земле химические элементы. Химические элементы соединяются и образуют разные вещества, в том числе различные соли. Обычно в 1000 г (1 л)  морской воды растворено 35 г разных солей (примерно чайная ложка соли на стакан воды.) Больше половины всех солей — около 78% — составляет поваренная соль. Её называют хлор</a:t>
            </a:r>
            <a:r>
              <a:rPr lang="ru-RU" sz="2400" b="1" i="1" smtClean="0">
                <a:solidFill>
                  <a:schemeClr val="bg1"/>
                </a:solidFill>
                <a:effectLst/>
                <a:latin typeface="Circe"/>
              </a:rPr>
              <a:t>и</a:t>
            </a:r>
            <a:r>
              <a:rPr lang="ru-RU" sz="2400" b="0" i="0" smtClean="0">
                <a:solidFill>
                  <a:schemeClr val="bg1"/>
                </a:solidFill>
                <a:effectLst/>
                <a:latin typeface="Circe"/>
              </a:rPr>
              <a:t>д н</a:t>
            </a:r>
            <a:r>
              <a:rPr lang="ru-RU" sz="2400" b="1" i="1" smtClean="0">
                <a:solidFill>
                  <a:schemeClr val="bg1"/>
                </a:solidFill>
                <a:effectLst/>
                <a:latin typeface="Circe"/>
              </a:rPr>
              <a:t>а</a:t>
            </a:r>
            <a:r>
              <a:rPr lang="ru-RU" sz="2400" b="0" i="0" smtClean="0">
                <a:solidFill>
                  <a:schemeClr val="bg1"/>
                </a:solidFill>
                <a:effectLst/>
                <a:latin typeface="Circe"/>
              </a:rPr>
              <a:t>трия (вещество хлор). Это вещество придаёт морской воде солёный вкус. Примерно десятую часть веществ — 11% — составляет соль магния, или хлор</a:t>
            </a:r>
            <a:r>
              <a:rPr lang="ru-RU" sz="2400" b="1" i="1" smtClean="0">
                <a:solidFill>
                  <a:schemeClr val="bg1"/>
                </a:solidFill>
                <a:effectLst/>
                <a:latin typeface="Circe"/>
              </a:rPr>
              <a:t>и</a:t>
            </a:r>
            <a:r>
              <a:rPr lang="ru-RU" sz="2400" b="0" i="0" smtClean="0">
                <a:solidFill>
                  <a:schemeClr val="bg1"/>
                </a:solidFill>
                <a:effectLst/>
                <a:latin typeface="Circe"/>
              </a:rPr>
              <a:t>д магния. Это вещество придаёт морской воде горький вкус. Вот и получается характерный горько-солёный вкус морской (океанской) воды.</a:t>
            </a:r>
            <a:endParaRPr lang="ru-RU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111672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Прямоугольник 1"/>
          <p:cNvSpPr/>
          <p:nvPr/>
        </p:nvSpPr>
        <p:spPr>
          <a:xfrm>
            <a:off x="10253472" y="6412992"/>
            <a:ext cx="1840992" cy="329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3632" y="73152"/>
            <a:ext cx="1840992" cy="207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628943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00" name="Picture 4" descr="https://u.foxford.ngcdn.ru/uploads/tinymce_file/file/134579/0c1cb342e49890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95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091474" y="6453632"/>
            <a:ext cx="1840992" cy="329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7475" y="79879"/>
            <a:ext cx="1840992" cy="329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83771" y="488942"/>
            <a:ext cx="10856685" cy="1384995"/>
          </a:xfrm>
          <a:prstGeom prst="rect">
            <a:avLst/>
          </a:prstGeom>
          <a:solidFill>
            <a:schemeClr val="tx1">
              <a:alpha val="53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i="0" smtClean="0">
                <a:solidFill>
                  <a:schemeClr val="bg1"/>
                </a:solidFill>
                <a:effectLst/>
                <a:latin typeface="Circe"/>
              </a:rPr>
              <a:t>Течениями</a:t>
            </a:r>
            <a:r>
              <a:rPr lang="ru-RU" sz="2800" b="0" i="0" smtClean="0">
                <a:solidFill>
                  <a:schemeClr val="bg1"/>
                </a:solidFill>
                <a:effectLst/>
                <a:latin typeface="Circe"/>
              </a:rPr>
              <a:t> называют горизонтальное перемещение больших масс воды на значительные — в несколько тысяч километров — расстояния.</a:t>
            </a:r>
            <a:endParaRPr lang="ru-RU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575125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Прямоугольник 1"/>
          <p:cNvSpPr/>
          <p:nvPr/>
        </p:nvSpPr>
        <p:spPr>
          <a:xfrm>
            <a:off x="146304" y="199751"/>
            <a:ext cx="6096000" cy="4247317"/>
          </a:xfrm>
          <a:prstGeom prst="rect">
            <a:avLst/>
          </a:prstGeom>
          <a:solidFill>
            <a:schemeClr val="accent1">
              <a:lumMod val="75000"/>
              <a:alpha val="27000"/>
            </a:schemeClr>
          </a:solidFill>
          <a:effectLst>
            <a:softEdge rad="127000"/>
          </a:effectLst>
        </p:spPr>
        <p:txBody>
          <a:bodyPr>
            <a:spAutoFit/>
          </a:bodyPr>
          <a:lstStyle/>
          <a:p>
            <a:r>
              <a:rPr lang="ru-RU" sz="5400" smtClean="0">
                <a:solidFill>
                  <a:schemeClr val="bg1"/>
                </a:solidFill>
              </a:rPr>
              <a:t>Мировой океан - непрерывная оболочка</a:t>
            </a:r>
            <a:br>
              <a:rPr lang="ru-RU" sz="5400" smtClean="0">
                <a:solidFill>
                  <a:schemeClr val="bg1"/>
                </a:solidFill>
              </a:rPr>
            </a:br>
            <a:r>
              <a:rPr lang="ru-RU" sz="5400" smtClean="0">
                <a:solidFill>
                  <a:schemeClr val="bg1"/>
                </a:solidFill>
              </a:rPr>
              <a:t>Земли.</a:t>
            </a:r>
            <a:br>
              <a:rPr lang="ru-RU" sz="5400" smtClean="0">
                <a:solidFill>
                  <a:schemeClr val="bg1"/>
                </a:solidFill>
              </a:rPr>
            </a:br>
            <a:endParaRPr lang="ru-RU" sz="5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15473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Прямоугольник 1"/>
          <p:cNvSpPr/>
          <p:nvPr/>
        </p:nvSpPr>
        <p:spPr>
          <a:xfrm>
            <a:off x="5766816" y="158788"/>
            <a:ext cx="6096000" cy="2308324"/>
          </a:xfrm>
          <a:prstGeom prst="rect">
            <a:avLst/>
          </a:prstGeom>
          <a:solidFill>
            <a:schemeClr val="tx2"/>
          </a:solidFill>
          <a:effectLst>
            <a:softEdge rad="127000"/>
          </a:effectLst>
        </p:spPr>
        <p:txBody>
          <a:bodyPr>
            <a:spAutoFit/>
          </a:bodyPr>
          <a:lstStyle/>
          <a:p>
            <a:r>
              <a:rPr lang="ru-RU" sz="2400" smtClean="0">
                <a:solidFill>
                  <a:schemeClr val="bg1"/>
                </a:solidFill>
              </a:rPr>
              <a:t>Название «океан» происходит от  имени мифической реки Океан, которая по представлениям вавилонян и египтян омывала плоский диск суши.  Теперь ясно, что материки омывает не река,  но название «Океан» сохранилось.</a:t>
            </a:r>
            <a:endParaRPr lang="ru-RU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921133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Прямоугольник 1"/>
          <p:cNvSpPr/>
          <p:nvPr/>
        </p:nvSpPr>
        <p:spPr>
          <a:xfrm>
            <a:off x="575157" y="354830"/>
            <a:ext cx="11299953" cy="646331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none">
            <a:spAutoFit/>
          </a:bodyPr>
          <a:lstStyle/>
          <a:p>
            <a:r>
              <a:rPr lang="ru-RU" sz="3600" smtClean="0"/>
              <a:t> Океаны покрывают примерно 71% земной поверхности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415064849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34328104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  <p:extLst>
      <p:ext uri="{BB962C8B-B14F-4D97-AF65-F5344CB8AC3E}">
        <p14:creationId xmlns:p14="http://schemas.microsoft.com/office/powerpoint/2010/main" val="3165803409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Прямоугольник 1"/>
          <p:cNvSpPr/>
          <p:nvPr/>
        </p:nvSpPr>
        <p:spPr>
          <a:xfrm>
            <a:off x="621792" y="297287"/>
            <a:ext cx="11094720" cy="1569660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 anchor="ctr" anchorCtr="0">
            <a:spAutoFit/>
          </a:bodyPr>
          <a:lstStyle/>
          <a:p>
            <a:r>
              <a:rPr lang="ru-RU" sz="3200" u="sng" smtClean="0">
                <a:solidFill>
                  <a:schemeClr val="bg1"/>
                </a:solidFill>
              </a:rPr>
              <a:t>Море - это часть океана, отличающаяся от него свойствами воды ,течениями,</a:t>
            </a:r>
          </a:p>
          <a:p>
            <a:r>
              <a:rPr lang="ru-RU" sz="3200" u="sng" smtClean="0">
                <a:solidFill>
                  <a:schemeClr val="bg1"/>
                </a:solidFill>
              </a:rPr>
              <a:t>живущими в нем организмами.</a:t>
            </a:r>
            <a:endParaRPr lang="ru-RU" sz="3200" u="sng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1792" y="2986362"/>
            <a:ext cx="11094720" cy="2677656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0" i="0" smtClean="0">
                <a:solidFill>
                  <a:schemeClr val="bg1"/>
                </a:solidFill>
                <a:effectLst/>
                <a:latin typeface="PT Sans Caption"/>
              </a:rPr>
              <a:t>На данный момент на планете насчитывается около 90 морей и четыре залива, которые приравниваются к нему. Больше всего морей находится в Атлантическом океане – 32. В Тихом океане на два моря меньше – 30. Северный-ледовитый океан – 13 морей. Южный океан также имеет – 13 морей. А в состав Индийского океана входит всего – 6 морей.</a:t>
            </a:r>
            <a:endParaRPr lang="ru-RU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2025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Прямоугольник 1"/>
          <p:cNvSpPr/>
          <p:nvPr/>
        </p:nvSpPr>
        <p:spPr>
          <a:xfrm>
            <a:off x="829056" y="533323"/>
            <a:ext cx="10582656" cy="1200329"/>
          </a:xfrm>
          <a:prstGeom prst="rect">
            <a:avLst/>
          </a:prstGeom>
          <a:solidFill>
            <a:schemeClr val="tx1">
              <a:alpha val="44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3600" smtClean="0">
                <a:solidFill>
                  <a:schemeClr val="bg1"/>
                </a:solidFill>
              </a:rPr>
              <a:t>Залив - это часть океана (моря), вдающаяся в сушу, но свободно сообщающаяся с океаном (морем).</a:t>
            </a:r>
            <a:endParaRPr lang="ru-RU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363447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Прямоугольник 1"/>
          <p:cNvSpPr/>
          <p:nvPr/>
        </p:nvSpPr>
        <p:spPr>
          <a:xfrm>
            <a:off x="560832" y="443591"/>
            <a:ext cx="11167872" cy="1569660"/>
          </a:xfrm>
          <a:prstGeom prst="rect">
            <a:avLst/>
          </a:prstGeom>
          <a:solidFill>
            <a:schemeClr val="tx1">
              <a:alpha val="54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u="sng" smtClean="0">
                <a:solidFill>
                  <a:schemeClr val="bg1"/>
                </a:solidFill>
              </a:rPr>
              <a:t>Пролив - сравнительно неширокое водное пространство, ограниченное с двух сторон берегами материков или островов.</a:t>
            </a:r>
            <a:endParaRPr lang="ru-RU" sz="3200" u="sng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0832" y="3251168"/>
            <a:ext cx="11167872" cy="1815882"/>
          </a:xfrm>
          <a:prstGeom prst="rect">
            <a:avLst/>
          </a:prstGeom>
          <a:solidFill>
            <a:schemeClr val="tx1">
              <a:alpha val="55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0" i="0" smtClean="0">
                <a:solidFill>
                  <a:schemeClr val="bg1"/>
                </a:solidFill>
                <a:effectLst/>
                <a:latin typeface="YS Text"/>
              </a:rPr>
              <a:t>Самым широким в мире проливом является </a:t>
            </a:r>
            <a:r>
              <a:rPr lang="ru-RU" sz="2800" b="1" i="0" smtClean="0">
                <a:solidFill>
                  <a:schemeClr val="bg1"/>
                </a:solidFill>
                <a:effectLst/>
                <a:latin typeface="YS Text"/>
              </a:rPr>
              <a:t>пролив Дрейка</a:t>
            </a:r>
            <a:r>
              <a:rPr lang="ru-RU" sz="2800" b="0" i="0" smtClean="0">
                <a:solidFill>
                  <a:schemeClr val="bg1"/>
                </a:solidFill>
                <a:effectLst/>
                <a:latin typeface="YS Text"/>
              </a:rPr>
              <a:t>, соединяющий Атлантический и Тихий океаны. Отмечу, что данный пролив назван в честь английского мореплавателя и пирата Фрэнсиса Дрейка (1540 – 1596).</a:t>
            </a:r>
            <a:endParaRPr lang="ru-RU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262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Прямоугольник 1"/>
          <p:cNvSpPr/>
          <p:nvPr/>
        </p:nvSpPr>
        <p:spPr>
          <a:xfrm>
            <a:off x="451104" y="187559"/>
            <a:ext cx="113019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smtClean="0">
                <a:solidFill>
                  <a:schemeClr val="bg1"/>
                </a:solidFill>
              </a:rPr>
              <a:t>Свойства вод Мирового океана</a:t>
            </a:r>
            <a:br>
              <a:rPr lang="ru-RU" sz="3200" b="1" u="sng" smtClean="0">
                <a:solidFill>
                  <a:schemeClr val="bg1"/>
                </a:solidFill>
              </a:rPr>
            </a:br>
            <a:r>
              <a:rPr lang="ru-RU" sz="3200" smtClean="0">
                <a:solidFill>
                  <a:schemeClr val="bg1"/>
                </a:solidFill>
              </a:rPr>
              <a:t>Температура воды изменяется  в зависимости от широты места</a:t>
            </a:r>
            <a:endParaRPr lang="ru-RU" sz="3200">
              <a:solidFill>
                <a:schemeClr val="bg1"/>
              </a:solidFill>
            </a:endParaRPr>
          </a:p>
        </p:txBody>
      </p:sp>
      <p:pic>
        <p:nvPicPr>
          <p:cNvPr id="1028" name="Picture 4" descr="https://cdn.fishki.net/upload/post/2017/09/13/2380269/f147649ca046158629828d4da6507aa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457" y="2114105"/>
            <a:ext cx="4580717" cy="305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risk.ru/u/img/247/24649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91497" y="2097439"/>
            <a:ext cx="4580717" cy="3071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56457" y="5377386"/>
            <a:ext cx="4580717" cy="120032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chemeClr val="bg1"/>
                </a:solidFill>
              </a:rPr>
              <a:t>Вблизи от экватора поверхностные воды самые тёплые – около  +28</a:t>
            </a:r>
            <a:r>
              <a:rPr lang="ru-RU" sz="2400" baseline="30000">
                <a:solidFill>
                  <a:schemeClr val="bg1"/>
                </a:solidFill>
              </a:rPr>
              <a:t>0 </a:t>
            </a:r>
            <a:r>
              <a:rPr lang="ru-RU" sz="2400"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791498" y="5377386"/>
            <a:ext cx="4580716" cy="120032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chemeClr val="bg1"/>
                </a:solidFill>
              </a:rPr>
              <a:t>В приполярных областях океаническая вода замерзает при температуре  -2</a:t>
            </a:r>
            <a:r>
              <a:rPr lang="ru-RU" sz="2400" baseline="30000">
                <a:solidFill>
                  <a:schemeClr val="bg1"/>
                </a:solidFill>
              </a:rPr>
              <a:t>0 </a:t>
            </a:r>
            <a:r>
              <a:rPr lang="ru-RU" sz="2400">
                <a:solidFill>
                  <a:schemeClr val="bg1"/>
                </a:solidFill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6891941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Широкоэкранный</PresentationFormat>
  <Paragraphs>15</Paragraphs>
  <Slides>12</Slides>
  <Notes>0</Notes>
  <TotalTime>38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baseType="lpstr" size="19">
      <vt:lpstr>Arial</vt:lpstr>
      <vt:lpstr>Calibri Light</vt:lpstr>
      <vt:lpstr>Calibri</vt:lpstr>
      <vt:lpstr>PT Sans Caption</vt:lpstr>
      <vt:lpstr>YS Text</vt:lpstr>
      <vt:lpstr>Circe</vt:lpstr>
      <vt:lpstr>Тема Office</vt:lpstr>
      <vt:lpstr>Воды Мирового океана.Схема поверхностных течений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Воды Мирового океана. Схема поверхностных течений</dc:title>
  <dc:creator>ASUS</dc:creator>
  <cp:lastModifiedBy>ASUS</cp:lastModifiedBy>
  <cp:revision>6</cp:revision>
  <dcterms:created xsi:type="dcterms:W3CDTF">2023-10-02T11:18:31Z</dcterms:created>
  <dcterms:modified xsi:type="dcterms:W3CDTF">2023-10-02T12:04:29Z</dcterms:modified>
</cp:coreProperties>
</file>