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66" r:id="rId2"/>
    <p:sldId id="268" r:id="rId3"/>
    <p:sldId id="278" r:id="rId4"/>
    <p:sldId id="270" r:id="rId5"/>
    <p:sldId id="271" r:id="rId6"/>
    <p:sldId id="284" r:id="rId7"/>
    <p:sldId id="273" r:id="rId8"/>
    <p:sldId id="274" r:id="rId9"/>
    <p:sldId id="280" r:id="rId10"/>
    <p:sldId id="281" r:id="rId11"/>
    <p:sldId id="282" r:id="rId12"/>
    <p:sldId id="277" r:id="rId13"/>
    <p:sldId id="27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531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158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770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959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7294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475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688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73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833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301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728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215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4%D1%80%D0%B5%D0%B2%D0%BD%D0%B8%D0%B9_%D0%A0%D0%B8%D0%BC" TargetMode="External"/><Relationship Id="rId2" Type="http://schemas.openxmlformats.org/officeDocument/2006/relationships/hyperlink" Target="https://ru.wikipedia.org/wiki/%D0%9B%D0%B0%D1%82%D0%B8%D0%BD%D1%81%D0%BA%D0%B8%D0%B9_%D1%8F%D0%B7%D1%8B%D0%BA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A1%D0%B8%D1%81%D1%82%D0%B5%D0%BC%D0%B0_%D1%81%D1%87%D0%B8%D1%81%D0%BB%D0%B5%D0%BD%D0%B8%D1%8F" TargetMode="External"/><Relationship Id="rId4" Type="http://schemas.openxmlformats.org/officeDocument/2006/relationships/hyperlink" Target="https://ru.wikipedia.org/wiki/%D0%9A%D0%B0%D0%BB%D0%B5%D0%BD%D0%B4%D1%8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2600342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Monotype Corsiva" pitchFamily="66" charset="0"/>
              </a:rPr>
              <a:t>Календарь – хранитель времени, страж памяти.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437112"/>
            <a:ext cx="6629424" cy="1714512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sz="2000" dirty="0">
                <a:solidFill>
                  <a:schemeClr val="tx1"/>
                </a:solidFill>
              </a:rPr>
              <a:t>Окружающий мир 2 класс</a:t>
            </a:r>
          </a:p>
          <a:p>
            <a:pPr algn="l"/>
            <a:r>
              <a:rPr lang="ru-RU" sz="2000" dirty="0">
                <a:solidFill>
                  <a:schemeClr val="tx1"/>
                </a:solidFill>
              </a:rPr>
              <a:t>Разработала:</a:t>
            </a:r>
          </a:p>
          <a:p>
            <a:pPr algn="l"/>
            <a:r>
              <a:rPr lang="ru-RU" sz="2000" dirty="0" err="1">
                <a:solidFill>
                  <a:schemeClr val="tx1"/>
                </a:solidFill>
              </a:rPr>
              <a:t>Живолуп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н.в</a:t>
            </a:r>
            <a:r>
              <a:rPr lang="ru-RU" sz="2000" dirty="0">
                <a:solidFill>
                  <a:schemeClr val="tx1"/>
                </a:solidFill>
              </a:rPr>
              <a:t>.,</a:t>
            </a:r>
          </a:p>
          <a:p>
            <a:pPr algn="l"/>
            <a:r>
              <a:rPr lang="ru-RU" sz="2000" dirty="0">
                <a:solidFill>
                  <a:schemeClr val="tx1"/>
                </a:solidFill>
              </a:rPr>
              <a:t>Воспитатель </a:t>
            </a:r>
            <a:r>
              <a:rPr lang="ru-RU" sz="2000" dirty="0" err="1">
                <a:solidFill>
                  <a:schemeClr val="tx1"/>
                </a:solidFill>
              </a:rPr>
              <a:t>гпд</a:t>
            </a:r>
            <a:endParaRPr lang="ru-RU" sz="2000" dirty="0">
              <a:solidFill>
                <a:schemeClr val="tx1"/>
              </a:solidFill>
            </a:endParaRPr>
          </a:p>
          <a:p>
            <a:pPr algn="l"/>
            <a:r>
              <a:rPr lang="ru-RU" sz="2000" dirty="0">
                <a:solidFill>
                  <a:schemeClr val="tx1"/>
                </a:solidFill>
              </a:rPr>
              <a:t>Гимназии №405</a:t>
            </a:r>
          </a:p>
        </p:txBody>
      </p:sp>
      <p:pic>
        <p:nvPicPr>
          <p:cNvPr id="4" name="Рисунок 3" descr="calendar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2643182"/>
            <a:ext cx="3407110" cy="28774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548680"/>
            <a:ext cx="7863840" cy="55774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r>
              <a:rPr lang="ru-RU" sz="4000" dirty="0"/>
              <a:t>Календарь</a:t>
            </a:r>
          </a:p>
          <a:p>
            <a:pPr marL="0" indent="0">
              <a:buNone/>
            </a:pPr>
            <a:r>
              <a:rPr lang="ru-RU" sz="4000" dirty="0"/>
              <a:t>Поучительный, напоминающий</a:t>
            </a:r>
          </a:p>
          <a:p>
            <a:pPr marL="0" indent="0">
              <a:buNone/>
            </a:pPr>
            <a:r>
              <a:rPr lang="ru-RU" sz="4000" dirty="0"/>
              <a:t>Планирует, предсказывает, измеряет</a:t>
            </a:r>
          </a:p>
          <a:p>
            <a:pPr marL="0" indent="0">
              <a:buNone/>
            </a:pPr>
            <a:r>
              <a:rPr lang="ru-RU" sz="4000" dirty="0"/>
              <a:t>Календарь помогает планировать жизнь</a:t>
            </a:r>
          </a:p>
          <a:p>
            <a:pPr marL="0" indent="0">
              <a:buNone/>
            </a:pPr>
            <a:r>
              <a:rPr lang="ru-RU" sz="4000" dirty="0"/>
              <a:t>Порядок  </a:t>
            </a:r>
          </a:p>
          <a:p>
            <a:pPr marL="0" indent="0" algn="r">
              <a:buNone/>
            </a:pPr>
            <a:r>
              <a:rPr lang="ru-RU" sz="4000" dirty="0"/>
              <a:t>(Симулина Мария)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04664"/>
            <a:ext cx="1224136" cy="1343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855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052736"/>
            <a:ext cx="7787208" cy="50734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4400" dirty="0"/>
          </a:p>
          <a:p>
            <a:pPr marL="0" indent="0">
              <a:buNone/>
            </a:pPr>
            <a:r>
              <a:rPr lang="ru-RU" sz="4400" dirty="0"/>
              <a:t>Календарь</a:t>
            </a:r>
          </a:p>
          <a:p>
            <a:pPr marL="0" indent="0">
              <a:buNone/>
            </a:pPr>
            <a:r>
              <a:rPr lang="ru-RU" sz="4400" dirty="0"/>
              <a:t>Полезный, нужный</a:t>
            </a:r>
          </a:p>
          <a:p>
            <a:pPr marL="0" indent="0">
              <a:buNone/>
            </a:pPr>
            <a:r>
              <a:rPr lang="ru-RU" sz="4400" dirty="0"/>
              <a:t>Помнит, знает, обладает</a:t>
            </a:r>
          </a:p>
          <a:p>
            <a:pPr marL="0" indent="0">
              <a:buNone/>
            </a:pPr>
            <a:r>
              <a:rPr lang="ru-RU" sz="4400" dirty="0"/>
              <a:t>Нужную дату искать помогает</a:t>
            </a:r>
          </a:p>
          <a:p>
            <a:pPr marL="0" indent="0">
              <a:buNone/>
            </a:pPr>
            <a:r>
              <a:rPr lang="ru-RU" sz="4400" dirty="0"/>
              <a:t>Хранитель времени  </a:t>
            </a:r>
          </a:p>
          <a:p>
            <a:pPr marL="0" indent="0" algn="r">
              <a:buNone/>
            </a:pPr>
            <a:r>
              <a:rPr lang="ru-RU" sz="4400" dirty="0"/>
              <a:t>(</a:t>
            </a:r>
            <a:r>
              <a:rPr lang="ru-RU" sz="4400" dirty="0" err="1"/>
              <a:t>Салина</a:t>
            </a:r>
            <a:r>
              <a:rPr lang="ru-RU" sz="4400" dirty="0"/>
              <a:t> Анастасия)</a:t>
            </a:r>
          </a:p>
          <a:p>
            <a:endParaRPr lang="ru-RU" sz="4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692696"/>
            <a:ext cx="2448272" cy="178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4162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КАЛЕНДАРЬ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Полезный, мудрый</a:t>
            </a:r>
          </a:p>
          <a:p>
            <a:r>
              <a:rPr lang="ru-RU" dirty="0"/>
              <a:t>Показывает, напоминает, помогает</a:t>
            </a:r>
          </a:p>
          <a:p>
            <a:r>
              <a:rPr lang="ru-RU" dirty="0"/>
              <a:t>Хранитель времени в году.</a:t>
            </a:r>
          </a:p>
          <a:p>
            <a:r>
              <a:rPr lang="ru-RU" dirty="0"/>
              <a:t>Помощник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645024"/>
            <a:ext cx="2736304" cy="2787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120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ЧЕМУ НАУЧИЛИСЬ?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2" indent="0">
              <a:buNone/>
            </a:pPr>
            <a:r>
              <a:rPr lang="ru-RU" sz="4000" dirty="0"/>
              <a:t>- Я знаю</a:t>
            </a:r>
          </a:p>
          <a:p>
            <a:pPr marL="0" indent="0">
              <a:buNone/>
            </a:pPr>
            <a:r>
              <a:rPr lang="ru-RU" sz="4000" dirty="0"/>
              <a:t>        - Я запомнил</a:t>
            </a:r>
          </a:p>
          <a:p>
            <a:pPr marL="0" indent="0">
              <a:buNone/>
            </a:pPr>
            <a:r>
              <a:rPr lang="ru-RU" sz="4000" dirty="0"/>
              <a:t>        - Я смог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962743"/>
            <a:ext cx="2794196" cy="366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4196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692696"/>
            <a:ext cx="7543800" cy="905977"/>
          </a:xfrm>
        </p:spPr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ЗАГАДКУ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i="1" dirty="0"/>
              <a:t>Он служит людям целый год.</a:t>
            </a:r>
          </a:p>
          <a:p>
            <a:r>
              <a:rPr lang="ru-RU" i="1" dirty="0"/>
              <a:t>По нему определяют дату и день недели. </a:t>
            </a:r>
          </a:p>
          <a:p>
            <a:r>
              <a:rPr lang="ru-RU" i="1" dirty="0"/>
              <a:t>Он бывает карманный, настольный, отрывной</a:t>
            </a:r>
          </a:p>
          <a:p>
            <a:pPr marL="0" indent="0">
              <a:buNone/>
            </a:pPr>
            <a:endParaRPr lang="ru-RU" i="1" dirty="0"/>
          </a:p>
          <a:p>
            <a:pPr marL="0" indent="0" algn="ctr">
              <a:buNone/>
            </a:pPr>
            <a:r>
              <a:rPr lang="ru-RU" sz="3200" b="1" i="1" dirty="0"/>
              <a:t>КАЛЕНДАРЬ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569317" cy="3628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522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 ответа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               1.Что …?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          2.Какие …?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          3.Что можно …?</a:t>
            </a:r>
          </a:p>
          <a:p>
            <a:pPr marL="0" indent="0">
              <a:buNone/>
            </a:pPr>
            <a:r>
              <a:rPr lang="ru-RU" dirty="0"/>
              <a:t>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5519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3853"/>
            <a:ext cx="8229600" cy="550547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           1.Что такое календарь?</a:t>
            </a:r>
          </a:p>
          <a:p>
            <a:pPr marL="0" indent="0">
              <a:buNone/>
            </a:pPr>
            <a:r>
              <a:rPr lang="ru-RU" dirty="0"/>
              <a:t>                2.Какие бывают календари ?</a:t>
            </a:r>
          </a:p>
          <a:p>
            <a:pPr marL="0" indent="0">
              <a:buNone/>
            </a:pPr>
            <a:r>
              <a:rPr lang="ru-RU" dirty="0"/>
              <a:t>               3.Что можно узнать по календарю?</a:t>
            </a:r>
          </a:p>
          <a:p>
            <a:pPr marL="0" indent="0">
              <a:buNone/>
            </a:pPr>
            <a:r>
              <a:rPr lang="ru-RU" dirty="0"/>
              <a:t>               </a:t>
            </a:r>
          </a:p>
          <a:p>
            <a:pPr algn="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573016"/>
            <a:ext cx="3408363" cy="287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391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календарь?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err="1"/>
              <a:t>Календа́рь</a:t>
            </a:r>
            <a:r>
              <a:rPr lang="ru-RU" dirty="0"/>
              <a:t> (</a:t>
            </a:r>
            <a:r>
              <a:rPr lang="ru-RU" dirty="0">
                <a:hlinkClick r:id="rId2" tooltip="Латинский язык"/>
              </a:rPr>
              <a:t>лат.</a:t>
            </a:r>
            <a:r>
              <a:rPr lang="ru-RU" dirty="0"/>
              <a:t> </a:t>
            </a:r>
            <a:r>
              <a:rPr lang="ru-RU" i="1" dirty="0" err="1"/>
              <a:t>calendarium</a:t>
            </a:r>
            <a:r>
              <a:rPr lang="ru-RU" dirty="0"/>
              <a:t> — долговая книжка: в </a:t>
            </a:r>
            <a:r>
              <a:rPr lang="ru-RU" dirty="0">
                <a:hlinkClick r:id="rId3" tooltip="Древний Рим"/>
              </a:rPr>
              <a:t>Древнем Риме</a:t>
            </a:r>
            <a:r>
              <a:rPr lang="ru-RU" dirty="0"/>
              <a:t> должники платили проценты в день </a:t>
            </a:r>
            <a:r>
              <a:rPr lang="ru-RU" dirty="0">
                <a:hlinkClick r:id="rId4" tooltip="Календы"/>
              </a:rPr>
              <a:t>календ</a:t>
            </a:r>
            <a:r>
              <a:rPr lang="ru-RU" dirty="0"/>
              <a:t>, первых чисел месяца) — </a:t>
            </a:r>
            <a:r>
              <a:rPr lang="ru-RU" dirty="0">
                <a:hlinkClick r:id="rId5" tooltip="Система счисления"/>
              </a:rPr>
              <a:t>система счисления</a:t>
            </a:r>
            <a:r>
              <a:rPr lang="ru-RU" dirty="0"/>
              <a:t> больших промежутков времени.</a:t>
            </a:r>
          </a:p>
          <a:p>
            <a:r>
              <a:rPr lang="ru-RU" dirty="0"/>
              <a:t>Также календарём называется список дней года с разделением на недели и месяцы и обозначением праздников.</a:t>
            </a:r>
          </a:p>
        </p:txBody>
      </p:sp>
    </p:spTree>
    <p:extLst>
      <p:ext uri="{BB962C8B-B14F-4D97-AF65-F5344CB8AC3E}">
        <p14:creationId xmlns:p14="http://schemas.microsoft.com/office/powerpoint/2010/main" val="3197597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427" y="369391"/>
            <a:ext cx="7543800" cy="1171013"/>
          </a:xfrm>
        </p:spPr>
        <p:txBody>
          <a:bodyPr/>
          <a:lstStyle/>
          <a:p>
            <a:r>
              <a:rPr lang="ru-RU" dirty="0"/>
              <a:t>Какие бывают календари?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отрывной</a:t>
            </a:r>
          </a:p>
          <a:p>
            <a:r>
              <a:rPr lang="ru-RU" dirty="0"/>
              <a:t>настольный</a:t>
            </a:r>
          </a:p>
          <a:p>
            <a:r>
              <a:rPr lang="ru-RU" dirty="0"/>
              <a:t>карманный</a:t>
            </a:r>
          </a:p>
          <a:p>
            <a:r>
              <a:rPr lang="ru-RU" dirty="0"/>
              <a:t>перекидной</a:t>
            </a:r>
          </a:p>
          <a:p>
            <a:r>
              <a:rPr lang="ru-RU" dirty="0"/>
              <a:t>календарь-плакат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40404"/>
            <a:ext cx="1543248" cy="221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477" y="1988840"/>
            <a:ext cx="142875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379" y="4725142"/>
            <a:ext cx="3097213" cy="1872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93096"/>
            <a:ext cx="3005137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409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можно узнать по календарю?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Год</a:t>
            </a:r>
          </a:p>
          <a:p>
            <a:r>
              <a:rPr lang="ru-RU" dirty="0"/>
              <a:t>Число</a:t>
            </a:r>
          </a:p>
          <a:p>
            <a:r>
              <a:rPr lang="ru-RU" dirty="0"/>
              <a:t>Месяц</a:t>
            </a:r>
          </a:p>
          <a:p>
            <a:r>
              <a:rPr lang="ru-RU" dirty="0"/>
              <a:t>День недели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  2014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18    НОЯБРЬ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вторник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29882"/>
            <a:ext cx="3651299" cy="209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340768"/>
            <a:ext cx="1996827" cy="219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867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35598"/>
            <a:ext cx="8640960" cy="1260689"/>
          </a:xfrm>
        </p:spPr>
        <p:txBody>
          <a:bodyPr/>
          <a:lstStyle/>
          <a:p>
            <a:r>
              <a:rPr lang="ru-RU" dirty="0"/>
              <a:t>Для чего используют календарь?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                Планирование работы и отдыха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72" y="3861048"/>
            <a:ext cx="21240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56792"/>
            <a:ext cx="1632996" cy="2037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84" y="1269562"/>
            <a:ext cx="1440160" cy="1846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846930"/>
            <a:ext cx="17621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594398"/>
            <a:ext cx="1872208" cy="1816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123" y="2119321"/>
            <a:ext cx="19621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550" y="1556792"/>
            <a:ext cx="2181165" cy="145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454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20688"/>
            <a:ext cx="7787208" cy="550547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000" dirty="0"/>
              <a:t>Календарь</a:t>
            </a:r>
          </a:p>
          <a:p>
            <a:pPr marL="0" indent="0">
              <a:buNone/>
            </a:pPr>
            <a:r>
              <a:rPr lang="ru-RU" sz="4000" dirty="0"/>
              <a:t>Настенный, красочный</a:t>
            </a:r>
          </a:p>
          <a:p>
            <a:pPr marL="0" indent="0">
              <a:buNone/>
            </a:pPr>
            <a:r>
              <a:rPr lang="ru-RU" sz="4000" dirty="0"/>
              <a:t>Показывает, помогает , радует глаз</a:t>
            </a:r>
          </a:p>
          <a:p>
            <a:pPr marL="0" indent="0">
              <a:buNone/>
            </a:pPr>
            <a:r>
              <a:rPr lang="ru-RU" sz="4000" dirty="0"/>
              <a:t>Яркое пятно на стене</a:t>
            </a:r>
          </a:p>
          <a:p>
            <a:pPr marL="0" indent="0">
              <a:buNone/>
            </a:pPr>
            <a:r>
              <a:rPr lang="ru-RU" sz="4000" dirty="0"/>
              <a:t>Плакат </a:t>
            </a:r>
          </a:p>
          <a:p>
            <a:pPr marL="0" indent="0" algn="r">
              <a:buNone/>
            </a:pPr>
            <a:r>
              <a:rPr lang="ru-RU" sz="4000" dirty="0"/>
              <a:t> (</a:t>
            </a:r>
            <a:r>
              <a:rPr lang="ru-RU" sz="4000" dirty="0" err="1"/>
              <a:t>Кавкаев</a:t>
            </a:r>
            <a:r>
              <a:rPr lang="ru-RU" sz="4000" dirty="0"/>
              <a:t> Иван)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32656"/>
            <a:ext cx="1368425" cy="1393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911599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382</TotalTime>
  <Words>267</Words>
  <Application>Microsoft Office PowerPoint</Application>
  <PresentationFormat>Экран (4:3)</PresentationFormat>
  <Paragraphs>79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Calibri</vt:lpstr>
      <vt:lpstr>Calibri Light</vt:lpstr>
      <vt:lpstr>Monotype Corsiva</vt:lpstr>
      <vt:lpstr>Ретро</vt:lpstr>
      <vt:lpstr>Календарь – хранитель времени, страж памяти.</vt:lpstr>
      <vt:lpstr>ОТГАДАЙ ЗАГАДКУ</vt:lpstr>
      <vt:lpstr>План ответа</vt:lpstr>
      <vt:lpstr>Презентация PowerPoint</vt:lpstr>
      <vt:lpstr>Что такое календарь?</vt:lpstr>
      <vt:lpstr>Какие бывают календари?</vt:lpstr>
      <vt:lpstr>Что можно узнать по календарю?</vt:lpstr>
      <vt:lpstr>Для чего используют календарь?</vt:lpstr>
      <vt:lpstr>Презентация PowerPoint</vt:lpstr>
      <vt:lpstr>Презентация PowerPoint</vt:lpstr>
      <vt:lpstr>Презентация PowerPoint</vt:lpstr>
      <vt:lpstr>КАЛЕНДАРЬ</vt:lpstr>
      <vt:lpstr>ЧЕМУ НАУЧИЛИСЬ?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Максимова Александра</cp:lastModifiedBy>
  <cp:revision>41</cp:revision>
  <dcterms:modified xsi:type="dcterms:W3CDTF">2023-10-02T12:05:45Z</dcterms:modified>
</cp:coreProperties>
</file>