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93" r:id="rId10"/>
    <p:sldId id="282" r:id="rId11"/>
    <p:sldId id="284" r:id="rId12"/>
    <p:sldId id="285" r:id="rId13"/>
    <p:sldId id="286" r:id="rId14"/>
    <p:sldId id="283" r:id="rId15"/>
    <p:sldId id="266" r:id="rId16"/>
    <p:sldId id="271" r:id="rId17"/>
    <p:sldId id="267" r:id="rId18"/>
    <p:sldId id="270" r:id="rId19"/>
    <p:sldId id="287" r:id="rId20"/>
    <p:sldId id="281" r:id="rId21"/>
    <p:sldId id="279" r:id="rId22"/>
    <p:sldId id="291" r:id="rId23"/>
    <p:sldId id="289" r:id="rId24"/>
    <p:sldId id="272" r:id="rId25"/>
    <p:sldId id="280" r:id="rId26"/>
    <p:sldId id="288" r:id="rId27"/>
    <p:sldId id="29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9" autoAdjust="0"/>
    <p:restoredTop sz="94660"/>
  </p:normalViewPr>
  <p:slideViewPr>
    <p:cSldViewPr>
      <p:cViewPr varScale="1">
        <p:scale>
          <a:sx n="92" d="100"/>
          <a:sy n="92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3E9BF-C9C9-47CB-8E3F-C160497360F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2245A-7B0D-4340-BB08-6952B7D0D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888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https://learningapps.org/display?v=ptevvgu7a21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3281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https://learningapps.org/display?v=p12uwpztn21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19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https://learningapps.org/display?v=pn7u6vbkj21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0083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https://learningapps.org/display?v=p8e28ohw321 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418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solidFill>
                  <a:srgbClr val="0033CC"/>
                </a:solidFill>
              </a:rPr>
              <a:t>https://learningapps.org/display?v=p63ch4fna21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16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328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https://learningapps.org/display?v=pvrao3uva21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970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https://learningapps.org/display?v=piuqxsi0v21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557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13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https://learningapps.org/display?v=p39rakgdj21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987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27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https://learningapps.org/display?v=poq3gonzt21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358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https://learningapps.org/display?v=p12uwpztn21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245A-7B0D-4340-BB08-6952B7D0DAF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1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3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learningapps.org/display?v=pvrao3uva21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display?v=piuqxsi0v21" TargetMode="External"/><Relationship Id="rId5" Type="http://schemas.openxmlformats.org/officeDocument/2006/relationships/image" Target="../media/image13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display?v=pdczadg2c21" TargetMode="External"/><Relationship Id="rId5" Type="http://schemas.openxmlformats.org/officeDocument/2006/relationships/image" Target="../media/image15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39rakgdj2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slide" Target="slide8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display?v=poq3gonzt21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display?v=p12uwpztn21" TargetMode="External"/><Relationship Id="rId5" Type="http://schemas.openxmlformats.org/officeDocument/2006/relationships/image" Target="../media/image25.png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display?v=p12uwpztn21" TargetMode="Externa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display?v=pn7u6vbkj21" TargetMode="Externa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8e28ohw32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slide" Target="slide24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learningapps.org/display?v=p63ch4fna21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tevvgu7a2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990656" cy="240369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Эффективные приемы обучения говорению в формате </a:t>
            </a:r>
            <a:r>
              <a:rPr lang="ru-RU" sz="2400" b="1" dirty="0" smtClean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ГИА </a:t>
            </a:r>
            <a:r>
              <a:rPr lang="ru-RU" sz="2400" b="1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 помощью мультимедийных средств (на основе сайта </a:t>
            </a:r>
            <a:r>
              <a:rPr lang="en-US" sz="2400" b="1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Learning Apps</a:t>
            </a:r>
            <a:r>
              <a:rPr lang="ru-RU" sz="2400" b="1" dirty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  <a:endParaRPr lang="ru-RU" sz="2400" dirty="0">
              <a:solidFill>
                <a:srgbClr val="0070C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5992" y="4140696"/>
            <a:ext cx="6512768" cy="1487016"/>
          </a:xfrm>
        </p:spPr>
        <p:txBody>
          <a:bodyPr>
            <a:noAutofit/>
          </a:bodyPr>
          <a:lstStyle/>
          <a:p>
            <a:pPr algn="l"/>
            <a:r>
              <a:rPr lang="ru-RU" sz="2000" b="1" smtClean="0">
                <a:solidFill>
                  <a:schemeClr val="tx1"/>
                </a:solidFill>
                <a:latin typeface="Bahnschrift Light" panose="020B0502040204020203" pitchFamily="34" charset="0"/>
              </a:rPr>
              <a:t>Автор: </a:t>
            </a:r>
            <a:r>
              <a:rPr lang="ru-RU" sz="2000" smtClean="0">
                <a:solidFill>
                  <a:schemeClr val="tx1"/>
                </a:solidFill>
                <a:latin typeface="Bahnschrift Light" panose="020B0502040204020203" pitchFamily="34" charset="0"/>
              </a:rPr>
              <a:t>Шапошникова </a:t>
            </a:r>
            <a:r>
              <a:rPr lang="ru-RU" sz="2000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Екатерина Владимировна, учитель английского языка высшей квалификационной категории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МАОУ «Гимназия № 12»</a:t>
            </a:r>
            <a:endParaRPr lang="ru-RU" sz="2000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699792" y="6021288"/>
            <a:ext cx="5256584" cy="470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Новосибирск, 2021 г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002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488" y="116632"/>
            <a:ext cx="8229600" cy="65293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Задание 1</a:t>
            </a:r>
            <a:endParaRPr lang="ru-RU" sz="3600" b="1" dirty="0">
              <a:solidFill>
                <a:srgbClr val="0033CC"/>
              </a:solidFill>
            </a:endParaRPr>
          </a:p>
        </p:txBody>
      </p:sp>
      <p:pic>
        <p:nvPicPr>
          <p:cNvPr id="5" name="Picture 2" descr="https://kbi-socialmedia.com/wp-content/uploads/2019/01/bac99c3301708ebeaa2542ec_1920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6184" y="91802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hlinkClick r:id="rId5"/>
              </a:rPr>
              <a:t>https://</a:t>
            </a:r>
            <a:r>
              <a:rPr lang="en-US" sz="2800" b="1" dirty="0" smtClean="0">
                <a:hlinkClick r:id="rId5"/>
              </a:rPr>
              <a:t>learningapps.org/display?v=pvrao3uva21</a:t>
            </a:r>
            <a:r>
              <a:rPr lang="en-US" sz="2800" b="1" dirty="0" smtClean="0"/>
              <a:t> 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33250"/>
            <a:ext cx="5491162" cy="31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24" y="3356991"/>
            <a:ext cx="6328334" cy="318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913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5293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Задание 2</a:t>
            </a:r>
            <a:endParaRPr lang="ru-RU" sz="3600" b="1" dirty="0">
              <a:solidFill>
                <a:srgbClr val="0033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94225"/>
            <a:ext cx="6996799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34391" y="5301208"/>
            <a:ext cx="1349436" cy="120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973951"/>
            <a:ext cx="694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hlinkClick r:id="rId6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hlinkClick r:id="rId6"/>
              </a:rPr>
              <a:t>learningapps.org/display?v=piuqxsi0v21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13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1550" y="260648"/>
            <a:ext cx="8229600" cy="65293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Задание 3</a:t>
            </a:r>
            <a:endParaRPr lang="ru-RU" sz="3600" b="1" dirty="0">
              <a:solidFill>
                <a:srgbClr val="0033CC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57781"/>
            <a:ext cx="7704856" cy="434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86852" y="5517232"/>
            <a:ext cx="1356168" cy="12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5509130"/>
            <a:ext cx="676875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Варианты ответов  нужно проговаривать с учителем – трудно написать несколько возможных вариантов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5488" y="924688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33CC"/>
                </a:solidFill>
                <a:hlinkClick r:id="rId6"/>
              </a:rPr>
              <a:t>https://</a:t>
            </a:r>
            <a:r>
              <a:rPr lang="en-US" sz="2800" b="1" dirty="0" smtClean="0">
                <a:solidFill>
                  <a:srgbClr val="0033CC"/>
                </a:solidFill>
                <a:hlinkClick r:id="rId6"/>
              </a:rPr>
              <a:t>learningapps.org/display?v=pdczadg2c21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endParaRPr lang="ru-RU" sz="28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13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45328" y="12616"/>
            <a:ext cx="8229600" cy="65293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Задание 4</a:t>
            </a:r>
            <a:endParaRPr lang="ru-RU" sz="3600" b="1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992" y="692696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33CC"/>
                </a:solidFill>
                <a:hlinkClick r:id="rId3"/>
              </a:rPr>
              <a:t>https://</a:t>
            </a:r>
            <a:r>
              <a:rPr lang="en-US" sz="3200" b="1" dirty="0" smtClean="0">
                <a:solidFill>
                  <a:srgbClr val="0033CC"/>
                </a:solidFill>
                <a:hlinkClick r:id="rId3"/>
              </a:rPr>
              <a:t>learningapps.org/display?v=p39rakgdj21</a:t>
            </a:r>
            <a:r>
              <a:rPr lang="en-US" sz="3200" b="1" dirty="0" smtClean="0">
                <a:solidFill>
                  <a:srgbClr val="0033CC"/>
                </a:solidFill>
              </a:rPr>
              <a:t> 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45" y="1484784"/>
            <a:ext cx="7807578" cy="435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40352" y="5456585"/>
            <a:ext cx="1194561" cy="106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5509130"/>
            <a:ext cx="676875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Здесь тоже лучше обсуждать возможные ответы вместе, хотя в задании указаны правильные варианты и можно попробовать напечатать их.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13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8823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Рекомендации для успешного выполнения задания на условный диалог-расспрос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2" y="919261"/>
            <a:ext cx="8836204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Внимательно прослушайте вопрос и определите его тип;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Обратите внимание на грамматическое время, употребленное в вопросе – такое же время должно быть в вашем ответе;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Используйте линкеры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“As for me”, “To be honest”, etc.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Убедитесь ,что вы ПРАВИЛЬНО поняли вопрос и дадите нужный ответ.</a:t>
            </a:r>
            <a:endParaRPr lang="en-US" sz="28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Не слишком вдавайтесь в детали, если этого не требуется.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Ответы на общие вопросы должны начинаться с ответа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Yes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или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No,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но не состоять только из этих слов;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Ответы не должны быть односложными;</a:t>
            </a:r>
            <a:endParaRPr lang="en-US" sz="28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Если вы не готовы ответить сразу же, можете начать с фразы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“Let me think for a moment”</a:t>
            </a:r>
            <a:r>
              <a:rPr lang="ru-RU" sz="2800" dirty="0">
                <a:latin typeface="Bahnschrift Light Condensed" panose="020B0502040204020203" pitchFamily="34" charset="0"/>
              </a:rPr>
              <a:t>.</a:t>
            </a:r>
            <a:endParaRPr lang="ru-RU" sz="28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Если в вопросе есть слово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“Why?”,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обязательно дайте пояснение;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Если вы сделали ошибку в ответе, можете смело исправить ее сразу же – засчитывается вторая попытка.</a:t>
            </a: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8344" y="5445224"/>
            <a:ext cx="1275364" cy="113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482912"/>
            <a:ext cx="655272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И самое главное –  следите за временем! У вас есть 40 сек для каждого ответа! Используйте это время рационально и отвечайте на вопрос, только дождавшись сигнала.</a:t>
            </a:r>
            <a:endParaRPr lang="ru-RU" sz="2000" b="1" dirty="0">
              <a:solidFill>
                <a:srgbClr val="FF0000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913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410" y="332656"/>
            <a:ext cx="8229600" cy="86895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33CC"/>
                </a:solidFill>
              </a:rPr>
              <a:t>Пример условного монолога</a:t>
            </a:r>
            <a:endParaRPr lang="ru-RU" sz="4000" b="1" dirty="0">
              <a:solidFill>
                <a:srgbClr val="0033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80" y="1384176"/>
            <a:ext cx="882066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799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5293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Критерии оценивания условного монологического высказывания. Часть 1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60" y="996154"/>
            <a:ext cx="8964488" cy="53131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Bookman Old Style" panose="02050604050505020204" pitchFamily="18" charset="0"/>
              </a:rPr>
              <a:t>1</a:t>
            </a:r>
            <a:r>
              <a:rPr lang="ru-RU" sz="2400" b="1" i="1" u="sng" dirty="0" smtClean="0">
                <a:latin typeface="Bookman Old Style" panose="02050604050505020204" pitchFamily="18" charset="0"/>
              </a:rPr>
              <a:t>) </a:t>
            </a:r>
            <a:r>
              <a:rPr lang="en-US" sz="2400" i="1" u="sng" dirty="0" smtClean="0">
                <a:latin typeface="Bookman Old Style" panose="02050604050505020204" pitchFamily="18" charset="0"/>
              </a:rPr>
              <a:t>Delivery </a:t>
            </a:r>
            <a:r>
              <a:rPr lang="en-US" sz="2400" i="1" u="sng" dirty="0">
                <a:latin typeface="Bookman Old Style" panose="02050604050505020204" pitchFamily="18" charset="0"/>
              </a:rPr>
              <a:t>of the general message: </a:t>
            </a:r>
            <a:r>
              <a:rPr lang="en-US" sz="2400" dirty="0">
                <a:latin typeface="Bookman Old Style" panose="02050604050505020204" pitchFamily="18" charset="0"/>
              </a:rPr>
              <a:t>All points specified in the task are fully and accurately </a:t>
            </a:r>
            <a:r>
              <a:rPr lang="en-US" sz="2400" dirty="0" smtClean="0">
                <a:latin typeface="Bookman Old Style" panose="02050604050505020204" pitchFamily="18" charset="0"/>
              </a:rPr>
              <a:t>elaborated.</a:t>
            </a:r>
            <a:r>
              <a:rPr lang="ru-RU" sz="2400" dirty="0" smtClean="0">
                <a:latin typeface="Bookman Old Style" panose="02050604050505020204" pitchFamily="18" charset="0"/>
              </a:rPr>
              <a:t> </a:t>
            </a:r>
          </a:p>
          <a:p>
            <a:pPr marL="0" indent="0">
              <a:buNone/>
            </a:pPr>
            <a:r>
              <a:rPr lang="en-US" sz="2400" i="1" dirty="0" smtClean="0">
                <a:latin typeface="Bookman Old Style" panose="02050604050505020204" pitchFamily="18" charset="0"/>
              </a:rPr>
              <a:t>Points</a:t>
            </a:r>
            <a:r>
              <a:rPr lang="en-US" sz="2400" i="1" dirty="0">
                <a:latin typeface="Bookman Old Style" panose="02050604050505020204" pitchFamily="18" charset="0"/>
              </a:rPr>
              <a:t>: </a:t>
            </a:r>
            <a:r>
              <a:rPr lang="en-US" sz="2400" i="1" dirty="0" smtClean="0">
                <a:solidFill>
                  <a:srgbClr val="0033CC"/>
                </a:solidFill>
                <a:latin typeface="Bookman Old Style" panose="02050604050505020204" pitchFamily="18" charset="0"/>
              </a:rPr>
              <a:t>3</a:t>
            </a:r>
            <a:endParaRPr lang="ru-RU" sz="2400" i="1" dirty="0">
              <a:solidFill>
                <a:srgbClr val="0033CC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Bookman Old Style" panose="02050604050505020204" pitchFamily="18" charset="0"/>
              </a:rPr>
              <a:t>2) </a:t>
            </a:r>
            <a:r>
              <a:rPr lang="en-US" sz="2400" dirty="0" smtClean="0">
                <a:latin typeface="Bookman Old Style" panose="02050604050505020204" pitchFamily="18" charset="0"/>
              </a:rPr>
              <a:t>Deli</a:t>
            </a:r>
            <a:r>
              <a:rPr lang="en-US" sz="2400" i="1" u="sng" dirty="0" smtClean="0">
                <a:latin typeface="Bookman Old Style" panose="02050604050505020204" pitchFamily="18" charset="0"/>
              </a:rPr>
              <a:t>very </a:t>
            </a:r>
            <a:r>
              <a:rPr lang="en-US" sz="2400" i="1" u="sng" dirty="0">
                <a:latin typeface="Bookman Old Style" panose="02050604050505020204" pitchFamily="18" charset="0"/>
              </a:rPr>
              <a:t>of the general message: </a:t>
            </a:r>
            <a:r>
              <a:rPr lang="en-US" sz="2400" dirty="0">
                <a:latin typeface="Bookman Old Style" panose="02050604050505020204" pitchFamily="18" charset="0"/>
              </a:rPr>
              <a:t>One of the points of the task is not fully elaborated.</a:t>
            </a:r>
          </a:p>
          <a:p>
            <a:pPr marL="0" indent="0">
              <a:buNone/>
            </a:pPr>
            <a:r>
              <a:rPr lang="en-US" sz="2400" i="1" u="sng" dirty="0">
                <a:latin typeface="Bookman Old Style" panose="02050604050505020204" pitchFamily="18" charset="0"/>
              </a:rPr>
              <a:t>Coherence and cohesion: </a:t>
            </a:r>
            <a:r>
              <a:rPr lang="en-US" sz="2400" dirty="0">
                <a:latin typeface="Bookman Old Style" panose="02050604050505020204" pitchFamily="18" charset="0"/>
              </a:rPr>
              <a:t>The statement is constructed logically. It has an introductory and final part.</a:t>
            </a:r>
          </a:p>
          <a:p>
            <a:pPr marL="0" indent="0">
              <a:buNone/>
            </a:pPr>
            <a:r>
              <a:rPr lang="en-US" sz="2400" i="1" u="sng" dirty="0">
                <a:latin typeface="Bookman Old Style" panose="02050604050505020204" pitchFamily="18" charset="0"/>
              </a:rPr>
              <a:t>The range of grammar structures and vocabulary: </a:t>
            </a:r>
            <a:r>
              <a:rPr lang="en-US" sz="2400" dirty="0">
                <a:latin typeface="Bookman Old Style" panose="02050604050505020204" pitchFamily="18" charset="0"/>
              </a:rPr>
              <a:t>Vocabulary, grammar and phonetics are up to the </a:t>
            </a:r>
            <a:r>
              <a:rPr lang="en-US" sz="2400" dirty="0" smtClean="0">
                <a:latin typeface="Bookman Old Style" panose="02050604050505020204" pitchFamily="18" charset="0"/>
              </a:rPr>
              <a:t>student‘s  </a:t>
            </a:r>
            <a:r>
              <a:rPr lang="en-US" sz="2400" dirty="0">
                <a:latin typeface="Bookman Old Style" panose="02050604050505020204" pitchFamily="18" charset="0"/>
              </a:rPr>
              <a:t>level. Not more than 4 lexical and grammatical mistakes are allowed.</a:t>
            </a:r>
          </a:p>
          <a:p>
            <a:pPr marL="0" indent="0">
              <a:buNone/>
            </a:pPr>
            <a:r>
              <a:rPr lang="en-US" sz="2400" i="1" dirty="0">
                <a:latin typeface="Bookman Old Style" panose="02050604050505020204" pitchFamily="18" charset="0"/>
              </a:rPr>
              <a:t>Points: </a:t>
            </a:r>
            <a:r>
              <a:rPr lang="en-US" sz="2400" i="1" dirty="0" smtClean="0">
                <a:solidFill>
                  <a:srgbClr val="0033CC"/>
                </a:solidFill>
                <a:latin typeface="Bookman Old Style" panose="02050604050505020204" pitchFamily="18" charset="0"/>
              </a:rPr>
              <a:t>2</a:t>
            </a:r>
            <a:endParaRPr lang="en-US" sz="2400" i="1" dirty="0">
              <a:solidFill>
                <a:srgbClr val="0033CC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920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2408" y="849368"/>
            <a:ext cx="9166408" cy="60086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400" b="1" dirty="0">
                <a:latin typeface="Bookman Old Style" panose="02050604050505020204" pitchFamily="18" charset="0"/>
              </a:rPr>
              <a:t>3)  </a:t>
            </a:r>
            <a:r>
              <a:rPr lang="en-US" sz="4400" i="1" u="sng" dirty="0">
                <a:latin typeface="Bookman Old Style" panose="02050604050505020204" pitchFamily="18" charset="0"/>
              </a:rPr>
              <a:t>Delivery of the general message:</a:t>
            </a:r>
            <a:r>
              <a:rPr lang="en-US" sz="4400" dirty="0">
                <a:latin typeface="Bookman Old Style" panose="02050604050505020204" pitchFamily="18" charset="0"/>
              </a:rPr>
              <a:t> One of the points is not elaborated. Or all points are not fully elaborated. Or two points are not fully elaborated, but the third is complete and accurate.</a:t>
            </a:r>
          </a:p>
          <a:p>
            <a:pPr marL="0" indent="0">
              <a:buNone/>
            </a:pPr>
            <a:r>
              <a:rPr lang="en-US" sz="4400" i="1" u="sng" dirty="0">
                <a:latin typeface="Bookman Old Style" panose="02050604050505020204" pitchFamily="18" charset="0"/>
              </a:rPr>
              <a:t>Coherence and cohesion: </a:t>
            </a:r>
            <a:r>
              <a:rPr lang="en-US" sz="4400" dirty="0">
                <a:latin typeface="Bookman Old Style" panose="02050604050505020204" pitchFamily="18" charset="0"/>
              </a:rPr>
              <a:t>There is no either an opening or closing part.</a:t>
            </a:r>
          </a:p>
          <a:p>
            <a:pPr marL="0" indent="0">
              <a:buNone/>
            </a:pPr>
            <a:r>
              <a:rPr lang="en-US" sz="4400" i="1" u="sng" dirty="0">
                <a:latin typeface="Bookman Old Style" panose="02050604050505020204" pitchFamily="18" charset="0"/>
              </a:rPr>
              <a:t>The range of grammar structures and vocabulary: </a:t>
            </a:r>
            <a:r>
              <a:rPr lang="en-US" sz="4400" dirty="0">
                <a:latin typeface="Bookman Old Style" panose="02050604050505020204" pitchFamily="18" charset="0"/>
              </a:rPr>
              <a:t>Vocabulary, grammar and phonetics correspond the student's level. Not more than 5 lexical and grammatical mistakes are allowed.</a:t>
            </a:r>
          </a:p>
          <a:p>
            <a:pPr marL="0" indent="0">
              <a:buNone/>
            </a:pPr>
            <a:r>
              <a:rPr lang="en-US" sz="4400" i="1" dirty="0">
                <a:latin typeface="Bookman Old Style" panose="02050604050505020204" pitchFamily="18" charset="0"/>
              </a:rPr>
              <a:t>Points: </a:t>
            </a:r>
            <a:r>
              <a:rPr lang="en-US" sz="4400" b="1" i="1" dirty="0">
                <a:solidFill>
                  <a:srgbClr val="0033CC"/>
                </a:solidFill>
                <a:latin typeface="Bookman Old Style" panose="02050604050505020204" pitchFamily="18" charset="0"/>
              </a:rPr>
              <a:t>1</a:t>
            </a:r>
          </a:p>
          <a:p>
            <a:pPr marL="0" indent="0">
              <a:buNone/>
            </a:pPr>
            <a:r>
              <a:rPr lang="en-US" sz="4400" b="1" dirty="0">
                <a:latin typeface="Bookman Old Style" panose="02050604050505020204" pitchFamily="18" charset="0"/>
              </a:rPr>
              <a:t> </a:t>
            </a:r>
            <a:r>
              <a:rPr lang="ru-RU" sz="4400" b="1" dirty="0">
                <a:latin typeface="Bookman Old Style" panose="02050604050505020204" pitchFamily="18" charset="0"/>
              </a:rPr>
              <a:t>4</a:t>
            </a:r>
            <a:r>
              <a:rPr lang="ru-RU" sz="4400" b="1" dirty="0" smtClean="0">
                <a:latin typeface="Bookman Old Style" panose="02050604050505020204" pitchFamily="18" charset="0"/>
              </a:rPr>
              <a:t>) </a:t>
            </a:r>
            <a:r>
              <a:rPr lang="en-US" sz="4400" i="1" u="sng" dirty="0">
                <a:latin typeface="Bookman Old Style" panose="02050604050505020204" pitchFamily="18" charset="0"/>
              </a:rPr>
              <a:t>Delivery of the general message: </a:t>
            </a:r>
            <a:r>
              <a:rPr lang="en-US" sz="4400" dirty="0">
                <a:latin typeface="Bookman Old Style" panose="02050604050505020204" pitchFamily="18" charset="0"/>
              </a:rPr>
              <a:t>Two points of the task are not elaborated.</a:t>
            </a:r>
          </a:p>
          <a:p>
            <a:pPr marL="0" indent="0">
              <a:buNone/>
            </a:pPr>
            <a:r>
              <a:rPr lang="en-US" sz="4400" i="1" u="sng" dirty="0">
                <a:latin typeface="Bookman Old Style" panose="02050604050505020204" pitchFamily="18" charset="0"/>
              </a:rPr>
              <a:t>Coherence and cohesion: </a:t>
            </a:r>
            <a:r>
              <a:rPr lang="en-US" sz="4400" dirty="0">
                <a:latin typeface="Bookman Old Style" panose="02050604050505020204" pitchFamily="18" charset="0"/>
              </a:rPr>
              <a:t>The answer is not logically structured.</a:t>
            </a:r>
          </a:p>
          <a:p>
            <a:pPr marL="0" indent="0">
              <a:buNone/>
            </a:pPr>
            <a:r>
              <a:rPr lang="en-US" sz="4400" i="1" u="sng" dirty="0">
                <a:latin typeface="Bookman Old Style" panose="02050604050505020204" pitchFamily="18" charset="0"/>
              </a:rPr>
              <a:t>The range of grammar structures and vocabulary: </a:t>
            </a:r>
            <a:r>
              <a:rPr lang="en-US" sz="4400" dirty="0">
                <a:latin typeface="Bookman Old Style" panose="02050604050505020204" pitchFamily="18" charset="0"/>
              </a:rPr>
              <a:t>6 or more lexical and grammatical mistakes were made.</a:t>
            </a:r>
          </a:p>
          <a:p>
            <a:pPr marL="0" indent="0">
              <a:buNone/>
            </a:pPr>
            <a:r>
              <a:rPr lang="en-US" sz="4400" dirty="0">
                <a:latin typeface="Bookman Old Style" panose="02050604050505020204" pitchFamily="18" charset="0"/>
              </a:rPr>
              <a:t>P</a:t>
            </a:r>
            <a:r>
              <a:rPr lang="en-US" sz="4400" i="1" dirty="0">
                <a:latin typeface="Bookman Old Style" panose="02050604050505020204" pitchFamily="18" charset="0"/>
              </a:rPr>
              <a:t>oints: </a:t>
            </a:r>
            <a:r>
              <a:rPr lang="en-US" sz="4400" b="1" i="1" dirty="0">
                <a:solidFill>
                  <a:srgbClr val="0033CC"/>
                </a:solidFill>
                <a:latin typeface="Bookman Old Style" panose="02050604050505020204" pitchFamily="18" charset="0"/>
              </a:rPr>
              <a:t>0</a:t>
            </a: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5293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>Критерии оценивания условного монологического высказывания. Часть 2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95510" y="4888944"/>
            <a:ext cx="969645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799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55872" cy="59332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несоблюдение временных ограничений;</a:t>
            </a:r>
          </a:p>
          <a:p>
            <a:r>
              <a:rPr lang="ru-RU" sz="2800" dirty="0"/>
              <a:t>неумение составить монологическое высказывание, отсутствие логической связи между высказываниями;</a:t>
            </a:r>
          </a:p>
          <a:p>
            <a:r>
              <a:rPr lang="ru-RU" sz="2800" dirty="0"/>
              <a:t>отступление от темы;</a:t>
            </a:r>
          </a:p>
          <a:p>
            <a:r>
              <a:rPr lang="ru-RU" sz="2800" dirty="0"/>
              <a:t>объем высказывания не соответствует поставленной задаче (включение по одной фразе на каждый пункт плана);</a:t>
            </a:r>
          </a:p>
          <a:p>
            <a:r>
              <a:rPr lang="ru-RU" sz="2800" dirty="0"/>
              <a:t>ограниченный словарный запас : использование примитивной лексики, многочисленные повторы слов;</a:t>
            </a:r>
          </a:p>
          <a:p>
            <a:r>
              <a:rPr lang="ru-RU" sz="2800" dirty="0"/>
              <a:t>отсутствие вступительной и заключительной фразы;</a:t>
            </a:r>
          </a:p>
          <a:p>
            <a:r>
              <a:rPr lang="ru-RU" sz="2800" dirty="0"/>
              <a:t>многочисленные грамматические ошибки.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528" y="32048"/>
            <a:ext cx="8686800" cy="65293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Типичные ошибки при выполнении третьего задания</a:t>
            </a:r>
            <a:endParaRPr lang="ru-RU" sz="2800" b="1" dirty="0">
              <a:solidFill>
                <a:srgbClr val="0033CC"/>
              </a:solidFill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56376" y="5805264"/>
            <a:ext cx="896081" cy="79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568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10081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Подготовка к условному монологическому высказыванию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5005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2" action="ppaction://hlinksldjump"/>
              </a:rPr>
              <a:t>Задание на структуру монологического высказывания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3" action="ppaction://hlinksldjump"/>
              </a:rPr>
              <a:t>Задание на использование вводных конструкций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4" action="ppaction://hlinksldjump"/>
              </a:rPr>
              <a:t>Задание на</a:t>
            </a:r>
            <a:r>
              <a:rPr lang="en-US" sz="3600" dirty="0" smtClean="0">
                <a:latin typeface="Bahnschrift Light Condensed" panose="020B0502040204020203" pitchFamily="34" charset="0"/>
                <a:hlinkClick r:id="rId4" action="ppaction://hlinksldjump"/>
              </a:rPr>
              <a:t> </a:t>
            </a:r>
            <a:r>
              <a:rPr lang="ru-RU" sz="3600" dirty="0" smtClean="0">
                <a:latin typeface="Bahnschrift Light Condensed" panose="020B0502040204020203" pitchFamily="34" charset="0"/>
                <a:hlinkClick r:id="rId4" action="ppaction://hlinksldjump"/>
              </a:rPr>
              <a:t>использование многообразных лексических единиц (во избежание повторов в ответе)</a:t>
            </a:r>
            <a:endParaRPr lang="ru-RU" sz="3600" dirty="0" smtClean="0">
              <a:latin typeface="Bahnschrift Light Condensed" panose="020B0502040204020203" pitchFamily="34" charset="0"/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433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432" y="77818"/>
            <a:ext cx="8363272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Структура </a:t>
            </a:r>
            <a:r>
              <a:rPr lang="ru-RU" sz="3600" b="1" dirty="0" smtClean="0">
                <a:solidFill>
                  <a:srgbClr val="0033CC"/>
                </a:solidFill>
              </a:rPr>
              <a:t>ГИА </a:t>
            </a:r>
            <a:r>
              <a:rPr lang="ru-RU" sz="3600" b="1" dirty="0" smtClean="0">
                <a:solidFill>
                  <a:srgbClr val="0033CC"/>
                </a:solidFill>
              </a:rPr>
              <a:t>по английскому языку</a:t>
            </a:r>
            <a:endParaRPr lang="ru-RU" sz="3600" b="1" dirty="0">
              <a:solidFill>
                <a:srgbClr val="0033CC"/>
              </a:solidFill>
            </a:endParaRPr>
          </a:p>
        </p:txBody>
      </p:sp>
      <p:pic>
        <p:nvPicPr>
          <p:cNvPr id="1026" name="Picture 2" descr="https://www.km.ru/sites/default/files/img/news/2020/4/9/1_0.jpg?15864419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703472" cy="124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373216"/>
            <a:ext cx="5727154" cy="6669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5" y="1412776"/>
            <a:ext cx="9053085" cy="3240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9358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</a:t>
            </a:r>
            <a:r>
              <a:rPr lang="en-US" sz="3200" b="1" dirty="0" smtClean="0">
                <a:solidFill>
                  <a:srgbClr val="0033CC"/>
                </a:solidFill>
              </a:rPr>
              <a:t>1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22" y="1503432"/>
            <a:ext cx="8452967" cy="461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56643" y="5551067"/>
            <a:ext cx="1224499" cy="109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8498" y="100799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latin typeface="Arial Rounded MT Bold" panose="020F0704030504030204" pitchFamily="34" charset="0"/>
                <a:hlinkClick r:id="rId5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latin typeface="Arial Rounded MT Bold" panose="020F0704030504030204" pitchFamily="34" charset="0"/>
                <a:hlinkClick r:id="rId5"/>
              </a:rPr>
              <a:t>learningapps.org/display?v=poq3gonzt21</a:t>
            </a:r>
            <a:r>
              <a:rPr lang="en-US" sz="2400" b="1" dirty="0" smtClean="0">
                <a:solidFill>
                  <a:srgbClr val="0033CC"/>
                </a:solidFill>
                <a:latin typeface="Arial Rounded MT Bold" panose="020F0704030504030204" pitchFamily="34" charset="0"/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85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</a:t>
            </a:r>
            <a:r>
              <a:rPr lang="en-US" sz="3200" b="1" dirty="0" smtClean="0">
                <a:solidFill>
                  <a:srgbClr val="0033CC"/>
                </a:solidFill>
              </a:rPr>
              <a:t>1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56" y="1564013"/>
            <a:ext cx="794159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5445224"/>
            <a:ext cx="1309067" cy="116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02566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hlinkClick r:id="rId6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hlinkClick r:id="rId6"/>
              </a:rPr>
              <a:t>learningapps.org/display?v=p12uwpztn21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85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</a:t>
            </a:r>
            <a:r>
              <a:rPr lang="en-US" sz="3200" b="1" dirty="0" smtClean="0">
                <a:solidFill>
                  <a:srgbClr val="0033CC"/>
                </a:solidFill>
              </a:rPr>
              <a:t>1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56" y="1564013"/>
            <a:ext cx="794159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5445224"/>
            <a:ext cx="1309067" cy="116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02566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hlinkClick r:id="rId5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hlinkClick r:id="rId5"/>
              </a:rPr>
              <a:t>learningapps.org/display?v=p12uwpztn21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198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23246" y="62042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2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19"/>
          <a:stretch/>
        </p:blipFill>
        <p:spPr bwMode="auto">
          <a:xfrm>
            <a:off x="107504" y="1484784"/>
            <a:ext cx="8861084" cy="490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87832" y="5576870"/>
            <a:ext cx="1356168" cy="12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850568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hlinkClick r:id="rId5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hlinkClick r:id="rId5"/>
              </a:rPr>
              <a:t>learningapps.org/display?v=pn7u6vbkj21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61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</a:t>
            </a:r>
            <a:r>
              <a:rPr lang="en-US" sz="3200" b="1" dirty="0" smtClean="0">
                <a:solidFill>
                  <a:srgbClr val="0033CC"/>
                </a:solidFill>
              </a:rPr>
              <a:t>2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052736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33CC"/>
                </a:solidFill>
                <a:hlinkClick r:id="rId3"/>
              </a:rPr>
              <a:t>https://</a:t>
            </a:r>
            <a:r>
              <a:rPr lang="en-US" sz="2400" b="1" dirty="0" smtClean="0">
                <a:solidFill>
                  <a:srgbClr val="0033CC"/>
                </a:solidFill>
                <a:hlinkClick r:id="rId3"/>
              </a:rPr>
              <a:t>learningapps.org/display?v=p8e28ohw321</a:t>
            </a:r>
            <a:r>
              <a:rPr lang="en-US" sz="2400" b="1" dirty="0" smtClean="0">
                <a:solidFill>
                  <a:srgbClr val="0033CC"/>
                </a:solidFill>
              </a:rPr>
              <a:t>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7"/>
          <a:stretch/>
        </p:blipFill>
        <p:spPr bwMode="auto">
          <a:xfrm>
            <a:off x="425862" y="1920240"/>
            <a:ext cx="8129241" cy="431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49439" y="5674920"/>
            <a:ext cx="1194561" cy="106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6876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3290" y="183778"/>
            <a:ext cx="8229600" cy="7969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Задание 3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5"/>
            <a:ext cx="8064896" cy="453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496" y="889556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33CC"/>
                </a:solidFill>
                <a:hlinkClick r:id="rId4"/>
              </a:rPr>
              <a:t>https://</a:t>
            </a:r>
            <a:r>
              <a:rPr lang="en-US" sz="2800" b="1" dirty="0" smtClean="0">
                <a:solidFill>
                  <a:srgbClr val="0033CC"/>
                </a:solidFill>
                <a:hlinkClick r:id="rId4"/>
              </a:rPr>
              <a:t>learningapps.org/display?v=p63ch4fna21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endParaRPr lang="ru-RU" sz="2800" b="1" dirty="0">
              <a:solidFill>
                <a:srgbClr val="0033CC"/>
              </a:solidFill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356168" cy="12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22060" y="5740816"/>
            <a:ext cx="640871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Light" panose="020B0502040204020203" pitchFamily="34" charset="0"/>
              </a:rPr>
              <a:t>Проговорите с учеником следующий момент: это слова, выражающие отношение к чему-то + часто встречающиеся слова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585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20180" cy="8823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Рекомендации для успешного выполнения задания на условное монологическое высказывание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2" y="919261"/>
            <a:ext cx="8929996" cy="474198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Внимательно прочитайте все пункты плана;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Начните ваш монолог с фразы «</a:t>
            </a:r>
            <a:r>
              <a:rPr lang="en-US" sz="2800" dirty="0" smtClean="0">
                <a:latin typeface="Bahnschrift Light Condensed" panose="020B0502040204020203" pitchFamily="34" charset="0"/>
              </a:rPr>
              <a:t>I’m going to give a talk about…</a:t>
            </a:r>
            <a:r>
              <a:rPr lang="ru-RU" sz="2800" dirty="0" smtClean="0">
                <a:latin typeface="Bahnschrift Light Condensed" panose="020B0502040204020203" pitchFamily="34" charset="0"/>
              </a:rPr>
              <a:t>»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Обязательно включите введение и заключение в ваш ответ</a:t>
            </a:r>
            <a:r>
              <a:rPr lang="en-US" sz="2800" dirty="0" smtClean="0">
                <a:latin typeface="Bahnschrift Light Condensed" panose="020B0502040204020203" pitchFamily="34" charset="0"/>
              </a:rPr>
              <a:t>;</a:t>
            </a:r>
            <a:endParaRPr lang="ru-RU" sz="28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Bahnschrift Light Condensed" panose="020B0502040204020203" pitchFamily="34" charset="0"/>
              </a:rPr>
              <a:t>Не делайте предложения слишком длинными и сложными – так легко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запутаться;</a:t>
            </a:r>
            <a:endParaRPr lang="en-US" sz="2800" dirty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Используйте линкеры </a:t>
            </a:r>
            <a:r>
              <a:rPr lang="en-US" sz="2800" dirty="0" smtClean="0">
                <a:latin typeface="Bahnschrift Light Condensed" panose="020B0502040204020203" pitchFamily="34" charset="0"/>
              </a:rPr>
              <a:t>“As for me”, “To be honest”, etc.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На каждый пункт плана должно быть примерно 2 предложения;</a:t>
            </a:r>
            <a:endParaRPr lang="en-US" sz="28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Если ваш рассказ состоит всего из 5 предложений, ответ оценивается в 0 баллов;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Bahnschrift Light Condensed" panose="020B0502040204020203" pitchFamily="34" charset="0"/>
              </a:rPr>
              <a:t>Вы должны ответить на все пункты плана.</a:t>
            </a: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8344" y="5445224"/>
            <a:ext cx="1275364" cy="113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482912"/>
            <a:ext cx="655272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Bahnschrift Light" panose="020B0502040204020203" pitchFamily="34" charset="0"/>
              </a:rPr>
              <a:t>И самое главное –  следите за временем! У вас есть всего 1,5 минуты на подготовку и не более 2 минут для ответа. </a:t>
            </a:r>
            <a:r>
              <a:rPr lang="ru-RU" sz="2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Делать  записи и пометки на бумаге </a:t>
            </a:r>
            <a:r>
              <a:rPr lang="ru-RU" sz="20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ЗАПРЕЩЕНО.</a:t>
            </a:r>
            <a:endParaRPr lang="ru-RU" sz="20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92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372533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6182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Структура заданий по говорению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2050" name="Picture 2" descr="https://kbi-socialmedia.com/wp-content/uploads/2019/01/bac99c3301708ebeaa2542ec_192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4" y="5157192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24" y="1700808"/>
            <a:ext cx="8748464" cy="302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68304" y="5085184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5688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01548" cy="9409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Критерии оценивания задания по чтению</a:t>
            </a:r>
            <a:endParaRPr lang="ru-RU" sz="36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4234"/>
            <a:ext cx="8663212" cy="48965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33CC"/>
                </a:solidFill>
                <a:latin typeface="Bookman Old Style" panose="02050604050505020204" pitchFamily="18" charset="0"/>
              </a:rPr>
              <a:t>(2) </a:t>
            </a:r>
            <a:r>
              <a:rPr lang="ru-RU" b="1" dirty="0" smtClean="0">
                <a:solidFill>
                  <a:srgbClr val="0033CC"/>
                </a:solidFill>
                <a:latin typeface="Bookman Old Style" panose="02050604050505020204" pitchFamily="18" charset="0"/>
              </a:rPr>
              <a:t>  </a:t>
            </a:r>
            <a:r>
              <a:rPr lang="ru-RU" dirty="0" smtClean="0">
                <a:latin typeface="Bookman Old Style" panose="02050604050505020204" pitchFamily="18" charset="0"/>
              </a:rPr>
              <a:t>Нет </a:t>
            </a:r>
            <a:r>
              <a:rPr lang="ru-RU" dirty="0">
                <a:latin typeface="Bookman Old Style" panose="02050604050505020204" pitchFamily="18" charset="0"/>
              </a:rPr>
              <a:t>необоснованных пауз. Произношение хорошее, интонация соблюдается. Сделано не более 5 фонетических ошибок.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(1) </a:t>
            </a:r>
            <a:r>
              <a:rPr lang="ru-RU" dirty="0" smtClean="0">
                <a:latin typeface="Bookman Old Style" panose="02050604050505020204" pitchFamily="18" charset="0"/>
              </a:rPr>
              <a:t>Бывают </a:t>
            </a:r>
            <a:r>
              <a:rPr lang="ru-RU" dirty="0">
                <a:latin typeface="Bookman Old Style" panose="02050604050505020204" pitchFamily="18" charset="0"/>
              </a:rPr>
              <a:t>необоснованные паузы. </a:t>
            </a:r>
            <a:r>
              <a:rPr lang="ru-RU" dirty="0" smtClean="0">
                <a:latin typeface="Bookman Old Style" panose="02050604050505020204" pitchFamily="18" charset="0"/>
              </a:rPr>
              <a:t>Произношение практически </a:t>
            </a:r>
            <a:r>
              <a:rPr lang="ru-RU" dirty="0">
                <a:latin typeface="Bookman Old Style" panose="02050604050505020204" pitchFamily="18" charset="0"/>
              </a:rPr>
              <a:t>правильное, интонационные схемы практически соблюдаются. Сделано не более 7 фонетических ошибок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0) </a:t>
            </a:r>
            <a:r>
              <a:rPr lang="ru-RU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 </a:t>
            </a:r>
            <a:r>
              <a:rPr lang="ru-RU" dirty="0" smtClean="0">
                <a:latin typeface="Bookman Old Style" panose="02050604050505020204" pitchFamily="18" charset="0"/>
              </a:rPr>
              <a:t>Большое </a:t>
            </a:r>
            <a:r>
              <a:rPr lang="ru-RU" dirty="0">
                <a:latin typeface="Bookman Old Style" panose="02050604050505020204" pitchFamily="18" charset="0"/>
              </a:rPr>
              <a:t>количество неестественных пауз. Неправильная расстановка ударений, много ошибок в произношении и интонации. Было допущено более 7 фонетических ошибок.</a:t>
            </a: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67328" y="5537837"/>
            <a:ext cx="1476672" cy="131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0214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36" y="404664"/>
            <a:ext cx="8686800" cy="9409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Типичные ошибки при выполнении первого задания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5051"/>
            <a:ext cx="8712968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>использование неправильного тона для оформления законченной смысловой группы, незаконченной группы, </a:t>
            </a:r>
            <a:endParaRPr lang="ru-RU" dirty="0" smtClean="0">
              <a:latin typeface="Bookman Old Style" panose="02050604050505020204" pitchFamily="18" charset="0"/>
            </a:endParaRPr>
          </a:p>
          <a:p>
            <a:r>
              <a:rPr lang="ru-RU" dirty="0" smtClean="0">
                <a:latin typeface="Bookman Old Style" panose="02050604050505020204" pitchFamily="18" charset="0"/>
              </a:rPr>
              <a:t>неправильная </a:t>
            </a:r>
            <a:r>
              <a:rPr lang="ru-RU" dirty="0">
                <a:latin typeface="Bookman Old Style" panose="02050604050505020204" pitchFamily="18" charset="0"/>
              </a:rPr>
              <a:t>расстановка </a:t>
            </a:r>
            <a:r>
              <a:rPr lang="ru-RU" dirty="0" smtClean="0">
                <a:latin typeface="Bookman Old Style" panose="02050604050505020204" pitchFamily="18" charset="0"/>
              </a:rPr>
              <a:t>пауз,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неправильное </a:t>
            </a:r>
            <a:r>
              <a:rPr lang="ru-RU" dirty="0">
                <a:latin typeface="Bookman Old Style" panose="02050604050505020204" pitchFamily="18" charset="0"/>
              </a:rPr>
              <a:t>произнесение межзубных [ ð ]/ [ θ ] и фрикативных согласных [z]/[s], </a:t>
            </a:r>
            <a:endParaRPr lang="ru-RU" dirty="0" smtClean="0">
              <a:latin typeface="Bookman Old Style" panose="02050604050505020204" pitchFamily="18" charset="0"/>
            </a:endParaRPr>
          </a:p>
          <a:p>
            <a:r>
              <a:rPr lang="ru-RU" dirty="0" smtClean="0">
                <a:latin typeface="Bookman Old Style" panose="02050604050505020204" pitchFamily="18" charset="0"/>
              </a:rPr>
              <a:t>неправильное </a:t>
            </a:r>
            <a:r>
              <a:rPr lang="ru-RU" dirty="0">
                <a:latin typeface="Bookman Old Style" panose="02050604050505020204" pitchFamily="18" charset="0"/>
              </a:rPr>
              <a:t>чтение окончания -</a:t>
            </a:r>
            <a:r>
              <a:rPr lang="ru-RU" dirty="0" err="1">
                <a:latin typeface="Bookman Old Style" panose="02050604050505020204" pitchFamily="18" charset="0"/>
              </a:rPr>
              <a:t>ed</a:t>
            </a:r>
            <a:r>
              <a:rPr lang="ru-RU" dirty="0">
                <a:latin typeface="Bookman Old Style" panose="02050604050505020204" pitchFamily="18" charset="0"/>
              </a:rPr>
              <a:t>, </a:t>
            </a:r>
            <a:endParaRPr lang="ru-RU" dirty="0" smtClean="0">
              <a:latin typeface="Bookman Old Style" panose="02050604050505020204" pitchFamily="18" charset="0"/>
            </a:endParaRPr>
          </a:p>
          <a:p>
            <a:r>
              <a:rPr lang="ru-RU" dirty="0" smtClean="0">
                <a:latin typeface="Bookman Old Style" panose="02050604050505020204" pitchFamily="18" charset="0"/>
              </a:rPr>
              <a:t>неправильное </a:t>
            </a:r>
            <a:r>
              <a:rPr lang="ru-RU" dirty="0">
                <a:latin typeface="Bookman Old Style" panose="02050604050505020204" pitchFamily="18" charset="0"/>
              </a:rPr>
              <a:t>чтение числительных</a:t>
            </a:r>
            <a:r>
              <a:rPr lang="ru-RU" dirty="0" smtClean="0">
                <a:latin typeface="Bookman Old Style" panose="02050604050505020204" pitchFamily="18" charset="0"/>
              </a:rPr>
              <a:t>,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</a:rPr>
              <a:t>неправильное произношение слов</a:t>
            </a: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9516" y="5133063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7202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2" y="0"/>
            <a:ext cx="8568952" cy="91925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Пример задания и критерии оценивания второго задания по говорению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225262"/>
            <a:ext cx="8461136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33CC"/>
                </a:solidFill>
                <a:latin typeface="Bookman Old Style" panose="02050604050505020204" pitchFamily="18" charset="0"/>
              </a:rPr>
              <a:t>1 - </a:t>
            </a:r>
            <a:r>
              <a:rPr lang="ru-RU" dirty="0" smtClean="0">
                <a:latin typeface="Bookman Old Style" panose="02050604050505020204" pitchFamily="18" charset="0"/>
              </a:rPr>
              <a:t>Ответ </a:t>
            </a:r>
            <a:r>
              <a:rPr lang="ru-RU" dirty="0">
                <a:latin typeface="Bookman Old Style" panose="02050604050505020204" pitchFamily="18" charset="0"/>
              </a:rPr>
              <a:t>на вопрос полный. Допускаются незначительные фонетические, лексические или грамматические ошибки, но они не усложняют понимание.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0 </a:t>
            </a:r>
            <a:r>
              <a:rPr lang="ru-RU" dirty="0" smtClean="0">
                <a:latin typeface="Bookman Old Style" panose="02050604050505020204" pitchFamily="18" charset="0"/>
              </a:rPr>
              <a:t>-  </a:t>
            </a:r>
            <a:r>
              <a:rPr lang="ru-RU" dirty="0">
                <a:latin typeface="Bookman Old Style" panose="02050604050505020204" pitchFamily="18" charset="0"/>
              </a:rPr>
              <a:t>Ответ на вопрос не дан. Или ответ не соответствует вопросу.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Или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</a:rPr>
              <a:t>ответ дается в виде слова или фразы. </a:t>
            </a:r>
            <a:endParaRPr lang="ru-RU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Или</a:t>
            </a:r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</a:rPr>
              <a:t>есть много лексических, фонетических или грамматических ошибок, мешающих пониманию.</a:t>
            </a: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9568" y="5382098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0560" y="908720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8000"/>
                </a:solidFill>
              </a:rPr>
              <a:t>Task 2. You are going to take part in a telephone survey. You have to answer six questions. Give full answers to the questions. </a:t>
            </a:r>
            <a:r>
              <a:rPr lang="en-US" sz="2400" b="1" i="1" dirty="0"/>
              <a:t>Remember that you have 40 seconds to answer each question.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1010214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84784"/>
            <a:ext cx="6984776" cy="30059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ответы </a:t>
            </a:r>
            <a:r>
              <a:rPr lang="ru-RU" dirty="0"/>
              <a:t>на вопросы односложно: одним словом или словосочетанием, </a:t>
            </a:r>
            <a:endParaRPr lang="ru-RU" dirty="0" smtClean="0"/>
          </a:p>
          <a:p>
            <a:r>
              <a:rPr lang="ru-RU" dirty="0" smtClean="0"/>
              <a:t>затруднения с </a:t>
            </a:r>
            <a:r>
              <a:rPr lang="ru-RU" dirty="0"/>
              <a:t>ответом на вопросы, требующие развернутого </a:t>
            </a:r>
            <a:r>
              <a:rPr lang="ru-RU" dirty="0" smtClean="0"/>
              <a:t>ответа,</a:t>
            </a:r>
          </a:p>
          <a:p>
            <a:r>
              <a:rPr lang="ru-RU" dirty="0" smtClean="0"/>
              <a:t>ответы не соответствуют заданному вопросу.</a:t>
            </a:r>
            <a:endParaRPr lang="en-US" dirty="0" smtClean="0"/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71948" y="260648"/>
            <a:ext cx="8686800" cy="65293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Типичные ошибки при выполнении второго задания</a:t>
            </a:r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39552" y="4490751"/>
            <a:ext cx="727280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i="1" dirty="0" smtClean="0">
                <a:solidFill>
                  <a:srgbClr val="FF0000"/>
                </a:solidFill>
              </a:rPr>
              <a:t>По данным анализа ОГЭ 2019 г, только 53 % экзаменуемых полностью справились с заданием</a:t>
            </a:r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214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9308" y="332656"/>
            <a:ext cx="713318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Bahnschrift Light" panose="020B0502040204020203" pitchFamily="34" charset="0"/>
              </a:rPr>
              <a:t>Все задания находятся по этой ссылке</a:t>
            </a:r>
            <a:endParaRPr lang="en-US" sz="2000" dirty="0" smtClean="0">
              <a:latin typeface="Bahnschrift Light" panose="020B0502040204020203" pitchFamily="34" charset="0"/>
            </a:endParaRPr>
          </a:p>
          <a:p>
            <a:r>
              <a:rPr lang="en-US" sz="2000" dirty="0" smtClean="0">
                <a:latin typeface="Bahnschrift Light" panose="020B0502040204020203" pitchFamily="34" charset="0"/>
                <a:hlinkClick r:id="rId3"/>
              </a:rPr>
              <a:t>https</a:t>
            </a:r>
            <a:r>
              <a:rPr lang="en-US" sz="2000" dirty="0">
                <a:latin typeface="Bahnschrift Light" panose="020B0502040204020203" pitchFamily="34" charset="0"/>
                <a:hlinkClick r:id="rId3"/>
              </a:rPr>
              <a:t>://</a:t>
            </a:r>
            <a:r>
              <a:rPr lang="en-US" sz="2000" dirty="0" smtClean="0">
                <a:latin typeface="Bahnschrift Light" panose="020B0502040204020203" pitchFamily="34" charset="0"/>
                <a:hlinkClick r:id="rId3"/>
              </a:rPr>
              <a:t>learningapps.org/display?v=ptevvgu7a21</a:t>
            </a:r>
            <a:endParaRPr lang="ru-RU" sz="2000" dirty="0" smtClean="0">
              <a:latin typeface="Bahnschrift Light" panose="020B0502040204020203" pitchFamily="34" charset="0"/>
            </a:endParaRPr>
          </a:p>
          <a:p>
            <a:r>
              <a:rPr lang="ru-RU" sz="2000" dirty="0">
                <a:latin typeface="Bahnschrift Light" panose="020B0502040204020203" pitchFamily="34" charset="0"/>
              </a:rPr>
              <a:t> </a:t>
            </a:r>
            <a:r>
              <a:rPr lang="ru-RU" sz="2000" dirty="0" smtClean="0">
                <a:latin typeface="Bahnschrift Light" panose="020B0502040204020203" pitchFamily="34" charset="0"/>
              </a:rPr>
              <a:t>Но в каждом слайде опубликована отдельная ссылка для каждого задания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" b="-3645"/>
          <a:stretch/>
        </p:blipFill>
        <p:spPr bwMode="auto">
          <a:xfrm>
            <a:off x="445800" y="2084472"/>
            <a:ext cx="8230656" cy="459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2152" y="5171992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0214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5293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Подготовка к условному диалогу-расспросу</a:t>
            </a: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50057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3" action="ppaction://hlinksldjump"/>
              </a:rPr>
              <a:t>Задание на выбор типа вопросов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4" action="ppaction://hlinksldjump"/>
              </a:rPr>
              <a:t>Задание на соответствие вопроса и ответа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5" action="ppaction://hlinksldjump"/>
              </a:rPr>
              <a:t>Задание на развернутые ответы на вопросы</a:t>
            </a:r>
            <a:endParaRPr lang="ru-RU" sz="3600" dirty="0" smtClean="0">
              <a:latin typeface="Bahnschrift Light Condensed" panose="020B0502040204020203" pitchFamily="34" charset="0"/>
            </a:endParaRPr>
          </a:p>
          <a:p>
            <a:pPr>
              <a:buFontTx/>
              <a:buChar char="-"/>
            </a:pPr>
            <a:r>
              <a:rPr lang="ru-RU" sz="3600" dirty="0" smtClean="0">
                <a:latin typeface="Bahnschrift Light Condensed" panose="020B0502040204020203" pitchFamily="34" charset="0"/>
                <a:hlinkClick r:id="rId6" action="ppaction://hlinksldjump"/>
              </a:rPr>
              <a:t>Задание на исправление грамматических ошибок в ответе</a:t>
            </a:r>
            <a:endParaRPr lang="ru-RU" sz="3600" dirty="0">
              <a:latin typeface="Bahnschrift Light Condensed" panose="020B0502040204020203" pitchFamily="34" charset="0"/>
            </a:endParaRPr>
          </a:p>
        </p:txBody>
      </p:sp>
      <p:pic>
        <p:nvPicPr>
          <p:cNvPr id="5" name="Picture 2" descr="https://kbi-socialmedia.com/wp-content/uploads/2019/01/bac99c3301708ebeaa2542ec_192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02564" y="5100776"/>
            <a:ext cx="1656184" cy="147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4967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1117</Words>
  <Application>Microsoft Office PowerPoint</Application>
  <PresentationFormat>Экран (4:3)</PresentationFormat>
  <Paragraphs>133</Paragraphs>
  <Slides>27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Эффективные приемы обучения говорению в формате ГИА с помощью мультимедийных средств (на основе сайта Learning Apps)</vt:lpstr>
      <vt:lpstr>Структура ГИА по английскому языку</vt:lpstr>
      <vt:lpstr>Структура заданий по говорению</vt:lpstr>
      <vt:lpstr>Критерии оценивания задания по чтению</vt:lpstr>
      <vt:lpstr>Типичные ошибки при выполнении первого задания</vt:lpstr>
      <vt:lpstr>Пример задания и критерии оценивания второго задания по говорению</vt:lpstr>
      <vt:lpstr>Типичные ошибки при выполнении второго задания</vt:lpstr>
      <vt:lpstr>Презентация PowerPoint</vt:lpstr>
      <vt:lpstr>Подготовка к условному диалогу-расспросу</vt:lpstr>
      <vt:lpstr>Задание 1</vt:lpstr>
      <vt:lpstr>Задание 2</vt:lpstr>
      <vt:lpstr>Задание 3</vt:lpstr>
      <vt:lpstr>Задание 4</vt:lpstr>
      <vt:lpstr>Рекомендации для успешного выполнения задания на условный диалог-расспрос</vt:lpstr>
      <vt:lpstr>Пример условного монолога</vt:lpstr>
      <vt:lpstr>Критерии оценивания условного монологического высказывания. Часть 1</vt:lpstr>
      <vt:lpstr>Критерии оценивания условного монологического высказывания. Часть 2</vt:lpstr>
      <vt:lpstr>Типичные ошибки при выполнении третьего задания</vt:lpstr>
      <vt:lpstr>Подготовка к условному монологическому высказыванию</vt:lpstr>
      <vt:lpstr>Задание 1</vt:lpstr>
      <vt:lpstr>Задание 1</vt:lpstr>
      <vt:lpstr>Задание 1</vt:lpstr>
      <vt:lpstr>Задание 2</vt:lpstr>
      <vt:lpstr>Задание 2</vt:lpstr>
      <vt:lpstr>Задание 3</vt:lpstr>
      <vt:lpstr>Рекомендации для успешного выполнения задания на условное монологическое высказывание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приемы обучения говорению в формате ОГЭ с помощью мультимедийных средств (на основе сайта Learning Apps)</dc:title>
  <dc:creator>Cathy</dc:creator>
  <cp:lastModifiedBy>Шапошникова Е.В.</cp:lastModifiedBy>
  <cp:revision>100</cp:revision>
  <dcterms:created xsi:type="dcterms:W3CDTF">2021-03-06T05:57:33Z</dcterms:created>
  <dcterms:modified xsi:type="dcterms:W3CDTF">2023-10-02T11:13:31Z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